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3" r:id="rId7"/>
    <p:sldId id="266" r:id="rId8"/>
    <p:sldId id="268"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6" d="100"/>
          <a:sy n="96" d="100"/>
        </p:scale>
        <p:origin x="6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31ABB0-7310-4689-B27E-AF9D28F78CE8}"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58E1A-992A-47F8-B1BE-6F91E7C00FE4}" type="slidenum">
              <a:rPr lang="en-US" smtClean="0"/>
              <a:t>‹#›</a:t>
            </a:fld>
            <a:endParaRPr lang="en-US"/>
          </a:p>
        </p:txBody>
      </p:sp>
    </p:spTree>
    <p:extLst>
      <p:ext uri="{BB962C8B-B14F-4D97-AF65-F5344CB8AC3E}">
        <p14:creationId xmlns:p14="http://schemas.microsoft.com/office/powerpoint/2010/main" val="2378067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31ABB0-7310-4689-B27E-AF9D28F78CE8}"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58E1A-992A-47F8-B1BE-6F91E7C00FE4}" type="slidenum">
              <a:rPr lang="en-US" smtClean="0"/>
              <a:t>‹#›</a:t>
            </a:fld>
            <a:endParaRPr lang="en-US"/>
          </a:p>
        </p:txBody>
      </p:sp>
    </p:spTree>
    <p:extLst>
      <p:ext uri="{BB962C8B-B14F-4D97-AF65-F5344CB8AC3E}">
        <p14:creationId xmlns:p14="http://schemas.microsoft.com/office/powerpoint/2010/main" val="406404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31ABB0-7310-4689-B27E-AF9D28F78CE8}"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58E1A-992A-47F8-B1BE-6F91E7C00FE4}" type="slidenum">
              <a:rPr lang="en-US" smtClean="0"/>
              <a:t>‹#›</a:t>
            </a:fld>
            <a:endParaRPr lang="en-US"/>
          </a:p>
        </p:txBody>
      </p:sp>
    </p:spTree>
    <p:extLst>
      <p:ext uri="{BB962C8B-B14F-4D97-AF65-F5344CB8AC3E}">
        <p14:creationId xmlns:p14="http://schemas.microsoft.com/office/powerpoint/2010/main" val="255301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31ABB0-7310-4689-B27E-AF9D28F78CE8}"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58E1A-992A-47F8-B1BE-6F91E7C00FE4}" type="slidenum">
              <a:rPr lang="en-US" smtClean="0"/>
              <a:t>‹#›</a:t>
            </a:fld>
            <a:endParaRPr lang="en-US"/>
          </a:p>
        </p:txBody>
      </p:sp>
    </p:spTree>
    <p:extLst>
      <p:ext uri="{BB962C8B-B14F-4D97-AF65-F5344CB8AC3E}">
        <p14:creationId xmlns:p14="http://schemas.microsoft.com/office/powerpoint/2010/main" val="3907402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31ABB0-7310-4689-B27E-AF9D28F78CE8}"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D58E1A-992A-47F8-B1BE-6F91E7C00FE4}" type="slidenum">
              <a:rPr lang="en-US" smtClean="0"/>
              <a:t>‹#›</a:t>
            </a:fld>
            <a:endParaRPr lang="en-US"/>
          </a:p>
        </p:txBody>
      </p:sp>
    </p:spTree>
    <p:extLst>
      <p:ext uri="{BB962C8B-B14F-4D97-AF65-F5344CB8AC3E}">
        <p14:creationId xmlns:p14="http://schemas.microsoft.com/office/powerpoint/2010/main" val="3256013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31ABB0-7310-4689-B27E-AF9D28F78CE8}"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D58E1A-992A-47F8-B1BE-6F91E7C00FE4}" type="slidenum">
              <a:rPr lang="en-US" smtClean="0"/>
              <a:t>‹#›</a:t>
            </a:fld>
            <a:endParaRPr lang="en-US"/>
          </a:p>
        </p:txBody>
      </p:sp>
    </p:spTree>
    <p:extLst>
      <p:ext uri="{BB962C8B-B14F-4D97-AF65-F5344CB8AC3E}">
        <p14:creationId xmlns:p14="http://schemas.microsoft.com/office/powerpoint/2010/main" val="2359422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31ABB0-7310-4689-B27E-AF9D28F78CE8}" type="datetimeFigureOut">
              <a:rPr lang="en-US" smtClean="0"/>
              <a:t>5/17/2020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D58E1A-992A-47F8-B1BE-6F91E7C00FE4}" type="slidenum">
              <a:rPr lang="en-US" smtClean="0"/>
              <a:t>‹#›</a:t>
            </a:fld>
            <a:endParaRPr lang="en-US"/>
          </a:p>
        </p:txBody>
      </p:sp>
    </p:spTree>
    <p:extLst>
      <p:ext uri="{BB962C8B-B14F-4D97-AF65-F5344CB8AC3E}">
        <p14:creationId xmlns:p14="http://schemas.microsoft.com/office/powerpoint/2010/main" val="1294970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31ABB0-7310-4689-B27E-AF9D28F78CE8}" type="datetimeFigureOut">
              <a:rPr lang="en-US" smtClean="0"/>
              <a:t>5/17/2020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D58E1A-992A-47F8-B1BE-6F91E7C00FE4}" type="slidenum">
              <a:rPr lang="en-US" smtClean="0"/>
              <a:t>‹#›</a:t>
            </a:fld>
            <a:endParaRPr lang="en-US"/>
          </a:p>
        </p:txBody>
      </p:sp>
    </p:spTree>
    <p:extLst>
      <p:ext uri="{BB962C8B-B14F-4D97-AF65-F5344CB8AC3E}">
        <p14:creationId xmlns:p14="http://schemas.microsoft.com/office/powerpoint/2010/main" val="2659457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31ABB0-7310-4689-B27E-AF9D28F78CE8}" type="datetimeFigureOut">
              <a:rPr lang="en-US" smtClean="0"/>
              <a:t>5/17/2020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D58E1A-992A-47F8-B1BE-6F91E7C00FE4}" type="slidenum">
              <a:rPr lang="en-US" smtClean="0"/>
              <a:t>‹#›</a:t>
            </a:fld>
            <a:endParaRPr lang="en-US"/>
          </a:p>
        </p:txBody>
      </p:sp>
    </p:spTree>
    <p:extLst>
      <p:ext uri="{BB962C8B-B14F-4D97-AF65-F5344CB8AC3E}">
        <p14:creationId xmlns:p14="http://schemas.microsoft.com/office/powerpoint/2010/main" val="2453322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31ABB0-7310-4689-B27E-AF9D28F78CE8}"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D58E1A-992A-47F8-B1BE-6F91E7C00FE4}" type="slidenum">
              <a:rPr lang="en-US" smtClean="0"/>
              <a:t>‹#›</a:t>
            </a:fld>
            <a:endParaRPr lang="en-US"/>
          </a:p>
        </p:txBody>
      </p:sp>
    </p:spTree>
    <p:extLst>
      <p:ext uri="{BB962C8B-B14F-4D97-AF65-F5344CB8AC3E}">
        <p14:creationId xmlns:p14="http://schemas.microsoft.com/office/powerpoint/2010/main" val="3269389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31ABB0-7310-4689-B27E-AF9D28F78CE8}"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D58E1A-992A-47F8-B1BE-6F91E7C00FE4}" type="slidenum">
              <a:rPr lang="en-US" smtClean="0"/>
              <a:t>‹#›</a:t>
            </a:fld>
            <a:endParaRPr lang="en-US"/>
          </a:p>
        </p:txBody>
      </p:sp>
    </p:spTree>
    <p:extLst>
      <p:ext uri="{BB962C8B-B14F-4D97-AF65-F5344CB8AC3E}">
        <p14:creationId xmlns:p14="http://schemas.microsoft.com/office/powerpoint/2010/main" val="3733465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1ABB0-7310-4689-B27E-AF9D28F78CE8}" type="datetimeFigureOut">
              <a:rPr lang="en-US" smtClean="0"/>
              <a:t>5/17/2020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58E1A-992A-47F8-B1BE-6F91E7C00FE4}" type="slidenum">
              <a:rPr lang="en-US" smtClean="0"/>
              <a:t>‹#›</a:t>
            </a:fld>
            <a:endParaRPr lang="en-US"/>
          </a:p>
        </p:txBody>
      </p:sp>
    </p:spTree>
    <p:extLst>
      <p:ext uri="{BB962C8B-B14F-4D97-AF65-F5344CB8AC3E}">
        <p14:creationId xmlns:p14="http://schemas.microsoft.com/office/powerpoint/2010/main" val="97299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bankrate.com/mortgages/how-ai-is-revolutionizing-the-real-estate-mark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63220"/>
            <a:ext cx="9144000" cy="957964"/>
          </a:xfrm>
        </p:spPr>
        <p:txBody>
          <a:bodyPr/>
          <a:lstStyle/>
          <a:p>
            <a:r>
              <a:rPr lang="en-US" dirty="0" smtClean="0"/>
              <a:t>Home Buying</a:t>
            </a:r>
            <a:endParaRPr lang="en-US" dirty="0"/>
          </a:p>
        </p:txBody>
      </p:sp>
      <p:sp>
        <p:nvSpPr>
          <p:cNvPr id="3" name="Subtitle 2"/>
          <p:cNvSpPr>
            <a:spLocks noGrp="1"/>
          </p:cNvSpPr>
          <p:nvPr>
            <p:ph type="subTitle" idx="1"/>
          </p:nvPr>
        </p:nvSpPr>
        <p:spPr>
          <a:xfrm>
            <a:off x="1524000" y="5417584"/>
            <a:ext cx="9144000" cy="936832"/>
          </a:xfrm>
        </p:spPr>
        <p:txBody>
          <a:bodyPr/>
          <a:lstStyle/>
          <a:p>
            <a:r>
              <a:rPr lang="en-US" dirty="0" smtClean="0"/>
              <a:t>Abdelmalek Hajjam/ Monu Chacko</a:t>
            </a:r>
          </a:p>
          <a:p>
            <a:r>
              <a:rPr lang="en-US" dirty="0" smtClean="0"/>
              <a:t>05/15/2020</a:t>
            </a:r>
            <a:endParaRPr lang="en-US" dirty="0"/>
          </a:p>
        </p:txBody>
      </p:sp>
      <p:pic>
        <p:nvPicPr>
          <p:cNvPr id="7" name="Picture 6"/>
          <p:cNvPicPr>
            <a:picLocks noChangeAspect="1"/>
          </p:cNvPicPr>
          <p:nvPr/>
        </p:nvPicPr>
        <p:blipFill>
          <a:blip r:embed="rId2"/>
          <a:stretch>
            <a:fillRect/>
          </a:stretch>
        </p:blipFill>
        <p:spPr>
          <a:xfrm>
            <a:off x="3943239" y="1911272"/>
            <a:ext cx="4305521" cy="3035456"/>
          </a:xfrm>
          <a:prstGeom prst="rect">
            <a:avLst/>
          </a:prstGeom>
        </p:spPr>
      </p:pic>
    </p:spTree>
    <p:extLst>
      <p:ext uri="{BB962C8B-B14F-4D97-AF65-F5344CB8AC3E}">
        <p14:creationId xmlns:p14="http://schemas.microsoft.com/office/powerpoint/2010/main" val="445709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838199" y="1391478"/>
            <a:ext cx="10823713" cy="5201479"/>
          </a:xfrm>
        </p:spPr>
        <p:txBody>
          <a:bodyPr>
            <a:noAutofit/>
          </a:bodyPr>
          <a:lstStyle/>
          <a:p>
            <a:pPr>
              <a:lnSpc>
                <a:spcPct val="150000"/>
              </a:lnSpc>
            </a:pPr>
            <a:r>
              <a:rPr lang="en-US" dirty="0" smtClean="0"/>
              <a:t>Location was the most important feature. Feature like garages, neighborhood, land and other amenities were important. Features like shapes, styles, and building materials were on the lower end.</a:t>
            </a:r>
          </a:p>
          <a:p>
            <a:pPr>
              <a:lnSpc>
                <a:spcPct val="150000"/>
              </a:lnSpc>
            </a:pPr>
            <a:r>
              <a:rPr lang="en-US" dirty="0" smtClean="0"/>
              <a:t>Other factors such as condition also played a role. Further, it is unlikely that this model will transfer to other geographic areas and should only be used to estimate houses in the mid west. In particular, university towns such as this one where off-campus housing may dictate a large portion of sale price.</a:t>
            </a:r>
            <a:endParaRPr lang="en-US" dirty="0"/>
          </a:p>
        </p:txBody>
      </p:sp>
    </p:spTree>
    <p:extLst>
      <p:ext uri="{BB962C8B-B14F-4D97-AF65-F5344CB8AC3E}">
        <p14:creationId xmlns:p14="http://schemas.microsoft.com/office/powerpoint/2010/main" val="484361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pic>
        <p:nvPicPr>
          <p:cNvPr id="4" name="Content Placeholder 3"/>
          <p:cNvPicPr>
            <a:picLocks noGrp="1" noChangeAspect="1"/>
          </p:cNvPicPr>
          <p:nvPr>
            <p:ph idx="1"/>
          </p:nvPr>
        </p:nvPicPr>
        <p:blipFill>
          <a:blip r:embed="rId2"/>
          <a:stretch>
            <a:fillRect/>
          </a:stretch>
        </p:blipFill>
        <p:spPr>
          <a:xfrm>
            <a:off x="5425976" y="1779243"/>
            <a:ext cx="6150585" cy="4351338"/>
          </a:xfrm>
          <a:prstGeom prst="rect">
            <a:avLst/>
          </a:prstGeom>
        </p:spPr>
      </p:pic>
      <p:sp>
        <p:nvSpPr>
          <p:cNvPr id="5" name="TextBox 4"/>
          <p:cNvSpPr txBox="1"/>
          <p:nvPr/>
        </p:nvSpPr>
        <p:spPr>
          <a:xfrm>
            <a:off x="682487" y="1779243"/>
            <a:ext cx="4174435"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In this study we will understand the factors affecting home buying</a:t>
            </a:r>
          </a:p>
          <a:p>
            <a:endParaRPr lang="en-US" sz="2800" dirty="0" smtClean="0"/>
          </a:p>
          <a:p>
            <a:pPr marL="285750" indent="-285750">
              <a:buFont typeface="Arial" panose="020B0604020202020204" pitchFamily="34" charset="0"/>
              <a:buChar char="•"/>
            </a:pPr>
            <a:r>
              <a:rPr lang="en-US" sz="2800" dirty="0" smtClean="0"/>
              <a:t>How does location influence home buying</a:t>
            </a:r>
          </a:p>
          <a:p>
            <a:endParaRPr lang="en-US" sz="2800" dirty="0" smtClean="0"/>
          </a:p>
          <a:p>
            <a:pPr marL="285750" indent="-285750">
              <a:buFont typeface="Arial" panose="020B0604020202020204" pitchFamily="34" charset="0"/>
              <a:buChar char="•"/>
            </a:pPr>
            <a:r>
              <a:rPr lang="en-US" sz="2800" dirty="0" smtClean="0"/>
              <a:t>What other conditions influence in the decision of home buying? </a:t>
            </a:r>
            <a:endParaRPr lang="en-US" sz="2800" dirty="0"/>
          </a:p>
        </p:txBody>
      </p:sp>
    </p:spTree>
    <p:extLst>
      <p:ext uri="{BB962C8B-B14F-4D97-AF65-F5344CB8AC3E}">
        <p14:creationId xmlns:p14="http://schemas.microsoft.com/office/powerpoint/2010/main" val="491801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4" name="Content Placeholder 3"/>
          <p:cNvPicPr>
            <a:picLocks noGrp="1" noChangeAspect="1"/>
          </p:cNvPicPr>
          <p:nvPr>
            <p:ph idx="1"/>
          </p:nvPr>
        </p:nvPicPr>
        <p:blipFill>
          <a:blip r:embed="rId2"/>
          <a:stretch>
            <a:fillRect/>
          </a:stretch>
        </p:blipFill>
        <p:spPr>
          <a:xfrm>
            <a:off x="8204038" y="2649651"/>
            <a:ext cx="3149762" cy="2292468"/>
          </a:xfrm>
          <a:prstGeom prst="rect">
            <a:avLst/>
          </a:prstGeom>
        </p:spPr>
      </p:pic>
      <p:sp>
        <p:nvSpPr>
          <p:cNvPr id="5" name="TextBox 4"/>
          <p:cNvSpPr txBox="1"/>
          <p:nvPr/>
        </p:nvSpPr>
        <p:spPr>
          <a:xfrm>
            <a:off x="728870" y="2411896"/>
            <a:ext cx="6751982" cy="3539430"/>
          </a:xfrm>
          <a:prstGeom prst="rect">
            <a:avLst/>
          </a:prstGeom>
          <a:noFill/>
        </p:spPr>
        <p:txBody>
          <a:bodyPr wrap="square" rtlCol="0">
            <a:spAutoFit/>
          </a:bodyPr>
          <a:lstStyle/>
          <a:p>
            <a:r>
              <a:rPr lang="en-US" sz="2800" dirty="0" smtClean="0"/>
              <a:t>This data was published by Journal of Statistics Education. </a:t>
            </a:r>
          </a:p>
          <a:p>
            <a:endParaRPr lang="en-US" sz="2800" dirty="0"/>
          </a:p>
          <a:p>
            <a:r>
              <a:rPr lang="en-US" sz="2800" dirty="0" smtClean="0"/>
              <a:t>There are 79 explanatory features describe attributes of the houses such as conditions, zoning, and neighborhood. They are both numeric and categorical</a:t>
            </a:r>
          </a:p>
          <a:p>
            <a:endParaRPr lang="en-US" sz="2800" dirty="0"/>
          </a:p>
        </p:txBody>
      </p:sp>
    </p:spTree>
    <p:extLst>
      <p:ext uri="{BB962C8B-B14F-4D97-AF65-F5344CB8AC3E}">
        <p14:creationId xmlns:p14="http://schemas.microsoft.com/office/powerpoint/2010/main" val="3994824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838200" y="1825625"/>
            <a:ext cx="6927574" cy="4351338"/>
          </a:xfrm>
        </p:spPr>
        <p:txBody>
          <a:bodyPr>
            <a:normAutofit/>
          </a:bodyPr>
          <a:lstStyle/>
          <a:p>
            <a:pPr>
              <a:lnSpc>
                <a:spcPct val="100000"/>
              </a:lnSpc>
            </a:pPr>
            <a:r>
              <a:rPr lang="en-US" sz="2400" dirty="0" smtClean="0"/>
              <a:t>Data Imputation:</a:t>
            </a:r>
          </a:p>
          <a:p>
            <a:pPr marL="0" indent="0">
              <a:lnSpc>
                <a:spcPct val="100000"/>
              </a:lnSpc>
              <a:buNone/>
            </a:pPr>
            <a:r>
              <a:rPr lang="en-US" sz="2400" dirty="0" smtClean="0"/>
              <a:t>Missing data was a problem and efforts were made to smooth them out and fill with meaningful data.</a:t>
            </a:r>
            <a:endParaRPr lang="en-US" sz="2400" dirty="0"/>
          </a:p>
          <a:p>
            <a:pPr marL="0" indent="0">
              <a:lnSpc>
                <a:spcPct val="100000"/>
              </a:lnSpc>
              <a:buNone/>
            </a:pPr>
            <a:endParaRPr lang="en-US" sz="2400" dirty="0" smtClean="0"/>
          </a:p>
          <a:p>
            <a:pPr>
              <a:lnSpc>
                <a:spcPct val="100000"/>
              </a:lnSpc>
            </a:pPr>
            <a:r>
              <a:rPr lang="en-US" sz="2400" dirty="0" smtClean="0"/>
              <a:t>Data Split:</a:t>
            </a:r>
          </a:p>
          <a:p>
            <a:pPr marL="0" indent="0">
              <a:lnSpc>
                <a:spcPct val="100000"/>
              </a:lnSpc>
              <a:buNone/>
            </a:pPr>
            <a:r>
              <a:rPr lang="en-US" sz="2400" dirty="0" smtClean="0"/>
              <a:t>The data was split for training and testing.</a:t>
            </a:r>
          </a:p>
          <a:p>
            <a:pPr marL="0" indent="0">
              <a:lnSpc>
                <a:spcPct val="100000"/>
              </a:lnSpc>
              <a:buNone/>
            </a:pPr>
            <a:endParaRPr lang="en-US" sz="2400" dirty="0"/>
          </a:p>
          <a:p>
            <a:pPr>
              <a:lnSpc>
                <a:spcPct val="100000"/>
              </a:lnSpc>
            </a:pPr>
            <a:r>
              <a:rPr lang="en-US" sz="2400" dirty="0" smtClean="0"/>
              <a:t>Categorical Variables:</a:t>
            </a:r>
          </a:p>
          <a:p>
            <a:pPr marL="0" indent="0">
              <a:lnSpc>
                <a:spcPct val="100000"/>
              </a:lnSpc>
              <a:buNone/>
            </a:pPr>
            <a:r>
              <a:rPr lang="en-US" sz="2400" dirty="0" smtClean="0"/>
              <a:t>Used dummy variables where necessary.</a:t>
            </a:r>
            <a:endParaRPr lang="en-US" sz="2400" dirty="0"/>
          </a:p>
        </p:txBody>
      </p:sp>
      <p:pic>
        <p:nvPicPr>
          <p:cNvPr id="4" name="Content Placeholder 3"/>
          <p:cNvPicPr>
            <a:picLocks noChangeAspect="1"/>
          </p:cNvPicPr>
          <p:nvPr/>
        </p:nvPicPr>
        <p:blipFill>
          <a:blip r:embed="rId2"/>
          <a:stretch>
            <a:fillRect/>
          </a:stretch>
        </p:blipFill>
        <p:spPr>
          <a:xfrm>
            <a:off x="8155256" y="2164419"/>
            <a:ext cx="2984653" cy="2679838"/>
          </a:xfrm>
          <a:prstGeom prst="rect">
            <a:avLst/>
          </a:prstGeom>
        </p:spPr>
      </p:pic>
    </p:spTree>
    <p:extLst>
      <p:ext uri="{BB962C8B-B14F-4D97-AF65-F5344CB8AC3E}">
        <p14:creationId xmlns:p14="http://schemas.microsoft.com/office/powerpoint/2010/main" val="2824295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a:t>
            </a:r>
            <a:endParaRPr lang="en-US" dirty="0"/>
          </a:p>
        </p:txBody>
      </p:sp>
      <p:sp>
        <p:nvSpPr>
          <p:cNvPr id="3" name="Content Placeholder 2"/>
          <p:cNvSpPr>
            <a:spLocks noGrp="1"/>
          </p:cNvSpPr>
          <p:nvPr>
            <p:ph idx="1"/>
          </p:nvPr>
        </p:nvSpPr>
        <p:spPr>
          <a:xfrm>
            <a:off x="675862" y="1825625"/>
            <a:ext cx="6838122" cy="4351338"/>
          </a:xfrm>
        </p:spPr>
        <p:txBody>
          <a:bodyPr>
            <a:normAutofit fontScale="77500" lnSpcReduction="20000"/>
          </a:bodyPr>
          <a:lstStyle/>
          <a:p>
            <a:pPr>
              <a:lnSpc>
                <a:spcPct val="120000"/>
              </a:lnSpc>
            </a:pPr>
            <a:r>
              <a:rPr lang="en-US" dirty="0" smtClean="0"/>
              <a:t>Various transformations were made during this project.</a:t>
            </a:r>
          </a:p>
          <a:p>
            <a:pPr marL="0" indent="0">
              <a:lnSpc>
                <a:spcPct val="120000"/>
              </a:lnSpc>
              <a:buNone/>
            </a:pPr>
            <a:r>
              <a:rPr lang="en-US" dirty="0" smtClean="0"/>
              <a:t>Box-Cox transformation was performed. The optimal     was found to be 0.184. This means that the response variable </a:t>
            </a:r>
            <a:r>
              <a:rPr lang="en-US" dirty="0" err="1" smtClean="0"/>
              <a:t>SalePrice</a:t>
            </a:r>
            <a:r>
              <a:rPr lang="en-US" dirty="0" smtClean="0"/>
              <a:t> was raised to the 0.184 power.</a:t>
            </a:r>
          </a:p>
          <a:p>
            <a:pPr marL="0" indent="0">
              <a:lnSpc>
                <a:spcPct val="120000"/>
              </a:lnSpc>
              <a:buNone/>
            </a:pPr>
            <a:endParaRPr lang="en-US" dirty="0"/>
          </a:p>
          <a:p>
            <a:pPr marL="0" indent="0">
              <a:lnSpc>
                <a:spcPct val="120000"/>
              </a:lnSpc>
              <a:buNone/>
            </a:pPr>
            <a:endParaRPr lang="en-US" dirty="0" smtClean="0"/>
          </a:p>
          <a:p>
            <a:pPr marL="0" indent="0">
              <a:lnSpc>
                <a:spcPct val="120000"/>
              </a:lnSpc>
              <a:buNone/>
            </a:pPr>
            <a:endParaRPr lang="en-US" dirty="0"/>
          </a:p>
          <a:p>
            <a:pPr marL="0" indent="0">
              <a:lnSpc>
                <a:spcPct val="120000"/>
              </a:lnSpc>
              <a:buNone/>
            </a:pPr>
            <a:r>
              <a:rPr lang="en-US" dirty="0" smtClean="0"/>
              <a:t>Certain calculations had to be made like age etc. Negative values were set to 0.</a:t>
            </a:r>
          </a:p>
          <a:p>
            <a:pPr marL="0" indent="0">
              <a:lnSpc>
                <a:spcPct val="120000"/>
              </a:lnSpc>
              <a:buNone/>
            </a:pPr>
            <a:endParaRPr lang="en-US" dirty="0" smtClean="0"/>
          </a:p>
          <a:p>
            <a:pPr marL="0" indent="0">
              <a:lnSpc>
                <a:spcPct val="120000"/>
              </a:lnSpc>
              <a:buNone/>
            </a:pPr>
            <a:endParaRPr lang="en-US" dirty="0"/>
          </a:p>
        </p:txBody>
      </p:sp>
      <p:pic>
        <p:nvPicPr>
          <p:cNvPr id="4" name="Picture 3"/>
          <p:cNvPicPr>
            <a:picLocks noChangeAspect="1"/>
          </p:cNvPicPr>
          <p:nvPr/>
        </p:nvPicPr>
        <p:blipFill>
          <a:blip r:embed="rId2"/>
          <a:stretch>
            <a:fillRect/>
          </a:stretch>
        </p:blipFill>
        <p:spPr>
          <a:xfrm>
            <a:off x="1506651" y="3565604"/>
            <a:ext cx="3626036" cy="1149409"/>
          </a:xfrm>
          <a:prstGeom prst="rect">
            <a:avLst/>
          </a:prstGeom>
        </p:spPr>
      </p:pic>
      <p:pic>
        <p:nvPicPr>
          <p:cNvPr id="5" name="Picture 4" descr="Computer science - Wikipedi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5174" y="2339009"/>
            <a:ext cx="278296" cy="278296"/>
          </a:xfrm>
          <a:prstGeom prst="rect">
            <a:avLst/>
          </a:prstGeom>
        </p:spPr>
      </p:pic>
      <p:pic>
        <p:nvPicPr>
          <p:cNvPr id="7" name="Picture 6"/>
          <p:cNvPicPr>
            <a:picLocks noChangeAspect="1"/>
          </p:cNvPicPr>
          <p:nvPr/>
        </p:nvPicPr>
        <p:blipFill>
          <a:blip r:embed="rId4"/>
          <a:stretch>
            <a:fillRect/>
          </a:stretch>
        </p:blipFill>
        <p:spPr>
          <a:xfrm>
            <a:off x="7648742" y="1346009"/>
            <a:ext cx="4222967" cy="5023108"/>
          </a:xfrm>
          <a:prstGeom prst="rect">
            <a:avLst/>
          </a:prstGeom>
        </p:spPr>
      </p:pic>
    </p:spTree>
    <p:extLst>
      <p:ext uri="{BB962C8B-B14F-4D97-AF65-F5344CB8AC3E}">
        <p14:creationId xmlns:p14="http://schemas.microsoft.com/office/powerpoint/2010/main" val="1004741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US" dirty="0"/>
          </a:p>
        </p:txBody>
      </p:sp>
      <p:pic>
        <p:nvPicPr>
          <p:cNvPr id="4" name="Content Placeholder 3"/>
          <p:cNvPicPr>
            <a:picLocks noGrp="1" noChangeAspect="1"/>
          </p:cNvPicPr>
          <p:nvPr>
            <p:ph idx="1"/>
          </p:nvPr>
        </p:nvPicPr>
        <p:blipFill>
          <a:blip r:embed="rId2"/>
          <a:stretch>
            <a:fillRect/>
          </a:stretch>
        </p:blipFill>
        <p:spPr>
          <a:xfrm>
            <a:off x="6150530" y="2252607"/>
            <a:ext cx="5258070" cy="3537132"/>
          </a:xfrm>
          <a:prstGeom prst="rect">
            <a:avLst/>
          </a:prstGeom>
        </p:spPr>
      </p:pic>
      <p:sp>
        <p:nvSpPr>
          <p:cNvPr id="5" name="TextBox 4"/>
          <p:cNvSpPr txBox="1"/>
          <p:nvPr/>
        </p:nvSpPr>
        <p:spPr>
          <a:xfrm flipH="1">
            <a:off x="1086015" y="1690689"/>
            <a:ext cx="4778072" cy="4893647"/>
          </a:xfrm>
          <a:prstGeom prst="rect">
            <a:avLst/>
          </a:prstGeom>
          <a:noFill/>
        </p:spPr>
        <p:txBody>
          <a:bodyPr wrap="square" rtlCol="0">
            <a:spAutoFit/>
          </a:bodyPr>
          <a:lstStyle/>
          <a:p>
            <a:r>
              <a:rPr lang="en-US" sz="2400" dirty="0" smtClean="0"/>
              <a:t>Various models were evaluated. Model tuning was performed through K-fold validation. Four leverage points were removed, and categorical variables </a:t>
            </a:r>
            <a:r>
              <a:rPr lang="en-US" sz="2400" i="1" dirty="0" smtClean="0"/>
              <a:t>Condition2</a:t>
            </a:r>
            <a:r>
              <a:rPr lang="en-US" sz="2400" dirty="0" smtClean="0"/>
              <a:t> and </a:t>
            </a:r>
            <a:r>
              <a:rPr lang="en-US" sz="2400" i="1" dirty="0" smtClean="0"/>
              <a:t>Utilities</a:t>
            </a:r>
            <a:r>
              <a:rPr lang="en-US" sz="2400" dirty="0" smtClean="0"/>
              <a:t> were removed for poor sample distribution.</a:t>
            </a:r>
          </a:p>
          <a:p>
            <a:endParaRPr lang="en-US" sz="2400" dirty="0"/>
          </a:p>
          <a:p>
            <a:endParaRPr lang="en-US" sz="2400" dirty="0" smtClean="0"/>
          </a:p>
          <a:p>
            <a:r>
              <a:rPr lang="en-US" sz="2400" dirty="0" smtClean="0"/>
              <a:t>Selected model base on best performance on the training data. As such, we are not worried about over fitting. </a:t>
            </a:r>
            <a:endParaRPr lang="en-US" sz="2400" dirty="0"/>
          </a:p>
        </p:txBody>
      </p:sp>
    </p:spTree>
    <p:extLst>
      <p:ext uri="{BB962C8B-B14F-4D97-AF65-F5344CB8AC3E}">
        <p14:creationId xmlns:p14="http://schemas.microsoft.com/office/powerpoint/2010/main" val="3496231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t>
            </a:r>
            <a:r>
              <a:rPr lang="en-US" dirty="0" smtClean="0"/>
              <a:t>model</a:t>
            </a:r>
            <a:endParaRPr lang="en-US" dirty="0"/>
          </a:p>
        </p:txBody>
      </p:sp>
      <p:sp>
        <p:nvSpPr>
          <p:cNvPr id="3" name="Content Placeholder 2"/>
          <p:cNvSpPr>
            <a:spLocks noGrp="1"/>
          </p:cNvSpPr>
          <p:nvPr>
            <p:ph idx="1"/>
          </p:nvPr>
        </p:nvSpPr>
        <p:spPr>
          <a:xfrm>
            <a:off x="298174" y="1934816"/>
            <a:ext cx="5115339" cy="4035287"/>
          </a:xfrm>
        </p:spPr>
        <p:txBody>
          <a:bodyPr>
            <a:noAutofit/>
          </a:bodyPr>
          <a:lstStyle/>
          <a:p>
            <a:r>
              <a:rPr lang="en-US" sz="1400" dirty="0"/>
              <a:t>$model 1 : </a:t>
            </a:r>
            <a:br>
              <a:rPr lang="en-US" sz="1400" dirty="0"/>
            </a:br>
            <a:r>
              <a:rPr lang="en-US" sz="1400" dirty="0"/>
              <a:t>$All data from </a:t>
            </a:r>
            <a:r>
              <a:rPr lang="en-US" sz="1400" dirty="0" err="1"/>
              <a:t>bcData</a:t>
            </a:r>
            <a:r>
              <a:rPr lang="en-US" sz="1400" dirty="0"/>
              <a:t/>
            </a:r>
            <a:br>
              <a:rPr lang="en-US" sz="1400" dirty="0"/>
            </a:br>
            <a:r>
              <a:rPr lang="en-US" sz="1400" dirty="0"/>
              <a:t>$F-statistic: 79.22 on 227 and 1232 DF  $p-value: &lt; 2.2e-16</a:t>
            </a:r>
            <a:br>
              <a:rPr lang="en-US" sz="1400" dirty="0"/>
            </a:br>
            <a:r>
              <a:rPr lang="en-US" sz="1400" dirty="0"/>
              <a:t>$ Multiple R-squared:  </a:t>
            </a:r>
            <a:r>
              <a:rPr lang="en-US" sz="1400" dirty="0" smtClean="0"/>
              <a:t>0.9359</a:t>
            </a:r>
            <a:endParaRPr lang="en-US" sz="1400" dirty="0"/>
          </a:p>
          <a:p>
            <a:r>
              <a:rPr lang="en-US" sz="1400" dirty="0"/>
              <a:t>$model 2 : </a:t>
            </a:r>
            <a:br>
              <a:rPr lang="en-US" sz="1400" dirty="0"/>
            </a:br>
            <a:r>
              <a:rPr lang="en-US" sz="1400" dirty="0"/>
              <a:t>$All data from </a:t>
            </a:r>
            <a:r>
              <a:rPr lang="en-US" sz="1400" dirty="0" err="1"/>
              <a:t>bcData</a:t>
            </a:r>
            <a:r>
              <a:rPr lang="en-US" sz="1400" dirty="0"/>
              <a:t> : Stepwise regression</a:t>
            </a:r>
            <a:br>
              <a:rPr lang="en-US" sz="1400" dirty="0"/>
            </a:br>
            <a:r>
              <a:rPr lang="en-US" sz="1400" dirty="0"/>
              <a:t>$F-statistic: 119.8 on 152 and 1307DF $p-value: &lt; 2.2e-16</a:t>
            </a:r>
            <a:br>
              <a:rPr lang="en-US" sz="1400" dirty="0"/>
            </a:br>
            <a:r>
              <a:rPr lang="en-US" sz="1400" dirty="0"/>
              <a:t>$ Multiple R-squared:  </a:t>
            </a:r>
            <a:r>
              <a:rPr lang="en-US" sz="1400" dirty="0" smtClean="0"/>
              <a:t>0.933</a:t>
            </a:r>
            <a:endParaRPr lang="en-US" sz="1400" dirty="0"/>
          </a:p>
          <a:p>
            <a:r>
              <a:rPr lang="en-US" sz="1400" dirty="0"/>
              <a:t>$model 3 : </a:t>
            </a:r>
            <a:br>
              <a:rPr lang="en-US" sz="1400" dirty="0"/>
            </a:br>
            <a:r>
              <a:rPr lang="en-US" sz="1400" dirty="0"/>
              <a:t>$Only 0 p-value significant data from </a:t>
            </a:r>
            <a:r>
              <a:rPr lang="en-US" sz="1400" dirty="0" err="1"/>
              <a:t>bcData</a:t>
            </a:r>
            <a:r>
              <a:rPr lang="en-US" sz="1400" dirty="0"/>
              <a:t/>
            </a:r>
            <a:br>
              <a:rPr lang="en-US" sz="1400" dirty="0"/>
            </a:br>
            <a:r>
              <a:rPr lang="en-US" sz="1400" dirty="0"/>
              <a:t>$F-statistic: 202.4 on 58 and 1401 DF  $p-value: &lt; 2.2e-16</a:t>
            </a:r>
            <a:br>
              <a:rPr lang="en-US" sz="1400" dirty="0"/>
            </a:br>
            <a:r>
              <a:rPr lang="en-US" sz="1400" dirty="0"/>
              <a:t>$Multiple R-squared:  </a:t>
            </a:r>
            <a:r>
              <a:rPr lang="en-US" sz="1400" dirty="0" smtClean="0"/>
              <a:t>0.8934</a:t>
            </a:r>
          </a:p>
          <a:p>
            <a:r>
              <a:rPr lang="en-US" sz="1400" dirty="0" smtClean="0"/>
              <a:t>$model </a:t>
            </a:r>
            <a:r>
              <a:rPr lang="en-US" sz="1400" dirty="0"/>
              <a:t>4 : </a:t>
            </a:r>
            <a:br>
              <a:rPr lang="en-US" sz="1400" dirty="0"/>
            </a:br>
            <a:r>
              <a:rPr lang="en-US" sz="1400" dirty="0"/>
              <a:t>$p-value &lt;.01 significance data from </a:t>
            </a:r>
            <a:r>
              <a:rPr lang="en-US" sz="1400" dirty="0" err="1"/>
              <a:t>bcData</a:t>
            </a:r>
            <a:r>
              <a:rPr lang="en-US" sz="1400" dirty="0"/>
              <a:t/>
            </a:r>
            <a:br>
              <a:rPr lang="en-US" sz="1400" dirty="0"/>
            </a:br>
            <a:r>
              <a:rPr lang="en-US" sz="1400" dirty="0"/>
              <a:t>$F-statistic: 148.4 on 104 and 1355 DF  $p-value: &lt; 2.2e-16</a:t>
            </a:r>
            <a:br>
              <a:rPr lang="en-US" sz="1400" dirty="0"/>
            </a:br>
            <a:r>
              <a:rPr lang="en-US" sz="1400" dirty="0"/>
              <a:t>$Multiple R-squared:  </a:t>
            </a:r>
            <a:r>
              <a:rPr lang="en-US" sz="1400" dirty="0" smtClean="0"/>
              <a:t>0.9193</a:t>
            </a:r>
          </a:p>
          <a:p>
            <a:endParaRPr lang="en-US" sz="1400" dirty="0"/>
          </a:p>
        </p:txBody>
      </p:sp>
      <p:pic>
        <p:nvPicPr>
          <p:cNvPr id="5" name="Picture 4"/>
          <p:cNvPicPr>
            <a:picLocks noChangeAspect="1"/>
          </p:cNvPicPr>
          <p:nvPr/>
        </p:nvPicPr>
        <p:blipFill>
          <a:blip r:embed="rId2"/>
          <a:stretch>
            <a:fillRect/>
          </a:stretch>
        </p:blipFill>
        <p:spPr>
          <a:xfrm>
            <a:off x="6215600" y="1292087"/>
            <a:ext cx="5505221" cy="5457598"/>
          </a:xfrm>
          <a:prstGeom prst="rect">
            <a:avLst/>
          </a:prstGeom>
        </p:spPr>
      </p:pic>
    </p:spTree>
    <p:extLst>
      <p:ext uri="{BB962C8B-B14F-4D97-AF65-F5344CB8AC3E}">
        <p14:creationId xmlns:p14="http://schemas.microsoft.com/office/powerpoint/2010/main" val="42272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t>
            </a:r>
            <a:r>
              <a:rPr lang="en-US" dirty="0" smtClean="0"/>
              <a:t>model</a:t>
            </a:r>
            <a:endParaRPr lang="en-US" dirty="0"/>
          </a:p>
        </p:txBody>
      </p:sp>
      <p:sp>
        <p:nvSpPr>
          <p:cNvPr id="4" name="TextBox 3"/>
          <p:cNvSpPr txBox="1"/>
          <p:nvPr/>
        </p:nvSpPr>
        <p:spPr>
          <a:xfrm>
            <a:off x="838200" y="2040835"/>
            <a:ext cx="5022574" cy="3970318"/>
          </a:xfrm>
          <a:prstGeom prst="rect">
            <a:avLst/>
          </a:prstGeom>
          <a:noFill/>
        </p:spPr>
        <p:txBody>
          <a:bodyPr wrap="square" rtlCol="0">
            <a:spAutoFit/>
          </a:bodyPr>
          <a:lstStyle/>
          <a:p>
            <a:pPr marL="285750" indent="-285750">
              <a:buFont typeface="Arial" panose="020B0604020202020204" pitchFamily="34" charset="0"/>
              <a:buChar char="•"/>
            </a:pPr>
            <a:r>
              <a:rPr lang="en-US" dirty="0"/>
              <a:t>$model 5 : </a:t>
            </a:r>
            <a:br>
              <a:rPr lang="en-US" dirty="0"/>
            </a:br>
            <a:r>
              <a:rPr lang="en-US" dirty="0"/>
              <a:t>$Same parameters from model 4 - interactions, log(</a:t>
            </a:r>
            <a:r>
              <a:rPr lang="en-US" dirty="0" err="1"/>
              <a:t>SalePrice</a:t>
            </a:r>
            <a:r>
              <a:rPr lang="en-US" dirty="0"/>
              <a:t>),log(</a:t>
            </a:r>
            <a:r>
              <a:rPr lang="en-US" dirty="0" err="1"/>
              <a:t>LotArea</a:t>
            </a:r>
            <a:r>
              <a:rPr lang="en-US" dirty="0"/>
              <a:t>)</a:t>
            </a:r>
            <a:br>
              <a:rPr lang="en-US" dirty="0"/>
            </a:br>
            <a:r>
              <a:rPr lang="en-US" dirty="0"/>
              <a:t>$F-statistic: 115.2 on 99 and 1360 DF  $p-value: &lt; 2.2e-16</a:t>
            </a:r>
            <a:br>
              <a:rPr lang="en-US" dirty="0"/>
            </a:br>
            <a:r>
              <a:rPr lang="en-US" dirty="0"/>
              <a:t>$Multiple R-squared:  0.8935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mtClean="0"/>
              <a:t>$</a:t>
            </a:r>
            <a:r>
              <a:rPr lang="en-US" dirty="0"/>
              <a:t>model 6 : </a:t>
            </a:r>
            <a:br>
              <a:rPr lang="en-US" dirty="0"/>
            </a:br>
            <a:r>
              <a:rPr lang="en-US" dirty="0"/>
              <a:t>$Same parameters from model 4 with log(</a:t>
            </a:r>
            <a:r>
              <a:rPr lang="en-US" dirty="0" err="1"/>
              <a:t>SalePrice</a:t>
            </a:r>
            <a:r>
              <a:rPr lang="en-US" dirty="0"/>
              <a:t>),log(</a:t>
            </a:r>
            <a:r>
              <a:rPr lang="en-US" dirty="0" err="1"/>
              <a:t>LotArea</a:t>
            </a:r>
            <a:r>
              <a:rPr lang="en-US" dirty="0"/>
              <a:t>)</a:t>
            </a:r>
            <a:br>
              <a:rPr lang="en-US" dirty="0"/>
            </a:br>
            <a:r>
              <a:rPr lang="en-US" dirty="0"/>
              <a:t>$F-statistic: 142.8 on 104 and 1355 DF  $p-value: &lt; 2.2e-16</a:t>
            </a:r>
            <a:br>
              <a:rPr lang="en-US" dirty="0"/>
            </a:br>
            <a:r>
              <a:rPr lang="en-US" dirty="0"/>
              <a:t>$Multiple R-squared:  0.9164</a:t>
            </a:r>
          </a:p>
          <a:p>
            <a:endParaRPr lang="en-US" dirty="0"/>
          </a:p>
        </p:txBody>
      </p:sp>
    </p:spTree>
    <p:extLst>
      <p:ext uri="{BB962C8B-B14F-4D97-AF65-F5344CB8AC3E}">
        <p14:creationId xmlns:p14="http://schemas.microsoft.com/office/powerpoint/2010/main" val="612992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a:xfrm>
            <a:off x="838200" y="1825625"/>
            <a:ext cx="10515600" cy="4667940"/>
          </a:xfrm>
        </p:spPr>
        <p:txBody>
          <a:bodyPr>
            <a:normAutofit fontScale="92500" lnSpcReduction="10000"/>
          </a:bodyPr>
          <a:lstStyle/>
          <a:p>
            <a:pPr>
              <a:lnSpc>
                <a:spcPct val="110000"/>
              </a:lnSpc>
            </a:pPr>
            <a:r>
              <a:rPr lang="en-US" dirty="0" err="1" smtClean="0"/>
              <a:t>Ecomena</a:t>
            </a:r>
            <a:r>
              <a:rPr lang="en-US" dirty="0"/>
              <a:t> (</a:t>
            </a:r>
            <a:r>
              <a:rPr lang="en-US" dirty="0" smtClean="0"/>
              <a:t>ecomena.org) provides us a list of factors that </a:t>
            </a:r>
            <a:r>
              <a:rPr lang="en-US" dirty="0" err="1" smtClean="0"/>
              <a:t>incluence</a:t>
            </a:r>
            <a:r>
              <a:rPr lang="en-US" dirty="0" smtClean="0"/>
              <a:t> home buying.  This includes Topography, </a:t>
            </a:r>
            <a:r>
              <a:rPr lang="en-US" dirty="0"/>
              <a:t>Air and water </a:t>
            </a:r>
            <a:r>
              <a:rPr lang="en-US" dirty="0" smtClean="0"/>
              <a:t>quality, Climate, Sustainability etc.</a:t>
            </a:r>
          </a:p>
          <a:p>
            <a:pPr>
              <a:lnSpc>
                <a:spcPct val="110000"/>
              </a:lnSpc>
            </a:pPr>
            <a:endParaRPr lang="en-US" dirty="0"/>
          </a:p>
          <a:p>
            <a:pPr>
              <a:lnSpc>
                <a:spcPct val="110000"/>
              </a:lnSpc>
            </a:pPr>
            <a:r>
              <a:rPr lang="en-US" dirty="0" err="1" smtClean="0"/>
              <a:t>Daveramsey</a:t>
            </a:r>
            <a:r>
              <a:rPr lang="en-US" dirty="0"/>
              <a:t> (</a:t>
            </a:r>
            <a:r>
              <a:rPr lang="en-US" dirty="0" smtClean="0"/>
              <a:t>daveramsey.com) in its article outlines some tips for buying first time home. </a:t>
            </a:r>
          </a:p>
          <a:p>
            <a:pPr>
              <a:lnSpc>
                <a:spcPct val="110000"/>
              </a:lnSpc>
            </a:pPr>
            <a:endParaRPr lang="en-US" dirty="0"/>
          </a:p>
          <a:p>
            <a:pPr>
              <a:lnSpc>
                <a:spcPct val="110000"/>
              </a:lnSpc>
            </a:pPr>
            <a:r>
              <a:rPr lang="en-US" dirty="0" smtClean="0"/>
              <a:t>Artificial </a:t>
            </a:r>
            <a:r>
              <a:rPr lang="en-US" dirty="0"/>
              <a:t>intelligence (AI) is quietly infiltrating the real estate </a:t>
            </a:r>
            <a:r>
              <a:rPr lang="en-US" dirty="0" smtClean="0"/>
              <a:t>industry. Here is an article - </a:t>
            </a:r>
            <a:r>
              <a:rPr lang="en-US" dirty="0">
                <a:hlinkClick r:id="rId2"/>
              </a:rPr>
              <a:t>https://www.bankrate.com/mortgages/how-ai-is-revolutionizing-the-real-estate-market/</a:t>
            </a:r>
            <a:endParaRPr lang="en-US" dirty="0"/>
          </a:p>
        </p:txBody>
      </p:sp>
    </p:spTree>
    <p:extLst>
      <p:ext uri="{BB962C8B-B14F-4D97-AF65-F5344CB8AC3E}">
        <p14:creationId xmlns:p14="http://schemas.microsoft.com/office/powerpoint/2010/main" val="3662543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618</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Home Buying</vt:lpstr>
      <vt:lpstr>Abstract</vt:lpstr>
      <vt:lpstr>Introduction</vt:lpstr>
      <vt:lpstr>Methodology</vt:lpstr>
      <vt:lpstr>Transformation</vt:lpstr>
      <vt:lpstr>Model Selection</vt:lpstr>
      <vt:lpstr>Building model</vt:lpstr>
      <vt:lpstr>Building model</vt:lpstr>
      <vt:lpstr>Literature Review</vt:lpstr>
      <vt:lpstr>Conclusion</vt:lpstr>
    </vt:vector>
  </TitlesOfParts>
  <Company>NewYork-Presbyterian Hospital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Buying</dc:title>
  <dc:creator>Monu Chacko</dc:creator>
  <cp:lastModifiedBy>Monu Chacko</cp:lastModifiedBy>
  <cp:revision>39</cp:revision>
  <dcterms:created xsi:type="dcterms:W3CDTF">2020-05-18T01:40:39Z</dcterms:created>
  <dcterms:modified xsi:type="dcterms:W3CDTF">2020-05-18T03:36:09Z</dcterms:modified>
</cp:coreProperties>
</file>