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46F541C-836E-4FAC-B146-2F5C22A89896}">
  <a:tblStyle styleId="{C46F541C-836E-4FAC-B146-2F5C22A898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5.xml"/><Relationship Id="rId22" Type="http://schemas.openxmlformats.org/officeDocument/2006/relationships/font" Target="fonts/OpenSans-bold.fntdata"/><Relationship Id="rId10" Type="http://schemas.openxmlformats.org/officeDocument/2006/relationships/slide" Target="slides/slide4.xml"/><Relationship Id="rId21" Type="http://schemas.openxmlformats.org/officeDocument/2006/relationships/font" Target="fonts/OpenSans-regular.fntdata"/><Relationship Id="rId13" Type="http://schemas.openxmlformats.org/officeDocument/2006/relationships/slide" Target="slides/slide7.xml"/><Relationship Id="rId24" Type="http://schemas.openxmlformats.org/officeDocument/2006/relationships/font" Target="fonts/OpenSans-boldItalic.fntdata"/><Relationship Id="rId12" Type="http://schemas.openxmlformats.org/officeDocument/2006/relationships/slide" Target="slides/slide6.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TSansNarrow-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8569aa69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8569aa69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8569aa69a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8569aa69a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8569aa69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8569aa69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8569aa69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8569aa69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8569aa69a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8569aa69a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8569aa69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8569aa69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8569aa69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8569aa69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8569aa69a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8569aa69a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8569aa69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8569aa69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8569aa69a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8569aa69a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8569aa69a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8569aa69a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hyperlink" Target="https://github.com/theordk/Javu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openclassrooms.com/fr/courses/26832-apprenez-a-programmer-en-java/25552-structurez-mieux-votre-code-avec-le-pattern-mvc" TargetMode="External"/><Relationship Id="rId4" Type="http://schemas.openxmlformats.org/officeDocument/2006/relationships/hyperlink" Target="https://www.jmdoudoux.fr/java/dej/chap-swing.htm" TargetMode="External"/><Relationship Id="rId5" Type="http://schemas.openxmlformats.org/officeDocument/2006/relationships/hyperlink" Target="https://www.youtube.com/watch?v=EVP35NXbQB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Projet POO Java</a:t>
            </a:r>
            <a:endParaRPr/>
          </a:p>
          <a:p>
            <a:pPr indent="0" lvl="0" marL="0" rtl="0" algn="ctr">
              <a:spcBef>
                <a:spcPts val="0"/>
              </a:spcBef>
              <a:spcAft>
                <a:spcPts val="0"/>
              </a:spcAft>
              <a:buNone/>
            </a:pPr>
            <a:r>
              <a:t/>
            </a:r>
            <a:endParaRPr/>
          </a:p>
          <a:p>
            <a:pPr indent="0" lvl="0" marL="0" rtl="0" algn="ctr">
              <a:spcBef>
                <a:spcPts val="0"/>
              </a:spcBef>
              <a:spcAft>
                <a:spcPts val="0"/>
              </a:spcAft>
              <a:buNone/>
            </a:pPr>
            <a:r>
              <a:rPr lang="fr"/>
              <a:t>Hyperplanning de l’ECE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Baptiste BOYER, Diego COLIN, Théophile TARBE </a:t>
            </a:r>
            <a:endParaRPr/>
          </a:p>
        </p:txBody>
      </p:sp>
      <p:sp>
        <p:nvSpPr>
          <p:cNvPr id="68" name="Google Shape;68;p13"/>
          <p:cNvSpPr txBox="1"/>
          <p:nvPr>
            <p:ph idx="1" type="subTitle"/>
          </p:nvPr>
        </p:nvSpPr>
        <p:spPr>
          <a:xfrm>
            <a:off x="2037450" y="4227464"/>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1700"/>
              <a:t>TD11 Equipe 7</a:t>
            </a:r>
            <a:r>
              <a:rPr lang="fr" sz="1700"/>
              <a:t> </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368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Versionning GIT</a:t>
            </a:r>
            <a:endParaRPr/>
          </a:p>
        </p:txBody>
      </p:sp>
      <p:pic>
        <p:nvPicPr>
          <p:cNvPr id="142" name="Google Shape;142;p22"/>
          <p:cNvPicPr preferRelativeResize="0"/>
          <p:nvPr/>
        </p:nvPicPr>
        <p:blipFill>
          <a:blip r:embed="rId3">
            <a:alphaModFix/>
          </a:blip>
          <a:stretch>
            <a:fillRect/>
          </a:stretch>
        </p:blipFill>
        <p:spPr>
          <a:xfrm>
            <a:off x="193824" y="1320788"/>
            <a:ext cx="4123224" cy="2501924"/>
          </a:xfrm>
          <a:prstGeom prst="rect">
            <a:avLst/>
          </a:prstGeom>
          <a:noFill/>
          <a:ln>
            <a:noFill/>
          </a:ln>
        </p:spPr>
      </p:pic>
      <p:pic>
        <p:nvPicPr>
          <p:cNvPr id="143" name="Google Shape;143;p22"/>
          <p:cNvPicPr preferRelativeResize="0"/>
          <p:nvPr/>
        </p:nvPicPr>
        <p:blipFill>
          <a:blip r:embed="rId4">
            <a:alphaModFix/>
          </a:blip>
          <a:stretch>
            <a:fillRect/>
          </a:stretch>
        </p:blipFill>
        <p:spPr>
          <a:xfrm>
            <a:off x="4858389" y="1320800"/>
            <a:ext cx="3926059" cy="2404450"/>
          </a:xfrm>
          <a:prstGeom prst="rect">
            <a:avLst/>
          </a:prstGeom>
          <a:noFill/>
          <a:ln>
            <a:noFill/>
          </a:ln>
        </p:spPr>
      </p:pic>
      <p:sp>
        <p:nvSpPr>
          <p:cNvPr id="144" name="Google Shape;144;p22"/>
          <p:cNvSpPr txBox="1"/>
          <p:nvPr/>
        </p:nvSpPr>
        <p:spPr>
          <a:xfrm>
            <a:off x="2243125" y="4157650"/>
            <a:ext cx="30000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u="sng">
                <a:solidFill>
                  <a:schemeClr val="hlink"/>
                </a:solidFill>
                <a:hlinkClick r:id="rId5"/>
              </a:rPr>
              <a:t>https://github.com/theordk/Javux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Bilan personnel et collectif</a:t>
            </a:r>
            <a:endParaRPr/>
          </a:p>
        </p:txBody>
      </p:sp>
      <p:graphicFrame>
        <p:nvGraphicFramePr>
          <p:cNvPr id="150" name="Google Shape;150;p23"/>
          <p:cNvGraphicFramePr/>
          <p:nvPr/>
        </p:nvGraphicFramePr>
        <p:xfrm>
          <a:off x="311700" y="1325150"/>
          <a:ext cx="3000000" cy="3000000"/>
        </p:xfrm>
        <a:graphic>
          <a:graphicData uri="http://schemas.openxmlformats.org/drawingml/2006/table">
            <a:tbl>
              <a:tblPr>
                <a:noFill/>
                <a:tableStyleId>{C46F541C-836E-4FAC-B146-2F5C22A89896}</a:tableStyleId>
              </a:tblPr>
              <a:tblGrid>
                <a:gridCol w="1640000"/>
                <a:gridCol w="2299900"/>
                <a:gridCol w="1969950"/>
                <a:gridCol w="1969950"/>
              </a:tblGrid>
              <a:tr h="472950">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fr" sz="1000"/>
                        <a:t>Théophile</a:t>
                      </a:r>
                      <a:endParaRPr sz="1000"/>
                    </a:p>
                  </a:txBody>
                  <a:tcPr marT="91425" marB="91425" marR="91425" marL="91425"/>
                </a:tc>
                <a:tc>
                  <a:txBody>
                    <a:bodyPr/>
                    <a:lstStyle/>
                    <a:p>
                      <a:pPr indent="0" lvl="0" marL="0" rtl="0" algn="l">
                        <a:spcBef>
                          <a:spcPts val="0"/>
                        </a:spcBef>
                        <a:spcAft>
                          <a:spcPts val="0"/>
                        </a:spcAft>
                        <a:buNone/>
                      </a:pPr>
                      <a:r>
                        <a:rPr lang="fr" sz="1000"/>
                        <a:t>Diego</a:t>
                      </a:r>
                      <a:endParaRPr sz="1000"/>
                    </a:p>
                  </a:txBody>
                  <a:tcPr marT="91425" marB="91425" marR="91425" marL="91425"/>
                </a:tc>
                <a:tc>
                  <a:txBody>
                    <a:bodyPr/>
                    <a:lstStyle/>
                    <a:p>
                      <a:pPr indent="0" lvl="0" marL="0" rtl="0" algn="l">
                        <a:spcBef>
                          <a:spcPts val="0"/>
                        </a:spcBef>
                        <a:spcAft>
                          <a:spcPts val="0"/>
                        </a:spcAft>
                        <a:buNone/>
                      </a:pPr>
                      <a:r>
                        <a:rPr lang="fr" sz="1000"/>
                        <a:t>Baptiste</a:t>
                      </a:r>
                      <a:endParaRPr sz="1000"/>
                    </a:p>
                  </a:txBody>
                  <a:tcPr marT="91425" marB="91425" marR="91425" marL="91425"/>
                </a:tc>
              </a:tr>
              <a:tr h="807550">
                <a:tc>
                  <a:txBody>
                    <a:bodyPr/>
                    <a:lstStyle/>
                    <a:p>
                      <a:pPr indent="0" lvl="0" marL="0" rtl="0" algn="l">
                        <a:spcBef>
                          <a:spcPts val="0"/>
                        </a:spcBef>
                        <a:spcAft>
                          <a:spcPts val="0"/>
                        </a:spcAft>
                        <a:buNone/>
                      </a:pPr>
                      <a:r>
                        <a:rPr lang="fr" sz="1000"/>
                        <a:t>État</a:t>
                      </a:r>
                      <a:r>
                        <a:rPr lang="fr" sz="1000"/>
                        <a:t> du travail effectué</a:t>
                      </a:r>
                      <a:endParaRPr sz="1000"/>
                    </a:p>
                  </a:txBody>
                  <a:tcPr marT="91425" marB="91425" marR="91425" marL="91425"/>
                </a:tc>
                <a:tc>
                  <a:txBody>
                    <a:bodyPr/>
                    <a:lstStyle/>
                    <a:p>
                      <a:pPr indent="0" lvl="0" marL="0" rtl="0" algn="l">
                        <a:spcBef>
                          <a:spcPts val="0"/>
                        </a:spcBef>
                        <a:spcAft>
                          <a:spcPts val="0"/>
                        </a:spcAft>
                        <a:buNone/>
                      </a:pPr>
                      <a:r>
                        <a:rPr lang="fr" sz="800"/>
                        <a:t>difficulté à assimiler le modèle MVC</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fr" sz="800"/>
                        <a:t>rendu fonctionnel répondant en grande partie au cahier des charges</a:t>
                      </a:r>
                      <a:endParaRPr sz="800"/>
                    </a:p>
                  </a:txBody>
                  <a:tcPr marT="91425" marB="91425" marR="91425" marL="91425"/>
                </a:tc>
                <a:tc>
                  <a:txBody>
                    <a:bodyPr/>
                    <a:lstStyle/>
                    <a:p>
                      <a:pPr indent="0" lvl="0" marL="0" rtl="0" algn="l">
                        <a:spcBef>
                          <a:spcPts val="0"/>
                        </a:spcBef>
                        <a:spcAft>
                          <a:spcPts val="0"/>
                        </a:spcAft>
                        <a:buNone/>
                      </a:pPr>
                      <a:r>
                        <a:rPr lang="fr" sz="800"/>
                        <a:t>connexion à la base de données difficile</a:t>
                      </a:r>
                      <a:endParaRPr sz="800"/>
                    </a:p>
                  </a:txBody>
                  <a:tcPr marT="91425" marB="91425" marR="91425" marL="91425"/>
                </a:tc>
                <a:tc>
                  <a:txBody>
                    <a:bodyPr/>
                    <a:lstStyle/>
                    <a:p>
                      <a:pPr indent="0" lvl="0" marL="0" rtl="0" algn="l">
                        <a:spcBef>
                          <a:spcPts val="0"/>
                        </a:spcBef>
                        <a:spcAft>
                          <a:spcPts val="0"/>
                        </a:spcAft>
                        <a:buNone/>
                      </a:pPr>
                      <a:r>
                        <a:rPr lang="fr" sz="800"/>
                        <a:t>mise en place compliqué du modèle DAO</a:t>
                      </a:r>
                      <a:endParaRPr sz="800"/>
                    </a:p>
                  </a:txBody>
                  <a:tcPr marT="91425" marB="91425" marR="91425" marL="91425"/>
                </a:tc>
              </a:tr>
              <a:tr h="807550">
                <a:tc>
                  <a:txBody>
                    <a:bodyPr/>
                    <a:lstStyle/>
                    <a:p>
                      <a:pPr indent="0" lvl="0" marL="0" rtl="0" algn="l">
                        <a:spcBef>
                          <a:spcPts val="0"/>
                        </a:spcBef>
                        <a:spcAft>
                          <a:spcPts val="0"/>
                        </a:spcAft>
                        <a:buNone/>
                      </a:pPr>
                      <a:r>
                        <a:rPr lang="fr" sz="1000"/>
                        <a:t>Compétences acquises</a:t>
                      </a:r>
                      <a:endParaRPr sz="1000"/>
                    </a:p>
                  </a:txBody>
                  <a:tcPr marT="91425" marB="91425" marR="91425" marL="91425"/>
                </a:tc>
                <a:tc>
                  <a:txBody>
                    <a:bodyPr/>
                    <a:lstStyle/>
                    <a:p>
                      <a:pPr indent="0" lvl="0" marL="0" rtl="0" algn="l">
                        <a:spcBef>
                          <a:spcPts val="0"/>
                        </a:spcBef>
                        <a:spcAft>
                          <a:spcPts val="0"/>
                        </a:spcAft>
                        <a:buNone/>
                      </a:pPr>
                      <a:r>
                        <a:rPr lang="fr" sz="800"/>
                        <a:t>modèle MVC et pattern DAO</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fr" sz="800"/>
                        <a:t>affichage JFrames</a:t>
                      </a:r>
                      <a:endParaRPr sz="800"/>
                    </a:p>
                  </a:txBody>
                  <a:tcPr marT="91425" marB="91425" marR="91425" marL="91425"/>
                </a:tc>
                <a:tc>
                  <a:txBody>
                    <a:bodyPr/>
                    <a:lstStyle/>
                    <a:p>
                      <a:pPr indent="0" lvl="0" marL="0" rtl="0" algn="l">
                        <a:spcBef>
                          <a:spcPts val="0"/>
                        </a:spcBef>
                        <a:spcAft>
                          <a:spcPts val="0"/>
                        </a:spcAft>
                        <a:buNone/>
                      </a:pPr>
                      <a:r>
                        <a:rPr lang="fr" sz="800"/>
                        <a:t>modèle MVC et pattern DAO</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fr" sz="800"/>
                        <a:t>utilisation BDD</a:t>
                      </a:r>
                      <a:endParaRPr sz="800"/>
                    </a:p>
                  </a:txBody>
                  <a:tcPr marT="91425" marB="91425" marR="91425" marL="91425"/>
                </a:tc>
                <a:tc>
                  <a:txBody>
                    <a:bodyPr/>
                    <a:lstStyle/>
                    <a:p>
                      <a:pPr indent="0" lvl="0" marL="0" rtl="0" algn="l">
                        <a:spcBef>
                          <a:spcPts val="0"/>
                        </a:spcBef>
                        <a:spcAft>
                          <a:spcPts val="0"/>
                        </a:spcAft>
                        <a:buNone/>
                      </a:pPr>
                      <a:r>
                        <a:rPr lang="fr" sz="800"/>
                        <a:t>modèle MVC et pattern DAO</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fr" sz="800"/>
                        <a:t>utilisation BDD</a:t>
                      </a:r>
                      <a:endParaRPr sz="800"/>
                    </a:p>
                  </a:txBody>
                  <a:tcPr marT="91425" marB="91425" marR="91425" marL="91425"/>
                </a:tc>
              </a:tr>
              <a:tr h="807550">
                <a:tc>
                  <a:txBody>
                    <a:bodyPr/>
                    <a:lstStyle/>
                    <a:p>
                      <a:pPr indent="0" lvl="0" marL="0" rtl="0" algn="l">
                        <a:spcBef>
                          <a:spcPts val="0"/>
                        </a:spcBef>
                        <a:spcAft>
                          <a:spcPts val="0"/>
                        </a:spcAft>
                        <a:buNone/>
                      </a:pPr>
                      <a:r>
                        <a:rPr lang="fr" sz="1000"/>
                        <a:t>Points d’amélioration</a:t>
                      </a:r>
                      <a:endParaRPr sz="1000"/>
                    </a:p>
                  </a:txBody>
                  <a:tcPr marT="91425" marB="91425" marR="91425" marL="91425"/>
                </a:tc>
                <a:tc>
                  <a:txBody>
                    <a:bodyPr/>
                    <a:lstStyle/>
                    <a:p>
                      <a:pPr indent="0" lvl="0" marL="0" rtl="0" algn="l">
                        <a:spcBef>
                          <a:spcPts val="0"/>
                        </a:spcBef>
                        <a:spcAft>
                          <a:spcPts val="0"/>
                        </a:spcAft>
                        <a:buNone/>
                      </a:pPr>
                      <a:r>
                        <a:rPr lang="fr" sz="800"/>
                        <a:t>interface graphique</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fr" sz="800"/>
                        <a:t>organisation </a:t>
                      </a:r>
                      <a:endParaRPr sz="800"/>
                    </a:p>
                  </a:txBody>
                  <a:tcPr marT="91425" marB="91425" marR="91425" marL="91425"/>
                </a:tc>
                <a:tc>
                  <a:txBody>
                    <a:bodyPr/>
                    <a:lstStyle/>
                    <a:p>
                      <a:pPr indent="0" lvl="0" marL="0" rtl="0" algn="l">
                        <a:spcBef>
                          <a:spcPts val="0"/>
                        </a:spcBef>
                        <a:spcAft>
                          <a:spcPts val="0"/>
                        </a:spcAft>
                        <a:buNone/>
                      </a:pPr>
                      <a:r>
                        <a:rPr lang="fr" sz="800"/>
                        <a:t>interface graphique</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fr" sz="800"/>
                        <a:t>gestion du temps</a:t>
                      </a:r>
                      <a:endParaRPr sz="800"/>
                    </a:p>
                  </a:txBody>
                  <a:tcPr marT="91425" marB="91425" marR="91425" marL="91425"/>
                </a:tc>
                <a:tc>
                  <a:txBody>
                    <a:bodyPr/>
                    <a:lstStyle/>
                    <a:p>
                      <a:pPr indent="0" lvl="0" marL="0" rtl="0" algn="l">
                        <a:spcBef>
                          <a:spcPts val="0"/>
                        </a:spcBef>
                        <a:spcAft>
                          <a:spcPts val="0"/>
                        </a:spcAft>
                        <a:buNone/>
                      </a:pPr>
                      <a:r>
                        <a:rPr lang="fr" sz="800"/>
                        <a:t>interface graphique</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fr" sz="800"/>
                        <a:t>gestion du temps</a:t>
                      </a:r>
                      <a:endParaRPr sz="8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Sources</a:t>
            </a:r>
            <a:endParaRPr/>
          </a:p>
        </p:txBody>
      </p:sp>
      <p:sp>
        <p:nvSpPr>
          <p:cNvPr id="156" name="Google Shape;156;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Cours et TPs fait avec nos professeurs</a:t>
            </a:r>
            <a:endParaRPr/>
          </a:p>
          <a:p>
            <a:pPr indent="-342900" lvl="0" marL="457200" rtl="0" algn="l">
              <a:spcBef>
                <a:spcPts val="0"/>
              </a:spcBef>
              <a:spcAft>
                <a:spcPts val="0"/>
              </a:spcAft>
              <a:buSzPts val="1800"/>
              <a:buChar char="-"/>
            </a:pPr>
            <a:r>
              <a:rPr lang="fr" sz="1100" u="sng">
                <a:solidFill>
                  <a:schemeClr val="hlink"/>
                </a:solidFill>
                <a:latin typeface="Arial"/>
                <a:ea typeface="Arial"/>
                <a:cs typeface="Arial"/>
                <a:sym typeface="Arial"/>
                <a:hlinkClick r:id="rId3"/>
              </a:rPr>
              <a:t>https://openclassrooms.com/fr/courses/26832-apprenez-a-programmer-en-java/25552-structurez-mieux-votre-code-avec-le-pattern-mvc</a:t>
            </a:r>
            <a:endParaRPr/>
          </a:p>
          <a:p>
            <a:pPr indent="-342900" lvl="0" marL="457200" rtl="0" algn="l">
              <a:spcBef>
                <a:spcPts val="0"/>
              </a:spcBef>
              <a:spcAft>
                <a:spcPts val="0"/>
              </a:spcAft>
              <a:buSzPts val="1800"/>
              <a:buChar char="-"/>
            </a:pPr>
            <a:r>
              <a:rPr lang="fr" sz="1100" u="sng">
                <a:solidFill>
                  <a:schemeClr val="hlink"/>
                </a:solidFill>
                <a:latin typeface="Arial"/>
                <a:ea typeface="Arial"/>
                <a:cs typeface="Arial"/>
                <a:sym typeface="Arial"/>
                <a:hlinkClick r:id="rId4"/>
              </a:rPr>
              <a:t>https://www.jmdoudoux.fr/java/dej/chap-swing.htm</a:t>
            </a:r>
            <a:endParaRPr/>
          </a:p>
          <a:p>
            <a:pPr indent="-342900" lvl="0" marL="457200" rtl="0" algn="l">
              <a:spcBef>
                <a:spcPts val="0"/>
              </a:spcBef>
              <a:spcAft>
                <a:spcPts val="0"/>
              </a:spcAft>
              <a:buSzPts val="1800"/>
              <a:buChar char="-"/>
            </a:pPr>
            <a:r>
              <a:rPr lang="fr" sz="1100" u="sng">
                <a:solidFill>
                  <a:schemeClr val="hlink"/>
                </a:solidFill>
                <a:latin typeface="Arial"/>
                <a:ea typeface="Arial"/>
                <a:cs typeface="Arial"/>
                <a:sym typeface="Arial"/>
                <a:hlinkClick r:id="rId5"/>
              </a:rPr>
              <a:t>https://www.youtube.com/watch?v=EVP35NXbQBU</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SOMMAIRE</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 Répartition des tâches</a:t>
            </a:r>
            <a:endParaRPr/>
          </a:p>
          <a:p>
            <a:pPr indent="0" lvl="0" marL="0" rtl="0" algn="l">
              <a:spcBef>
                <a:spcPts val="1600"/>
              </a:spcBef>
              <a:spcAft>
                <a:spcPts val="0"/>
              </a:spcAft>
              <a:buNone/>
            </a:pPr>
            <a:r>
              <a:rPr lang="fr"/>
              <a:t>2- Diagramme de classes</a:t>
            </a:r>
            <a:endParaRPr/>
          </a:p>
          <a:p>
            <a:pPr indent="0" lvl="0" marL="0" rtl="0" algn="l">
              <a:lnSpc>
                <a:spcPct val="50000"/>
              </a:lnSpc>
              <a:spcBef>
                <a:spcPts val="1600"/>
              </a:spcBef>
              <a:spcAft>
                <a:spcPts val="0"/>
              </a:spcAft>
              <a:buNone/>
            </a:pPr>
            <a:r>
              <a:rPr lang="fr"/>
              <a:t>3- Design de la maquette</a:t>
            </a:r>
            <a:endParaRPr/>
          </a:p>
          <a:p>
            <a:pPr indent="0" lvl="0" marL="0" rtl="0" algn="l">
              <a:lnSpc>
                <a:spcPct val="50000"/>
              </a:lnSpc>
              <a:spcBef>
                <a:spcPts val="1600"/>
              </a:spcBef>
              <a:spcAft>
                <a:spcPts val="0"/>
              </a:spcAft>
              <a:buNone/>
            </a:pPr>
            <a:r>
              <a:rPr lang="fr"/>
              <a:t>    3.1- Storyboard</a:t>
            </a:r>
            <a:endParaRPr/>
          </a:p>
          <a:p>
            <a:pPr indent="0" lvl="0" marL="0" rtl="0" algn="l">
              <a:lnSpc>
                <a:spcPct val="50000"/>
              </a:lnSpc>
              <a:spcBef>
                <a:spcPts val="1600"/>
              </a:spcBef>
              <a:spcAft>
                <a:spcPts val="0"/>
              </a:spcAft>
              <a:buNone/>
            </a:pPr>
            <a:r>
              <a:rPr lang="fr"/>
              <a:t>    3.2- Wireframes</a:t>
            </a:r>
            <a:endParaRPr/>
          </a:p>
          <a:p>
            <a:pPr indent="0" lvl="0" marL="0" rtl="0" algn="l">
              <a:lnSpc>
                <a:spcPct val="115000"/>
              </a:lnSpc>
              <a:spcBef>
                <a:spcPts val="1600"/>
              </a:spcBef>
              <a:spcAft>
                <a:spcPts val="0"/>
              </a:spcAft>
              <a:buNone/>
            </a:pPr>
            <a:r>
              <a:rPr lang="fr"/>
              <a:t>4- </a:t>
            </a:r>
            <a:r>
              <a:rPr lang="fr"/>
              <a:t>Versioning</a:t>
            </a:r>
            <a:r>
              <a:rPr lang="fr"/>
              <a:t> GIT</a:t>
            </a:r>
            <a:endParaRPr/>
          </a:p>
          <a:p>
            <a:pPr indent="0" lvl="0" marL="0" rtl="0" algn="l">
              <a:lnSpc>
                <a:spcPct val="115000"/>
              </a:lnSpc>
              <a:spcBef>
                <a:spcPts val="1600"/>
              </a:spcBef>
              <a:spcAft>
                <a:spcPts val="0"/>
              </a:spcAft>
              <a:buNone/>
            </a:pPr>
            <a:r>
              <a:rPr lang="fr"/>
              <a:t>5- Bilan individuel et collectif</a:t>
            </a:r>
            <a:endParaRPr/>
          </a:p>
          <a:p>
            <a:pPr indent="0" lvl="0" marL="0" rtl="0" algn="l">
              <a:lnSpc>
                <a:spcPct val="115000"/>
              </a:lnSpc>
              <a:spcBef>
                <a:spcPts val="1600"/>
              </a:spcBef>
              <a:spcAft>
                <a:spcPts val="0"/>
              </a:spcAft>
              <a:buNone/>
            </a:pPr>
            <a:r>
              <a:rPr lang="fr"/>
              <a:t>6- Sources</a:t>
            </a:r>
            <a:endParaRPr/>
          </a:p>
          <a:p>
            <a:pPr indent="0" lvl="0" marL="0" rtl="0" algn="l">
              <a:lnSpc>
                <a:spcPct val="50000"/>
              </a:lnSpc>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272425" y="1466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Répartition du travail</a:t>
            </a:r>
            <a:endParaRPr/>
          </a:p>
        </p:txBody>
      </p:sp>
      <p:graphicFrame>
        <p:nvGraphicFramePr>
          <p:cNvPr id="80" name="Google Shape;80;p15"/>
          <p:cNvGraphicFramePr/>
          <p:nvPr/>
        </p:nvGraphicFramePr>
        <p:xfrm>
          <a:off x="234975" y="853975"/>
          <a:ext cx="3000000" cy="3000000"/>
        </p:xfrm>
        <a:graphic>
          <a:graphicData uri="http://schemas.openxmlformats.org/drawingml/2006/table">
            <a:tbl>
              <a:tblPr>
                <a:noFill/>
                <a:tableStyleId>{C46F541C-836E-4FAC-B146-2F5C22A89896}</a:tableStyleId>
              </a:tblPr>
              <a:tblGrid>
                <a:gridCol w="2102275"/>
                <a:gridCol w="2102275"/>
                <a:gridCol w="2102275"/>
                <a:gridCol w="2102275"/>
              </a:tblGrid>
              <a:tr h="415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fr" sz="1000"/>
                        <a:t>Théophile</a:t>
                      </a:r>
                      <a:endParaRPr sz="1000"/>
                    </a:p>
                  </a:txBody>
                  <a:tcPr marT="91425" marB="91425" marR="91425" marL="91425"/>
                </a:tc>
                <a:tc>
                  <a:txBody>
                    <a:bodyPr/>
                    <a:lstStyle/>
                    <a:p>
                      <a:pPr indent="0" lvl="0" marL="0" rtl="0" algn="l">
                        <a:spcBef>
                          <a:spcPts val="0"/>
                        </a:spcBef>
                        <a:spcAft>
                          <a:spcPts val="0"/>
                        </a:spcAft>
                        <a:buNone/>
                      </a:pPr>
                      <a:r>
                        <a:rPr lang="fr" sz="1000"/>
                        <a:t>Diego</a:t>
                      </a:r>
                      <a:endParaRPr sz="1000"/>
                    </a:p>
                  </a:txBody>
                  <a:tcPr marT="91425" marB="91425" marR="91425" marL="91425"/>
                </a:tc>
                <a:tc>
                  <a:txBody>
                    <a:bodyPr/>
                    <a:lstStyle/>
                    <a:p>
                      <a:pPr indent="0" lvl="0" marL="0" rtl="0" algn="l">
                        <a:spcBef>
                          <a:spcPts val="0"/>
                        </a:spcBef>
                        <a:spcAft>
                          <a:spcPts val="0"/>
                        </a:spcAft>
                        <a:buNone/>
                      </a:pPr>
                      <a:r>
                        <a:rPr lang="fr" sz="1000"/>
                        <a:t>Baptiste</a:t>
                      </a:r>
                      <a:endParaRPr sz="1000"/>
                    </a:p>
                  </a:txBody>
                  <a:tcPr marT="91425" marB="91425" marR="91425" marL="91425"/>
                </a:tc>
              </a:tr>
              <a:tr h="399250">
                <a:tc>
                  <a:txBody>
                    <a:bodyPr/>
                    <a:lstStyle/>
                    <a:p>
                      <a:pPr indent="0" lvl="0" marL="0" rtl="0" algn="l">
                        <a:spcBef>
                          <a:spcPts val="0"/>
                        </a:spcBef>
                        <a:spcAft>
                          <a:spcPts val="0"/>
                        </a:spcAft>
                        <a:buNone/>
                      </a:pPr>
                      <a:r>
                        <a:rPr b="1" lang="fr" sz="1000"/>
                        <a:t>Diagramme de classes</a:t>
                      </a:r>
                      <a:endParaRPr b="1" sz="1000"/>
                    </a:p>
                  </a:txBody>
                  <a:tcPr marT="91425" marB="91425" marR="91425" marL="91425"/>
                </a:tc>
                <a:tc>
                  <a:txBody>
                    <a:bodyPr/>
                    <a:lstStyle/>
                    <a:p>
                      <a:pPr indent="0" lvl="0" marL="0" rtl="0" algn="l">
                        <a:spcBef>
                          <a:spcPts val="0"/>
                        </a:spcBef>
                        <a:spcAft>
                          <a:spcPts val="0"/>
                        </a:spcAft>
                        <a:buNone/>
                      </a:pPr>
                      <a:r>
                        <a:rPr lang="fr"/>
                        <a:t>X</a:t>
                      </a:r>
                      <a:endParaRPr/>
                    </a:p>
                  </a:txBody>
                  <a:tcPr marT="91425" marB="91425" marR="91425" marL="91425"/>
                </a:tc>
                <a:tc>
                  <a:txBody>
                    <a:bodyPr/>
                    <a:lstStyle/>
                    <a:p>
                      <a:pPr indent="0" lvl="0" marL="0" rtl="0" algn="l">
                        <a:spcBef>
                          <a:spcPts val="0"/>
                        </a:spcBef>
                        <a:spcAft>
                          <a:spcPts val="0"/>
                        </a:spcAft>
                        <a:buNone/>
                      </a:pPr>
                      <a:r>
                        <a:rPr lang="fr"/>
                        <a:t>X</a:t>
                      </a:r>
                      <a:endParaRPr/>
                    </a:p>
                  </a:txBody>
                  <a:tcPr marT="91425" marB="91425" marR="91425" marL="91425"/>
                </a:tc>
                <a:tc>
                  <a:txBody>
                    <a:bodyPr/>
                    <a:lstStyle/>
                    <a:p>
                      <a:pPr indent="0" lvl="0" marL="0" rtl="0" algn="l">
                        <a:spcBef>
                          <a:spcPts val="0"/>
                        </a:spcBef>
                        <a:spcAft>
                          <a:spcPts val="0"/>
                        </a:spcAft>
                        <a:buNone/>
                      </a:pPr>
                      <a:r>
                        <a:rPr lang="fr"/>
                        <a:t>X</a:t>
                      </a:r>
                      <a:endParaRPr/>
                    </a:p>
                  </a:txBody>
                  <a:tcPr marT="91425" marB="91425" marR="91425" marL="91425"/>
                </a:tc>
              </a:tr>
              <a:tr h="399250">
                <a:tc>
                  <a:txBody>
                    <a:bodyPr/>
                    <a:lstStyle/>
                    <a:p>
                      <a:pPr indent="0" lvl="0" marL="0" rtl="0" algn="l">
                        <a:spcBef>
                          <a:spcPts val="0"/>
                        </a:spcBef>
                        <a:spcAft>
                          <a:spcPts val="0"/>
                        </a:spcAft>
                        <a:buNone/>
                      </a:pPr>
                      <a:r>
                        <a:rPr b="1" lang="fr" sz="1000"/>
                        <a:t>Classes MVC</a:t>
                      </a:r>
                      <a:endParaRPr b="1" sz="1000"/>
                    </a:p>
                  </a:txBody>
                  <a:tcPr marT="91425" marB="91425" marR="91425" marL="91425"/>
                </a:tc>
                <a:tc>
                  <a:txBody>
                    <a:bodyPr/>
                    <a:lstStyle/>
                    <a:p>
                      <a:pPr indent="0" lvl="0" marL="0" rtl="0" algn="l">
                        <a:spcBef>
                          <a:spcPts val="0"/>
                        </a:spcBef>
                        <a:spcAft>
                          <a:spcPts val="0"/>
                        </a:spcAft>
                        <a:buNone/>
                      </a:pPr>
                      <a:r>
                        <a:rPr lang="fr"/>
                        <a:t>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fr"/>
                        <a:t>X</a:t>
                      </a:r>
                      <a:endParaRPr/>
                    </a:p>
                  </a:txBody>
                  <a:tcPr marT="91425" marB="91425" marR="91425" marL="91425"/>
                </a:tc>
              </a:tr>
              <a:tr h="399250">
                <a:tc>
                  <a:txBody>
                    <a:bodyPr/>
                    <a:lstStyle/>
                    <a:p>
                      <a:pPr indent="0" lvl="0" marL="0" rtl="0" algn="l">
                        <a:spcBef>
                          <a:spcPts val="0"/>
                        </a:spcBef>
                        <a:spcAft>
                          <a:spcPts val="0"/>
                        </a:spcAft>
                        <a:buNone/>
                      </a:pPr>
                      <a:r>
                        <a:rPr b="1" lang="fr" sz="1000"/>
                        <a:t>Méthodes MVC</a:t>
                      </a:r>
                      <a:endParaRPr b="1" sz="1000"/>
                    </a:p>
                  </a:txBody>
                  <a:tcPr marT="91425" marB="91425" marR="91425" marL="91425"/>
                </a:tc>
                <a:tc>
                  <a:txBody>
                    <a:bodyPr/>
                    <a:lstStyle/>
                    <a:p>
                      <a:pPr indent="0" lvl="0" marL="0" rtl="0" algn="l">
                        <a:spcBef>
                          <a:spcPts val="0"/>
                        </a:spcBef>
                        <a:spcAft>
                          <a:spcPts val="0"/>
                        </a:spcAft>
                        <a:buNone/>
                      </a:pPr>
                      <a:r>
                        <a:rPr lang="fr"/>
                        <a:t>X</a:t>
                      </a:r>
                      <a:endParaRPr/>
                    </a:p>
                  </a:txBody>
                  <a:tcPr marT="91425" marB="91425" marR="91425" marL="91425"/>
                </a:tc>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9250">
                <a:tc>
                  <a:txBody>
                    <a:bodyPr/>
                    <a:lstStyle/>
                    <a:p>
                      <a:pPr indent="0" lvl="0" marL="0" rtl="0" algn="l">
                        <a:spcBef>
                          <a:spcPts val="0"/>
                        </a:spcBef>
                        <a:spcAft>
                          <a:spcPts val="0"/>
                        </a:spcAft>
                        <a:buNone/>
                      </a:pPr>
                      <a:r>
                        <a:rPr b="1" lang="fr" sz="1000"/>
                        <a:t>Pattern DAO</a:t>
                      </a:r>
                      <a:endParaRPr b="1" sz="10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fr"/>
                        <a:t>X</a:t>
                      </a:r>
                      <a:endParaRPr/>
                    </a:p>
                  </a:txBody>
                  <a:tcPr marT="91425" marB="91425" marR="91425" marL="91425"/>
                </a:tc>
              </a:tr>
              <a:tr h="434950">
                <a:tc>
                  <a:txBody>
                    <a:bodyPr/>
                    <a:lstStyle/>
                    <a:p>
                      <a:pPr indent="0" lvl="0" marL="0" rtl="0" algn="l">
                        <a:spcBef>
                          <a:spcPts val="0"/>
                        </a:spcBef>
                        <a:spcAft>
                          <a:spcPts val="0"/>
                        </a:spcAft>
                        <a:buNone/>
                      </a:pPr>
                      <a:r>
                        <a:rPr b="1" lang="fr" sz="1000"/>
                        <a:t>Gestion BDD</a:t>
                      </a:r>
                      <a:endParaRPr b="1" sz="10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fr"/>
                        <a:t>X</a:t>
                      </a:r>
                      <a:endParaRPr/>
                    </a:p>
                  </a:txBody>
                  <a:tcPr marT="91425" marB="91425" marR="91425" marL="91425"/>
                </a:tc>
                <a:tc>
                  <a:txBody>
                    <a:bodyPr/>
                    <a:lstStyle/>
                    <a:p>
                      <a:pPr indent="0" lvl="0" marL="0" rtl="0" algn="l">
                        <a:spcBef>
                          <a:spcPts val="0"/>
                        </a:spcBef>
                        <a:spcAft>
                          <a:spcPts val="0"/>
                        </a:spcAft>
                        <a:buNone/>
                      </a:pPr>
                      <a:r>
                        <a:rPr lang="fr"/>
                        <a:t>/</a:t>
                      </a:r>
                      <a:endParaRPr/>
                    </a:p>
                  </a:txBody>
                  <a:tcPr marT="91425" marB="91425" marR="91425" marL="91425"/>
                </a:tc>
              </a:tr>
              <a:tr h="399250">
                <a:tc>
                  <a:txBody>
                    <a:bodyPr/>
                    <a:lstStyle/>
                    <a:p>
                      <a:pPr indent="0" lvl="0" marL="0" rtl="0" algn="l">
                        <a:spcBef>
                          <a:spcPts val="0"/>
                        </a:spcBef>
                        <a:spcAft>
                          <a:spcPts val="0"/>
                        </a:spcAft>
                        <a:buNone/>
                      </a:pPr>
                      <a:r>
                        <a:rPr b="1" lang="fr" sz="1000"/>
                        <a:t>Connexion</a:t>
                      </a:r>
                      <a:endParaRPr b="1" sz="10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fr"/>
                        <a:t>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9250">
                <a:tc>
                  <a:txBody>
                    <a:bodyPr/>
                    <a:lstStyle/>
                    <a:p>
                      <a:pPr indent="0" lvl="0" marL="0" rtl="0" algn="l">
                        <a:spcBef>
                          <a:spcPts val="0"/>
                        </a:spcBef>
                        <a:spcAft>
                          <a:spcPts val="0"/>
                        </a:spcAft>
                        <a:buNone/>
                      </a:pPr>
                      <a:r>
                        <a:rPr b="1" lang="fr" sz="1000"/>
                        <a:t>Design des Frames</a:t>
                      </a:r>
                      <a:endParaRPr b="1" sz="1000"/>
                    </a:p>
                  </a:txBody>
                  <a:tcPr marT="91425" marB="91425" marR="91425" marL="91425"/>
                </a:tc>
                <a:tc>
                  <a:txBody>
                    <a:bodyPr/>
                    <a:lstStyle/>
                    <a:p>
                      <a:pPr indent="0" lvl="0" marL="0" rtl="0" algn="l">
                        <a:spcBef>
                          <a:spcPts val="0"/>
                        </a:spcBef>
                        <a:spcAft>
                          <a:spcPts val="0"/>
                        </a:spcAft>
                        <a:buNone/>
                      </a:pPr>
                      <a:r>
                        <a:rPr lang="fr"/>
                        <a:t>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9250">
                <a:tc>
                  <a:txBody>
                    <a:bodyPr/>
                    <a:lstStyle/>
                    <a:p>
                      <a:pPr indent="0" lvl="0" marL="0" rtl="0" algn="l">
                        <a:spcBef>
                          <a:spcPts val="0"/>
                        </a:spcBef>
                        <a:spcAft>
                          <a:spcPts val="0"/>
                        </a:spcAft>
                        <a:buNone/>
                      </a:pPr>
                      <a:r>
                        <a:rPr b="1" lang="fr" sz="1000"/>
                        <a:t>Liens entre les Frames</a:t>
                      </a:r>
                      <a:endParaRPr b="1" sz="1000"/>
                    </a:p>
                  </a:txBody>
                  <a:tcPr marT="91425" marB="91425" marR="91425" marL="91425"/>
                </a:tc>
                <a:tc>
                  <a:txBody>
                    <a:bodyPr/>
                    <a:lstStyle/>
                    <a:p>
                      <a:pPr indent="0" lvl="0" marL="0" rtl="0" algn="l">
                        <a:spcBef>
                          <a:spcPts val="0"/>
                        </a:spcBef>
                        <a:spcAft>
                          <a:spcPts val="0"/>
                        </a:spcAft>
                        <a:buNone/>
                      </a:pPr>
                      <a:r>
                        <a:rPr lang="fr"/>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fr"/>
                        <a:t>X</a:t>
                      </a:r>
                      <a:endParaRPr/>
                    </a:p>
                  </a:txBody>
                  <a:tcPr marT="91425" marB="91425" marR="91425" marL="91425"/>
                </a:tc>
              </a:tr>
              <a:tr h="399250">
                <a:tc>
                  <a:txBody>
                    <a:bodyPr/>
                    <a:lstStyle/>
                    <a:p>
                      <a:pPr indent="0" lvl="0" marL="0" rtl="0" algn="l">
                        <a:spcBef>
                          <a:spcPts val="0"/>
                        </a:spcBef>
                        <a:spcAft>
                          <a:spcPts val="0"/>
                        </a:spcAft>
                        <a:buNone/>
                      </a:pPr>
                      <a:r>
                        <a:rPr b="1" lang="fr" sz="1000"/>
                        <a:t>Storyboard, Wireframes</a:t>
                      </a:r>
                      <a:endParaRPr b="1" sz="10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fr"/>
                        <a:t>X</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6165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Diagramme de classes</a:t>
            </a:r>
            <a:endParaRPr/>
          </a:p>
        </p:txBody>
      </p:sp>
      <p:pic>
        <p:nvPicPr>
          <p:cNvPr id="86" name="Google Shape;86;p16"/>
          <p:cNvPicPr preferRelativeResize="0"/>
          <p:nvPr/>
        </p:nvPicPr>
        <p:blipFill>
          <a:blip r:embed="rId3">
            <a:alphaModFix/>
          </a:blip>
          <a:stretch>
            <a:fillRect/>
          </a:stretch>
        </p:blipFill>
        <p:spPr>
          <a:xfrm>
            <a:off x="4437225" y="61900"/>
            <a:ext cx="3525050" cy="5005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2492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Storyboard</a:t>
            </a:r>
            <a:endParaRPr/>
          </a:p>
        </p:txBody>
      </p:sp>
      <p:pic>
        <p:nvPicPr>
          <p:cNvPr id="92" name="Google Shape;92;p17"/>
          <p:cNvPicPr preferRelativeResize="0"/>
          <p:nvPr/>
        </p:nvPicPr>
        <p:blipFill>
          <a:blip r:embed="rId3">
            <a:alphaModFix/>
          </a:blip>
          <a:stretch>
            <a:fillRect/>
          </a:stretch>
        </p:blipFill>
        <p:spPr>
          <a:xfrm>
            <a:off x="3355954" y="0"/>
            <a:ext cx="3576620" cy="2029475"/>
          </a:xfrm>
          <a:prstGeom prst="rect">
            <a:avLst/>
          </a:prstGeom>
          <a:noFill/>
          <a:ln>
            <a:noFill/>
          </a:ln>
        </p:spPr>
      </p:pic>
      <p:pic>
        <p:nvPicPr>
          <p:cNvPr id="93" name="Google Shape;93;p17"/>
          <p:cNvPicPr preferRelativeResize="0"/>
          <p:nvPr/>
        </p:nvPicPr>
        <p:blipFill>
          <a:blip r:embed="rId4">
            <a:alphaModFix/>
          </a:blip>
          <a:stretch>
            <a:fillRect/>
          </a:stretch>
        </p:blipFill>
        <p:spPr>
          <a:xfrm>
            <a:off x="391600" y="2626088"/>
            <a:ext cx="3576624" cy="2006956"/>
          </a:xfrm>
          <a:prstGeom prst="rect">
            <a:avLst/>
          </a:prstGeom>
          <a:noFill/>
          <a:ln>
            <a:noFill/>
          </a:ln>
        </p:spPr>
      </p:pic>
      <p:sp>
        <p:nvSpPr>
          <p:cNvPr id="94" name="Google Shape;94;p17"/>
          <p:cNvSpPr txBox="1"/>
          <p:nvPr/>
        </p:nvSpPr>
        <p:spPr>
          <a:xfrm>
            <a:off x="-8550" y="2029475"/>
            <a:ext cx="31332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latin typeface="Open Sans"/>
                <a:ea typeface="Open Sans"/>
                <a:cs typeface="Open Sans"/>
                <a:sym typeface="Open Sans"/>
              </a:rPr>
              <a:t>étudiant et enseignant ont la même page d’accueil</a:t>
            </a:r>
            <a:endParaRPr sz="1000">
              <a:latin typeface="Open Sans"/>
              <a:ea typeface="Open Sans"/>
              <a:cs typeface="Open Sans"/>
              <a:sym typeface="Open Sans"/>
            </a:endParaRPr>
          </a:p>
        </p:txBody>
      </p:sp>
      <p:pic>
        <p:nvPicPr>
          <p:cNvPr id="95" name="Google Shape;95;p17"/>
          <p:cNvPicPr preferRelativeResize="0"/>
          <p:nvPr/>
        </p:nvPicPr>
        <p:blipFill>
          <a:blip r:embed="rId5">
            <a:alphaModFix/>
          </a:blip>
          <a:stretch>
            <a:fillRect/>
          </a:stretch>
        </p:blipFill>
        <p:spPr>
          <a:xfrm>
            <a:off x="4630025" y="2614837"/>
            <a:ext cx="3574651" cy="2029475"/>
          </a:xfrm>
          <a:prstGeom prst="rect">
            <a:avLst/>
          </a:prstGeom>
          <a:noFill/>
          <a:ln>
            <a:noFill/>
          </a:ln>
        </p:spPr>
      </p:pic>
      <p:cxnSp>
        <p:nvCxnSpPr>
          <p:cNvPr id="96" name="Google Shape;96;p17"/>
          <p:cNvCxnSpPr/>
          <p:nvPr/>
        </p:nvCxnSpPr>
        <p:spPr>
          <a:xfrm flipH="1">
            <a:off x="3574050" y="2031225"/>
            <a:ext cx="141300" cy="6204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17"/>
          <p:cNvCxnSpPr/>
          <p:nvPr/>
        </p:nvCxnSpPr>
        <p:spPr>
          <a:xfrm>
            <a:off x="5458650" y="2039075"/>
            <a:ext cx="125700" cy="588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8"/>
          <p:cNvPicPr preferRelativeResize="0"/>
          <p:nvPr/>
        </p:nvPicPr>
        <p:blipFill>
          <a:blip r:embed="rId3">
            <a:alphaModFix/>
          </a:blip>
          <a:stretch>
            <a:fillRect/>
          </a:stretch>
        </p:blipFill>
        <p:spPr>
          <a:xfrm>
            <a:off x="354425" y="893175"/>
            <a:ext cx="3415901" cy="1937600"/>
          </a:xfrm>
          <a:prstGeom prst="rect">
            <a:avLst/>
          </a:prstGeom>
          <a:noFill/>
          <a:ln>
            <a:noFill/>
          </a:ln>
        </p:spPr>
      </p:pic>
      <p:pic>
        <p:nvPicPr>
          <p:cNvPr id="103" name="Google Shape;103;p18"/>
          <p:cNvPicPr preferRelativeResize="0"/>
          <p:nvPr/>
        </p:nvPicPr>
        <p:blipFill>
          <a:blip r:embed="rId4">
            <a:alphaModFix/>
          </a:blip>
          <a:stretch>
            <a:fillRect/>
          </a:stretch>
        </p:blipFill>
        <p:spPr>
          <a:xfrm>
            <a:off x="354425" y="2997728"/>
            <a:ext cx="3415900" cy="1949447"/>
          </a:xfrm>
          <a:prstGeom prst="rect">
            <a:avLst/>
          </a:prstGeom>
          <a:noFill/>
          <a:ln>
            <a:noFill/>
          </a:ln>
        </p:spPr>
      </p:pic>
      <p:sp>
        <p:nvSpPr>
          <p:cNvPr id="104" name="Google Shape;104;p18"/>
          <p:cNvSpPr txBox="1"/>
          <p:nvPr/>
        </p:nvSpPr>
        <p:spPr>
          <a:xfrm>
            <a:off x="3935225" y="3835450"/>
            <a:ext cx="17511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latin typeface="Open Sans"/>
                <a:ea typeface="Open Sans"/>
                <a:cs typeface="Open Sans"/>
                <a:sym typeface="Open Sans"/>
              </a:rPr>
              <a:t>emploi du temps selon la semaine et l’ID de l’utilisateur</a:t>
            </a:r>
            <a:endParaRPr sz="1000">
              <a:latin typeface="Open Sans"/>
              <a:ea typeface="Open Sans"/>
              <a:cs typeface="Open Sans"/>
              <a:sym typeface="Open Sans"/>
            </a:endParaRPr>
          </a:p>
        </p:txBody>
      </p:sp>
      <p:sp>
        <p:nvSpPr>
          <p:cNvPr id="105" name="Google Shape;105;p18"/>
          <p:cNvSpPr txBox="1"/>
          <p:nvPr/>
        </p:nvSpPr>
        <p:spPr>
          <a:xfrm>
            <a:off x="3935225" y="1560075"/>
            <a:ext cx="1398600" cy="9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latin typeface="Open Sans"/>
                <a:ea typeface="Open Sans"/>
                <a:cs typeface="Open Sans"/>
                <a:sym typeface="Open Sans"/>
              </a:rPr>
              <a:t>même récapitulatif pour enseignant et étudiant seul le champs groupe/ enseignant change selon l’utilisateur</a:t>
            </a:r>
            <a:endParaRPr sz="1000">
              <a:latin typeface="Open Sans"/>
              <a:ea typeface="Open Sans"/>
              <a:cs typeface="Open Sans"/>
              <a:sym typeface="Open Sans"/>
            </a:endParaRPr>
          </a:p>
        </p:txBody>
      </p:sp>
      <p:sp>
        <p:nvSpPr>
          <p:cNvPr id="106" name="Google Shape;106;p18"/>
          <p:cNvSpPr txBox="1"/>
          <p:nvPr/>
        </p:nvSpPr>
        <p:spPr>
          <a:xfrm>
            <a:off x="539663" y="309900"/>
            <a:ext cx="31332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latin typeface="Open Sans"/>
                <a:ea typeface="Open Sans"/>
                <a:cs typeface="Open Sans"/>
                <a:sym typeface="Open Sans"/>
              </a:rPr>
              <a:t>récapitulatif de tous les cours avec leurs informations sous forme de liste</a:t>
            </a:r>
            <a:endParaRPr sz="1000">
              <a:latin typeface="Open Sans"/>
              <a:ea typeface="Open Sans"/>
              <a:cs typeface="Open Sans"/>
              <a:sym typeface="Open Sans"/>
            </a:endParaRPr>
          </a:p>
        </p:txBody>
      </p:sp>
      <p:cxnSp>
        <p:nvCxnSpPr>
          <p:cNvPr id="107" name="Google Shape;107;p18"/>
          <p:cNvCxnSpPr/>
          <p:nvPr/>
        </p:nvCxnSpPr>
        <p:spPr>
          <a:xfrm>
            <a:off x="5588925" y="259200"/>
            <a:ext cx="47100" cy="4625100"/>
          </a:xfrm>
          <a:prstGeom prst="straightConnector1">
            <a:avLst/>
          </a:prstGeom>
          <a:noFill/>
          <a:ln cap="flat" cmpd="sng" w="9525">
            <a:solidFill>
              <a:schemeClr val="dk2"/>
            </a:solidFill>
            <a:prstDash val="solid"/>
            <a:round/>
            <a:headEnd len="med" w="med" type="none"/>
            <a:tailEnd len="med" w="med" type="none"/>
          </a:ln>
        </p:spPr>
      </p:cxnSp>
      <p:pic>
        <p:nvPicPr>
          <p:cNvPr id="108" name="Google Shape;108;p18"/>
          <p:cNvPicPr preferRelativeResize="0"/>
          <p:nvPr/>
        </p:nvPicPr>
        <p:blipFill>
          <a:blip r:embed="rId5">
            <a:alphaModFix/>
          </a:blip>
          <a:stretch>
            <a:fillRect/>
          </a:stretch>
        </p:blipFill>
        <p:spPr>
          <a:xfrm>
            <a:off x="5836325" y="1381125"/>
            <a:ext cx="3203175" cy="1838234"/>
          </a:xfrm>
          <a:prstGeom prst="rect">
            <a:avLst/>
          </a:prstGeom>
          <a:noFill/>
          <a:ln>
            <a:noFill/>
          </a:ln>
        </p:spPr>
      </p:pic>
      <p:sp>
        <p:nvSpPr>
          <p:cNvPr id="109" name="Google Shape;109;p18"/>
          <p:cNvSpPr txBox="1"/>
          <p:nvPr/>
        </p:nvSpPr>
        <p:spPr>
          <a:xfrm>
            <a:off x="5636013" y="776625"/>
            <a:ext cx="31332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latin typeface="Open Sans"/>
                <a:ea typeface="Open Sans"/>
                <a:cs typeface="Open Sans"/>
                <a:sym typeface="Open Sans"/>
              </a:rPr>
              <a:t>vue du référent pédagogique de toutes les listes de groupes, salles, étudiants, enseignants</a:t>
            </a:r>
            <a:endParaRPr sz="10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83975" y="1073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Wireframes</a:t>
            </a:r>
            <a:endParaRPr/>
          </a:p>
        </p:txBody>
      </p:sp>
      <p:pic>
        <p:nvPicPr>
          <p:cNvPr id="115" name="Google Shape;115;p19"/>
          <p:cNvPicPr preferRelativeResize="0"/>
          <p:nvPr/>
        </p:nvPicPr>
        <p:blipFill>
          <a:blip r:embed="rId3">
            <a:alphaModFix/>
          </a:blip>
          <a:stretch>
            <a:fillRect/>
          </a:stretch>
        </p:blipFill>
        <p:spPr>
          <a:xfrm>
            <a:off x="2565600" y="481400"/>
            <a:ext cx="3213725" cy="1655325"/>
          </a:xfrm>
          <a:prstGeom prst="rect">
            <a:avLst/>
          </a:prstGeom>
          <a:noFill/>
          <a:ln>
            <a:noFill/>
          </a:ln>
        </p:spPr>
      </p:pic>
      <p:pic>
        <p:nvPicPr>
          <p:cNvPr id="116" name="Google Shape;116;p19"/>
          <p:cNvPicPr preferRelativeResize="0"/>
          <p:nvPr/>
        </p:nvPicPr>
        <p:blipFill>
          <a:blip r:embed="rId4">
            <a:alphaModFix/>
          </a:blip>
          <a:stretch>
            <a:fillRect/>
          </a:stretch>
        </p:blipFill>
        <p:spPr>
          <a:xfrm>
            <a:off x="5893228" y="2939662"/>
            <a:ext cx="2654674" cy="1778801"/>
          </a:xfrm>
          <a:prstGeom prst="rect">
            <a:avLst/>
          </a:prstGeom>
          <a:noFill/>
          <a:ln>
            <a:noFill/>
          </a:ln>
        </p:spPr>
      </p:pic>
      <p:sp>
        <p:nvSpPr>
          <p:cNvPr id="117" name="Google Shape;117;p19"/>
          <p:cNvSpPr txBox="1"/>
          <p:nvPr/>
        </p:nvSpPr>
        <p:spPr>
          <a:xfrm>
            <a:off x="5932225" y="667100"/>
            <a:ext cx="3133200" cy="8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latin typeface="Open Sans"/>
                <a:ea typeface="Open Sans"/>
                <a:cs typeface="Open Sans"/>
                <a:sym typeface="Open Sans"/>
              </a:rPr>
              <a:t>utilisation de JTextField et JPassword pour la connexion</a:t>
            </a:r>
            <a:endParaRPr sz="1000">
              <a:latin typeface="Open Sans"/>
              <a:ea typeface="Open Sans"/>
              <a:cs typeface="Open Sans"/>
              <a:sym typeface="Open Sans"/>
            </a:endParaRPr>
          </a:p>
          <a:p>
            <a:pPr indent="0" lvl="0" marL="0" rtl="0" algn="l">
              <a:spcBef>
                <a:spcPts val="0"/>
              </a:spcBef>
              <a:spcAft>
                <a:spcPts val="0"/>
              </a:spcAft>
              <a:buNone/>
            </a:pPr>
            <a:r>
              <a:rPr lang="fr" sz="1000">
                <a:latin typeface="Open Sans"/>
                <a:ea typeface="Open Sans"/>
                <a:cs typeface="Open Sans"/>
                <a:sym typeface="Open Sans"/>
              </a:rPr>
              <a:t>avec un JButton pour Valider les champs remplis</a:t>
            </a:r>
            <a:endParaRPr sz="1000">
              <a:latin typeface="Open Sans"/>
              <a:ea typeface="Open Sans"/>
              <a:cs typeface="Open Sans"/>
              <a:sym typeface="Open Sans"/>
            </a:endParaRPr>
          </a:p>
        </p:txBody>
      </p:sp>
      <p:sp>
        <p:nvSpPr>
          <p:cNvPr id="118" name="Google Shape;118;p19"/>
          <p:cNvSpPr txBox="1"/>
          <p:nvPr/>
        </p:nvSpPr>
        <p:spPr>
          <a:xfrm>
            <a:off x="397075" y="2407650"/>
            <a:ext cx="3133200" cy="8094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Font typeface="Open Sans"/>
              <a:buChar char="-"/>
            </a:pPr>
            <a:r>
              <a:rPr lang="fr" sz="1000">
                <a:latin typeface="Open Sans"/>
                <a:ea typeface="Open Sans"/>
                <a:cs typeface="Open Sans"/>
                <a:sym typeface="Open Sans"/>
              </a:rPr>
              <a:t>affichage des emplois du temps en ArrayList selon le N° de la semaine</a:t>
            </a:r>
            <a:endParaRPr sz="1000">
              <a:latin typeface="Open Sans"/>
              <a:ea typeface="Open Sans"/>
              <a:cs typeface="Open Sans"/>
              <a:sym typeface="Open Sans"/>
            </a:endParaRPr>
          </a:p>
          <a:p>
            <a:pPr indent="0" lvl="0" marL="457200" rtl="0" algn="l">
              <a:spcBef>
                <a:spcPts val="0"/>
              </a:spcBef>
              <a:spcAft>
                <a:spcPts val="0"/>
              </a:spcAft>
              <a:buNone/>
            </a:pPr>
            <a:r>
              <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rPr lang="fr" sz="1000">
                <a:latin typeface="Open Sans"/>
                <a:ea typeface="Open Sans"/>
                <a:cs typeface="Open Sans"/>
                <a:sym typeface="Open Sans"/>
              </a:rPr>
              <a:t>les Jbouttons semaines cliqués affichent les cours de la semaine</a:t>
            </a:r>
            <a:endParaRPr sz="1000">
              <a:latin typeface="Open Sans"/>
              <a:ea typeface="Open Sans"/>
              <a:cs typeface="Open Sans"/>
              <a:sym typeface="Open Sans"/>
            </a:endParaRPr>
          </a:p>
          <a:p>
            <a:pPr indent="0" lvl="0" marL="0" rtl="0" algn="l">
              <a:spcBef>
                <a:spcPts val="0"/>
              </a:spcBef>
              <a:spcAft>
                <a:spcPts val="0"/>
              </a:spcAft>
              <a:buNone/>
            </a:pPr>
            <a:r>
              <a:t/>
            </a:r>
            <a:endParaRPr sz="1000">
              <a:latin typeface="Open Sans"/>
              <a:ea typeface="Open Sans"/>
              <a:cs typeface="Open Sans"/>
              <a:sym typeface="Open Sans"/>
            </a:endParaRPr>
          </a:p>
        </p:txBody>
      </p:sp>
      <p:sp>
        <p:nvSpPr>
          <p:cNvPr id="119" name="Google Shape;119;p19"/>
          <p:cNvSpPr txBox="1"/>
          <p:nvPr/>
        </p:nvSpPr>
        <p:spPr>
          <a:xfrm>
            <a:off x="5850750" y="2294575"/>
            <a:ext cx="3133200" cy="8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latin typeface="Open Sans"/>
                <a:ea typeface="Open Sans"/>
                <a:cs typeface="Open Sans"/>
                <a:sym typeface="Open Sans"/>
              </a:rPr>
              <a:t>toolBar, statusBar et menuBar avec les boutons pour naviguer entre les Frames</a:t>
            </a:r>
            <a:endParaRPr sz="1000">
              <a:latin typeface="Open Sans"/>
              <a:ea typeface="Open Sans"/>
              <a:cs typeface="Open Sans"/>
              <a:sym typeface="Open Sans"/>
            </a:endParaRPr>
          </a:p>
        </p:txBody>
      </p:sp>
      <p:pic>
        <p:nvPicPr>
          <p:cNvPr id="120" name="Google Shape;120;p19"/>
          <p:cNvPicPr preferRelativeResize="0"/>
          <p:nvPr/>
        </p:nvPicPr>
        <p:blipFill rotWithShape="1">
          <a:blip r:embed="rId5">
            <a:alphaModFix/>
          </a:blip>
          <a:srcRect b="52732" l="0" r="0" t="0"/>
          <a:stretch/>
        </p:blipFill>
        <p:spPr>
          <a:xfrm>
            <a:off x="83975" y="3373675"/>
            <a:ext cx="5240748" cy="1474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20"/>
          <p:cNvPicPr preferRelativeResize="0"/>
          <p:nvPr/>
        </p:nvPicPr>
        <p:blipFill rotWithShape="1">
          <a:blip r:embed="rId3">
            <a:alphaModFix/>
          </a:blip>
          <a:srcRect b="20829" l="0" r="0" t="0"/>
          <a:stretch/>
        </p:blipFill>
        <p:spPr>
          <a:xfrm>
            <a:off x="93825" y="192875"/>
            <a:ext cx="4807552" cy="1547825"/>
          </a:xfrm>
          <a:prstGeom prst="rect">
            <a:avLst/>
          </a:prstGeom>
          <a:noFill/>
          <a:ln>
            <a:noFill/>
          </a:ln>
        </p:spPr>
      </p:pic>
      <p:pic>
        <p:nvPicPr>
          <p:cNvPr id="126" name="Google Shape;126;p20"/>
          <p:cNvPicPr preferRelativeResize="0"/>
          <p:nvPr/>
        </p:nvPicPr>
        <p:blipFill>
          <a:blip r:embed="rId4">
            <a:alphaModFix/>
          </a:blip>
          <a:stretch>
            <a:fillRect/>
          </a:stretch>
        </p:blipFill>
        <p:spPr>
          <a:xfrm>
            <a:off x="5210650" y="1824774"/>
            <a:ext cx="3341849" cy="2233175"/>
          </a:xfrm>
          <a:prstGeom prst="rect">
            <a:avLst/>
          </a:prstGeom>
          <a:noFill/>
          <a:ln>
            <a:noFill/>
          </a:ln>
        </p:spPr>
      </p:pic>
      <p:sp>
        <p:nvSpPr>
          <p:cNvPr id="127" name="Google Shape;127;p20"/>
          <p:cNvSpPr txBox="1"/>
          <p:nvPr/>
        </p:nvSpPr>
        <p:spPr>
          <a:xfrm>
            <a:off x="5257825" y="192875"/>
            <a:ext cx="3133200" cy="5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latin typeface="Open Sans"/>
                <a:ea typeface="Open Sans"/>
                <a:cs typeface="Open Sans"/>
                <a:sym typeface="Open Sans"/>
              </a:rPr>
              <a:t>toolBar, statusBar et menuBar avec les boutons pour naviguer entre les Frames</a:t>
            </a:r>
            <a:endParaRPr sz="1000">
              <a:latin typeface="Open Sans"/>
              <a:ea typeface="Open Sans"/>
              <a:cs typeface="Open Sans"/>
              <a:sym typeface="Open Sans"/>
            </a:endParaRPr>
          </a:p>
        </p:txBody>
      </p:sp>
      <p:pic>
        <p:nvPicPr>
          <p:cNvPr id="128" name="Google Shape;128;p20"/>
          <p:cNvPicPr preferRelativeResize="0"/>
          <p:nvPr/>
        </p:nvPicPr>
        <p:blipFill>
          <a:blip r:embed="rId5">
            <a:alphaModFix/>
          </a:blip>
          <a:stretch>
            <a:fillRect/>
          </a:stretch>
        </p:blipFill>
        <p:spPr>
          <a:xfrm>
            <a:off x="96449" y="2486018"/>
            <a:ext cx="3341848" cy="2231683"/>
          </a:xfrm>
          <a:prstGeom prst="rect">
            <a:avLst/>
          </a:prstGeom>
          <a:noFill/>
          <a:ln>
            <a:noFill/>
          </a:ln>
        </p:spPr>
      </p:pic>
      <p:sp>
        <p:nvSpPr>
          <p:cNvPr id="129" name="Google Shape;129;p20"/>
          <p:cNvSpPr txBox="1"/>
          <p:nvPr/>
        </p:nvSpPr>
        <p:spPr>
          <a:xfrm>
            <a:off x="5362150" y="4163000"/>
            <a:ext cx="3133200" cy="5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latin typeface="Open Sans"/>
                <a:ea typeface="Open Sans"/>
                <a:cs typeface="Open Sans"/>
                <a:sym typeface="Open Sans"/>
              </a:rPr>
              <a:t>page d’accueil du référent pédagogique avec les boutons qui envoient vers l’affichage des différentes tables</a:t>
            </a:r>
            <a:endParaRPr sz="1000">
              <a:latin typeface="Open Sans"/>
              <a:ea typeface="Open Sans"/>
              <a:cs typeface="Open Sans"/>
              <a:sym typeface="Open Sans"/>
            </a:endParaRPr>
          </a:p>
        </p:txBody>
      </p:sp>
      <p:sp>
        <p:nvSpPr>
          <p:cNvPr id="130" name="Google Shape;130;p20"/>
          <p:cNvSpPr txBox="1"/>
          <p:nvPr/>
        </p:nvSpPr>
        <p:spPr>
          <a:xfrm>
            <a:off x="200775" y="2080088"/>
            <a:ext cx="3133200" cy="5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latin typeface="Open Sans"/>
                <a:ea typeface="Open Sans"/>
                <a:cs typeface="Open Sans"/>
                <a:sym typeface="Open Sans"/>
              </a:rPr>
              <a:t>exemple de recherche dans une table  </a:t>
            </a:r>
            <a:endParaRPr sz="10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258123" y="384925"/>
            <a:ext cx="4717425" cy="3163150"/>
          </a:xfrm>
          <a:prstGeom prst="rect">
            <a:avLst/>
          </a:prstGeom>
          <a:noFill/>
          <a:ln>
            <a:noFill/>
          </a:ln>
        </p:spPr>
      </p:pic>
      <p:sp>
        <p:nvSpPr>
          <p:cNvPr id="136" name="Google Shape;136;p21"/>
          <p:cNvSpPr txBox="1"/>
          <p:nvPr/>
        </p:nvSpPr>
        <p:spPr>
          <a:xfrm>
            <a:off x="5207825" y="615800"/>
            <a:ext cx="3133200" cy="8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latin typeface="Open Sans"/>
                <a:ea typeface="Open Sans"/>
                <a:cs typeface="Open Sans"/>
                <a:sym typeface="Open Sans"/>
              </a:rPr>
              <a:t>page d’accueil admin avec les boutons qui envoient vers les pages de “Vues” comme un référent pédagogique et la page de Gestion pour ajouter, supprimer ou modifier la base de données</a:t>
            </a:r>
            <a:endParaRPr sz="10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