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6"/>
  </p:notesMasterIdLst>
  <p:handoutMasterIdLst>
    <p:handoutMasterId r:id="rId37"/>
  </p:handoutMasterIdLst>
  <p:sldIdLst>
    <p:sldId id="261" r:id="rId2"/>
    <p:sldId id="280" r:id="rId3"/>
    <p:sldId id="291" r:id="rId4"/>
    <p:sldId id="283" r:id="rId5"/>
    <p:sldId id="290" r:id="rId6"/>
    <p:sldId id="284" r:id="rId7"/>
    <p:sldId id="286" r:id="rId8"/>
    <p:sldId id="287" r:id="rId9"/>
    <p:sldId id="281" r:id="rId10"/>
    <p:sldId id="289" r:id="rId11"/>
    <p:sldId id="294" r:id="rId12"/>
    <p:sldId id="295" r:id="rId13"/>
    <p:sldId id="296" r:id="rId14"/>
    <p:sldId id="292" r:id="rId15"/>
    <p:sldId id="293" r:id="rId16"/>
    <p:sldId id="297" r:id="rId17"/>
    <p:sldId id="288" r:id="rId18"/>
    <p:sldId id="299" r:id="rId19"/>
    <p:sldId id="300" r:id="rId20"/>
    <p:sldId id="301" r:id="rId21"/>
    <p:sldId id="312" r:id="rId22"/>
    <p:sldId id="302" r:id="rId23"/>
    <p:sldId id="303" r:id="rId24"/>
    <p:sldId id="304" r:id="rId25"/>
    <p:sldId id="305" r:id="rId26"/>
    <p:sldId id="306" r:id="rId27"/>
    <p:sldId id="307" r:id="rId28"/>
    <p:sldId id="308" r:id="rId29"/>
    <p:sldId id="309" r:id="rId30"/>
    <p:sldId id="310" r:id="rId31"/>
    <p:sldId id="311" r:id="rId32"/>
    <p:sldId id="285" r:id="rId33"/>
    <p:sldId id="298" r:id="rId34"/>
    <p:sldId id="269" r:id="rId35"/>
  </p:sldIdLst>
  <p:sldSz cx="13004800" cy="9753600"/>
  <p:notesSz cx="7010400" cy="9296400"/>
  <p:embeddedFontLst>
    <p:embeddedFont>
      <p:font typeface="Wingdings 3" panose="05040102010807070707" pitchFamily="18" charset="2"/>
      <p:regular r:id="rId38"/>
    </p:embeddedFont>
    <p:embeddedFont>
      <p:font typeface="Agency FB" panose="020B0604020202020204" charset="0"/>
      <p:regular r:id="rId39"/>
      <p:bold r:id="rId40"/>
    </p:embeddedFont>
    <p:embeddedFont>
      <p:font typeface="Arial Black" panose="020B0A04020102020204" pitchFamily="34" charset="0"/>
      <p:bold r:id="rId41"/>
    </p:embeddedFont>
    <p:embeddedFont>
      <p:font typeface="Droid Sans Mono Chess ASCII" panose="020B0609030804020204" pitchFamily="50" charset="0"/>
      <p:regular r:id="rId42"/>
    </p:embeddedFont>
    <p:embeddedFont>
      <p:font typeface="Calibri" panose="020F0502020204030204" pitchFamily="34" charset="0"/>
      <p:regular r:id="rId43"/>
      <p:bold r:id="rId44"/>
      <p:italic r:id="rId45"/>
      <p:boldItalic r:id="rId46"/>
    </p:embeddedFont>
    <p:embeddedFont>
      <p:font typeface="Arial Narrow" panose="020B0606020202030204" pitchFamily="34" charset="0"/>
      <p:regular r:id="rId47"/>
      <p:bold r:id="rId48"/>
      <p:italic r:id="rId49"/>
      <p:boldItalic r:id="rId50"/>
    </p:embeddedFont>
  </p:embeddedFontLst>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649288" indent="-192088" algn="l" rtl="0" fontAlgn="base">
      <a:spcBef>
        <a:spcPct val="0"/>
      </a:spcBef>
      <a:spcAft>
        <a:spcPct val="0"/>
      </a:spcAft>
      <a:defRPr kern="1200">
        <a:solidFill>
          <a:schemeClr val="tx1"/>
        </a:solidFill>
        <a:latin typeface="Arial" charset="0"/>
        <a:ea typeface="+mn-ea"/>
        <a:cs typeface="+mn-cs"/>
      </a:defRPr>
    </a:lvl2pPr>
    <a:lvl3pPr marL="1300163" indent="-385763" algn="l" rtl="0" fontAlgn="base">
      <a:spcBef>
        <a:spcPct val="0"/>
      </a:spcBef>
      <a:spcAft>
        <a:spcPct val="0"/>
      </a:spcAft>
      <a:defRPr kern="1200">
        <a:solidFill>
          <a:schemeClr val="tx1"/>
        </a:solidFill>
        <a:latin typeface="Arial" charset="0"/>
        <a:ea typeface="+mn-ea"/>
        <a:cs typeface="+mn-cs"/>
      </a:defRPr>
    </a:lvl3pPr>
    <a:lvl4pPr marL="1949450" indent="-577850" algn="l" rtl="0" fontAlgn="base">
      <a:spcBef>
        <a:spcPct val="0"/>
      </a:spcBef>
      <a:spcAft>
        <a:spcPct val="0"/>
      </a:spcAft>
      <a:defRPr kern="1200">
        <a:solidFill>
          <a:schemeClr val="tx1"/>
        </a:solidFill>
        <a:latin typeface="Arial" charset="0"/>
        <a:ea typeface="+mn-ea"/>
        <a:cs typeface="+mn-cs"/>
      </a:defRPr>
    </a:lvl4pPr>
    <a:lvl5pPr marL="2600325" indent="-771525"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8671"/>
    <a:srgbClr val="F9CC33"/>
    <a:srgbClr val="475365"/>
    <a:srgbClr val="F0E5C8"/>
    <a:srgbClr val="D5B669"/>
    <a:srgbClr val="64748B"/>
    <a:srgbClr val="707174"/>
    <a:srgbClr val="7273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24" autoAdjust="0"/>
    <p:restoredTop sz="94660"/>
  </p:normalViewPr>
  <p:slideViewPr>
    <p:cSldViewPr snapToGrid="0">
      <p:cViewPr varScale="1">
        <p:scale>
          <a:sx n="38" d="100"/>
          <a:sy n="38" d="100"/>
        </p:scale>
        <p:origin x="-1450" y="-77"/>
      </p:cViewPr>
      <p:guideLst>
        <p:guide orient="horz" pos="3213"/>
        <p:guide orient="horz" pos="865"/>
        <p:guide orient="horz" pos="387"/>
        <p:guide pos="4096"/>
        <p:guide pos="307"/>
        <p:guide pos="7885"/>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umsplatzhalt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EB8A0AEA-93A3-4608-A497-327080B10E09}" type="datetimeFigureOut">
              <a:rPr lang="en-US"/>
              <a:pPr>
                <a:defRPr/>
              </a:pPr>
              <a:t>10/16/2017</a:t>
            </a:fld>
            <a:endParaRPr lang="en-US"/>
          </a:p>
        </p:txBody>
      </p:sp>
      <p:sp>
        <p:nvSpPr>
          <p:cNvPr id="4" name="Fußzeilenplatzhalt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Foliennummernplatzhalt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F77D3644-76F5-4E33-B7B7-AD4DEB4B5578}" type="slidenum">
              <a:rPr lang="en-US"/>
              <a:pPr>
                <a:defRPr/>
              </a:pPr>
              <a:t>‹Nr.›</a:t>
            </a:fld>
            <a:endParaRPr lang="en-US"/>
          </a:p>
        </p:txBody>
      </p:sp>
    </p:spTree>
    <p:extLst>
      <p:ext uri="{BB962C8B-B14F-4D97-AF65-F5344CB8AC3E}">
        <p14:creationId xmlns:p14="http://schemas.microsoft.com/office/powerpoint/2010/main" val="31521015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pPr>
              <a:defRPr/>
            </a:pPr>
            <a:endParaRPr lang="de-DE"/>
          </a:p>
        </p:txBody>
      </p:sp>
      <p:sp>
        <p:nvSpPr>
          <p:cNvPr id="3075"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pPr>
              <a:defRPr/>
            </a:pPr>
            <a:endParaRPr lang="de-DE"/>
          </a:p>
        </p:txBody>
      </p:sp>
      <p:sp>
        <p:nvSpPr>
          <p:cNvPr id="2150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3078"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pPr>
              <a:defRPr/>
            </a:pPr>
            <a:endParaRPr lang="de-DE"/>
          </a:p>
        </p:txBody>
      </p:sp>
      <p:sp>
        <p:nvSpPr>
          <p:cNvPr id="3079"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pPr>
              <a:defRPr/>
            </a:pPr>
            <a:fld id="{4FC4A9C9-5B5E-4D0D-B7A5-19480C8E63BB}" type="slidenum">
              <a:rPr lang="de-DE"/>
              <a:pPr>
                <a:defRPr/>
              </a:pPr>
              <a:t>‹Nr.›</a:t>
            </a:fld>
            <a:endParaRPr lang="de-DE"/>
          </a:p>
        </p:txBody>
      </p:sp>
    </p:spTree>
    <p:extLst>
      <p:ext uri="{BB962C8B-B14F-4D97-AF65-F5344CB8AC3E}">
        <p14:creationId xmlns:p14="http://schemas.microsoft.com/office/powerpoint/2010/main" val="35965498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Arial" charset="0"/>
        <a:ea typeface="+mn-ea"/>
        <a:cs typeface="+mn-cs"/>
      </a:defRPr>
    </a:lvl1pPr>
    <a:lvl2pPr marL="649288" algn="l" rtl="0" eaLnBrk="0" fontAlgn="base" hangingPunct="0">
      <a:spcBef>
        <a:spcPct val="30000"/>
      </a:spcBef>
      <a:spcAft>
        <a:spcPct val="0"/>
      </a:spcAft>
      <a:defRPr sz="1700" kern="1200">
        <a:solidFill>
          <a:schemeClr val="tx1"/>
        </a:solidFill>
        <a:latin typeface="Arial" charset="0"/>
        <a:ea typeface="+mn-ea"/>
        <a:cs typeface="+mn-cs"/>
      </a:defRPr>
    </a:lvl2pPr>
    <a:lvl3pPr marL="1300163" algn="l" rtl="0" eaLnBrk="0" fontAlgn="base" hangingPunct="0">
      <a:spcBef>
        <a:spcPct val="30000"/>
      </a:spcBef>
      <a:spcAft>
        <a:spcPct val="0"/>
      </a:spcAft>
      <a:defRPr sz="1700" kern="1200">
        <a:solidFill>
          <a:schemeClr val="tx1"/>
        </a:solidFill>
        <a:latin typeface="Arial" charset="0"/>
        <a:ea typeface="+mn-ea"/>
        <a:cs typeface="+mn-cs"/>
      </a:defRPr>
    </a:lvl3pPr>
    <a:lvl4pPr marL="1949450" algn="l" rtl="0" eaLnBrk="0" fontAlgn="base" hangingPunct="0">
      <a:spcBef>
        <a:spcPct val="30000"/>
      </a:spcBef>
      <a:spcAft>
        <a:spcPct val="0"/>
      </a:spcAft>
      <a:defRPr sz="1700" kern="1200">
        <a:solidFill>
          <a:schemeClr val="tx1"/>
        </a:solidFill>
        <a:latin typeface="Arial" charset="0"/>
        <a:ea typeface="+mn-ea"/>
        <a:cs typeface="+mn-cs"/>
      </a:defRPr>
    </a:lvl4pPr>
    <a:lvl5pPr marL="2600325" algn="l" rtl="0" eaLnBrk="0" fontAlgn="base" hangingPunct="0">
      <a:spcBef>
        <a:spcPct val="30000"/>
      </a:spcBef>
      <a:spcAft>
        <a:spcPct val="0"/>
      </a:spcAft>
      <a:defRPr sz="1700" kern="1200">
        <a:solidFill>
          <a:schemeClr val="tx1"/>
        </a:solidFill>
        <a:latin typeface="Arial" charset="0"/>
        <a:ea typeface="+mn-ea"/>
        <a:cs typeface="+mn-cs"/>
      </a:defRPr>
    </a:lvl5pPr>
    <a:lvl6pPr marL="3251149" algn="l" defTabSz="1300460" rtl="0" eaLnBrk="1" latinLnBrk="0" hangingPunct="1">
      <a:defRPr sz="1700" kern="1200">
        <a:solidFill>
          <a:schemeClr val="tx1"/>
        </a:solidFill>
        <a:latin typeface="+mn-lt"/>
        <a:ea typeface="+mn-ea"/>
        <a:cs typeface="+mn-cs"/>
      </a:defRPr>
    </a:lvl6pPr>
    <a:lvl7pPr marL="3901379" algn="l" defTabSz="1300460" rtl="0" eaLnBrk="1" latinLnBrk="0" hangingPunct="1">
      <a:defRPr sz="1700" kern="1200">
        <a:solidFill>
          <a:schemeClr val="tx1"/>
        </a:solidFill>
        <a:latin typeface="+mn-lt"/>
        <a:ea typeface="+mn-ea"/>
        <a:cs typeface="+mn-cs"/>
      </a:defRPr>
    </a:lvl7pPr>
    <a:lvl8pPr marL="4551609" algn="l" defTabSz="1300460" rtl="0" eaLnBrk="1" latinLnBrk="0" hangingPunct="1">
      <a:defRPr sz="1700" kern="1200">
        <a:solidFill>
          <a:schemeClr val="tx1"/>
        </a:solidFill>
        <a:latin typeface="+mn-lt"/>
        <a:ea typeface="+mn-ea"/>
        <a:cs typeface="+mn-cs"/>
      </a:defRPr>
    </a:lvl8pPr>
    <a:lvl9pPr marL="5201839" algn="l" defTabSz="130046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4FC4A9C9-5B5E-4D0D-B7A5-19480C8E63BB}" type="slidenum">
              <a:rPr lang="de-DE" smtClean="0"/>
              <a:pPr>
                <a:defRPr/>
              </a:pPr>
              <a:t>6</a:t>
            </a:fld>
            <a:endParaRPr lang="de-DE"/>
          </a:p>
        </p:txBody>
      </p:sp>
    </p:spTree>
    <p:extLst>
      <p:ext uri="{BB962C8B-B14F-4D97-AF65-F5344CB8AC3E}">
        <p14:creationId xmlns:p14="http://schemas.microsoft.com/office/powerpoint/2010/main" val="38729122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4" name="Picture 2" descr="\\smbsrv.validas\intranet\Validas\CorporateIdentity\ValidasLogos\validas600.png"/>
          <p:cNvPicPr>
            <a:picLocks noChangeAspect="1" noChangeArrowheads="1"/>
          </p:cNvPicPr>
          <p:nvPr userDrawn="1"/>
        </p:nvPicPr>
        <p:blipFill>
          <a:blip r:embed="rId2" cstate="print">
            <a:lum bright="-10000" contrast="30000"/>
          </a:blip>
          <a:srcRect/>
          <a:stretch>
            <a:fillRect/>
          </a:stretch>
        </p:blipFill>
        <p:spPr bwMode="auto">
          <a:xfrm>
            <a:off x="8789988" y="204788"/>
            <a:ext cx="3727450" cy="819150"/>
          </a:xfrm>
          <a:prstGeom prst="rect">
            <a:avLst/>
          </a:prstGeom>
          <a:noFill/>
          <a:ln w="9525">
            <a:noFill/>
            <a:miter lim="800000"/>
            <a:headEnd/>
            <a:tailEnd/>
          </a:ln>
        </p:spPr>
      </p:pic>
      <p:sp>
        <p:nvSpPr>
          <p:cNvPr id="8" name="Titel 1"/>
          <p:cNvSpPr>
            <a:spLocks noGrp="1"/>
          </p:cNvSpPr>
          <p:nvPr>
            <p:ph type="title"/>
          </p:nvPr>
        </p:nvSpPr>
        <p:spPr>
          <a:xfrm>
            <a:off x="492196" y="7202312"/>
            <a:ext cx="11054080" cy="1937173"/>
          </a:xfrm>
          <a:prstGeom prst="rect">
            <a:avLst/>
          </a:prstGeom>
        </p:spPr>
        <p:txBody>
          <a:bodyPr lIns="130046" tIns="65023" rIns="130046" bIns="65023" anchor="t"/>
          <a:lstStyle>
            <a:lvl1pPr algn="l">
              <a:defRPr sz="5600" b="1" cap="none"/>
            </a:lvl1pPr>
          </a:lstStyle>
          <a:p>
            <a:r>
              <a:rPr lang="de-DE" smtClean="0"/>
              <a:t>Titelmasterformat durch Klicken bearbeiten</a:t>
            </a:r>
            <a:endParaRPr lang="de-DE" dirty="0"/>
          </a:p>
        </p:txBody>
      </p:sp>
      <p:sp>
        <p:nvSpPr>
          <p:cNvPr id="9" name="Textplatzhalter 2"/>
          <p:cNvSpPr>
            <a:spLocks noGrp="1"/>
          </p:cNvSpPr>
          <p:nvPr>
            <p:ph type="body" idx="1"/>
          </p:nvPr>
        </p:nvSpPr>
        <p:spPr>
          <a:xfrm>
            <a:off x="485423" y="5067583"/>
            <a:ext cx="11054080" cy="2133599"/>
          </a:xfrm>
          <a:prstGeom prst="rect">
            <a:avLst/>
          </a:prstGeom>
        </p:spPr>
        <p:txBody>
          <a:bodyPr lIns="130046" tIns="65023" rIns="130046" bIns="65023" anchor="b"/>
          <a:lstStyle>
            <a:lvl1pPr marL="0" indent="0">
              <a:buNone/>
              <a:defRPr sz="2800" b="1">
                <a:solidFill>
                  <a:schemeClr val="bg2"/>
                </a:solidFill>
              </a:defRPr>
            </a:lvl1pPr>
            <a:lvl2pPr marL="650230" indent="0">
              <a:buNone/>
              <a:defRPr sz="2600"/>
            </a:lvl2pPr>
            <a:lvl3pPr marL="1300460" indent="0">
              <a:buNone/>
              <a:defRPr sz="2300"/>
            </a:lvl3pPr>
            <a:lvl4pPr marL="1950690" indent="0">
              <a:buNone/>
              <a:defRPr sz="2000"/>
            </a:lvl4pPr>
            <a:lvl5pPr marL="2600919" indent="0">
              <a:buNone/>
              <a:defRPr sz="2000"/>
            </a:lvl5pPr>
            <a:lvl6pPr marL="3251149" indent="0">
              <a:buNone/>
              <a:defRPr sz="2000"/>
            </a:lvl6pPr>
            <a:lvl7pPr marL="3901379" indent="0">
              <a:buNone/>
              <a:defRPr sz="2000"/>
            </a:lvl7pPr>
            <a:lvl8pPr marL="4551609" indent="0">
              <a:buNone/>
              <a:defRPr sz="2000"/>
            </a:lvl8pPr>
            <a:lvl9pPr marL="5201839" indent="0">
              <a:buNone/>
              <a:defRPr sz="2000"/>
            </a:lvl9pPr>
          </a:lstStyle>
          <a:p>
            <a:pPr lvl="0"/>
            <a:r>
              <a:rPr lang="de-DE" smtClean="0"/>
              <a:t>Textmasterformate durch Klicken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50240" y="2275841"/>
            <a:ext cx="11704320" cy="6436925"/>
          </a:xfrm>
          <a:prstGeom prst="rect">
            <a:avLst/>
          </a:prstGeom>
        </p:spPr>
        <p:txBody>
          <a:bodyPr vert="eaVert"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428480" y="390597"/>
            <a:ext cx="2926080" cy="8322169"/>
          </a:xfrm>
          <a:prstGeom prst="rect">
            <a:avLst/>
          </a:prstGeom>
        </p:spPr>
        <p:txBody>
          <a:bodyPr vert="eaVert" lIns="130046" tIns="65023" rIns="130046" bIns="65023"/>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50240" y="390597"/>
            <a:ext cx="8561493" cy="8322169"/>
          </a:xfrm>
          <a:prstGeom prst="rect">
            <a:avLst/>
          </a:prstGeom>
        </p:spPr>
        <p:txBody>
          <a:bodyPr vert="eaVert"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9737725" y="9193213"/>
            <a:ext cx="2779713" cy="349250"/>
          </a:xfrm>
          <a:prstGeom prst="rect">
            <a:avLst/>
          </a:prstGeom>
          <a:noFill/>
          <a:ln w="9525">
            <a:noFill/>
            <a:miter lim="800000"/>
            <a:headEnd/>
            <a:tailEnd/>
          </a:ln>
          <a:effectLst/>
        </p:spPr>
        <p:txBody>
          <a:bodyPr lIns="130046" tIns="65023" rIns="130046" bIns="65023">
            <a:spAutoFit/>
          </a:bodyPr>
          <a:lstStyle/>
          <a:p>
            <a:pPr algn="r" defTabSz="1300460">
              <a:defRPr/>
            </a:pPr>
            <a:r>
              <a:rPr lang="de-DE" sz="1400" b="1">
                <a:solidFill>
                  <a:schemeClr val="bg2"/>
                </a:solidFill>
                <a:latin typeface="+mn-lt"/>
              </a:rPr>
              <a:t>Page </a:t>
            </a:r>
            <a:fld id="{E13A9045-1F88-46B7-8B6B-1160D80F5FAC}" type="slidenum">
              <a:rPr lang="de-DE" sz="1400" b="1">
                <a:solidFill>
                  <a:schemeClr val="bg2"/>
                </a:solidFill>
                <a:latin typeface="+mn-lt"/>
              </a:rPr>
              <a:pPr algn="r" defTabSz="1300460">
                <a:defRPr/>
              </a:pPr>
              <a:t>‹Nr.›</a:t>
            </a:fld>
            <a:endParaRPr lang="de-DE" sz="1400" b="1">
              <a:solidFill>
                <a:schemeClr val="bg2"/>
              </a:solidFill>
              <a:latin typeface="+mn-lt"/>
            </a:endParaRPr>
          </a:p>
        </p:txBody>
      </p:sp>
      <p:sp>
        <p:nvSpPr>
          <p:cNvPr id="5" name="Rechteck 4"/>
          <p:cNvSpPr/>
          <p:nvPr userDrawn="1"/>
        </p:nvSpPr>
        <p:spPr>
          <a:xfrm>
            <a:off x="487363" y="9193213"/>
            <a:ext cx="2001837" cy="346075"/>
          </a:xfrm>
          <a:prstGeom prst="rect">
            <a:avLst/>
          </a:prstGeom>
        </p:spPr>
        <p:txBody>
          <a:bodyPr wrap="none" lIns="130046" tIns="65023" rIns="130046" bIns="65023">
            <a:spAutoFit/>
          </a:bodyPr>
          <a:lstStyle/>
          <a:p>
            <a:pPr defTabSz="1300460">
              <a:defRPr/>
            </a:pPr>
            <a:r>
              <a:rPr lang="de-DE" sz="1400" b="1" err="1">
                <a:solidFill>
                  <a:schemeClr val="bg2"/>
                </a:solidFill>
                <a:latin typeface="+mn-lt"/>
              </a:rPr>
              <a:t>Validas</a:t>
            </a:r>
            <a:r>
              <a:rPr lang="de-DE" sz="1400" b="1">
                <a:solidFill>
                  <a:schemeClr val="bg2"/>
                </a:solidFill>
                <a:latin typeface="+mn-lt"/>
              </a:rPr>
              <a:t> AG, </a:t>
            </a:r>
            <a:r>
              <a:rPr lang="de-DE" sz="1400">
                <a:solidFill>
                  <a:schemeClr val="bg2"/>
                </a:solidFill>
                <a:latin typeface="+mn-lt"/>
              </a:rPr>
              <a:t>07.06.2010 </a:t>
            </a:r>
          </a:p>
        </p:txBody>
      </p:sp>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442800" y="93600"/>
            <a:ext cx="10742508" cy="939600"/>
          </a:xfrm>
          <a:prstGeom prst="rect">
            <a:avLst/>
          </a:prstGeom>
        </p:spPr>
        <p:txBody>
          <a:bodyPr lIns="0" tIns="65023" rIns="130046" bIns="65023"/>
          <a:lstStyle>
            <a:lvl1pPr algn="l">
              <a:defRPr sz="6000" b="1">
                <a:solidFill>
                  <a:schemeClr val="tx1"/>
                </a:solidFill>
                <a:latin typeface="+mj-lt"/>
              </a:defRPr>
            </a:lvl1pPr>
          </a:lstStyle>
          <a:p>
            <a:r>
              <a:rPr lang="de-DE" dirty="0" smtClean="0"/>
              <a:t>Titelmasterformat durch Klicken bearbeiten</a:t>
            </a:r>
            <a:endParaRPr lang="de-DE" dirty="0"/>
          </a:p>
        </p:txBody>
      </p:sp>
      <p:sp>
        <p:nvSpPr>
          <p:cNvPr id="3" name="Inhaltsplatzhalter 2"/>
          <p:cNvSpPr>
            <a:spLocks noGrp="1"/>
          </p:cNvSpPr>
          <p:nvPr>
            <p:ph idx="1"/>
          </p:nvPr>
        </p:nvSpPr>
        <p:spPr>
          <a:xfrm>
            <a:off x="487680" y="1372730"/>
            <a:ext cx="12029440" cy="7301653"/>
          </a:xfrm>
          <a:prstGeom prst="rect">
            <a:avLst/>
          </a:prstGeom>
        </p:spPr>
        <p:txBody>
          <a:bodyPr lIns="130046" tIns="65023" rIns="130046" bIns="65023"/>
          <a:lstStyle>
            <a:lvl1pPr>
              <a:buFont typeface="Wingdings 3" pitchFamily="18" charset="2"/>
              <a:buChar char=""/>
              <a:defRPr sz="3600" spc="0">
                <a:latin typeface="+mn-lt"/>
              </a:defRPr>
            </a:lvl1pPr>
            <a:lvl2pPr>
              <a:buFont typeface="Calibri" pitchFamily="34" charset="0"/>
              <a:buChar char="–"/>
              <a:defRPr sz="3600" spc="0">
                <a:latin typeface="+mn-lt"/>
              </a:defRPr>
            </a:lvl2pPr>
            <a:lvl3pPr>
              <a:defRPr sz="3600" spc="0">
                <a:latin typeface="+mn-lt"/>
              </a:defRPr>
            </a:lvl3pPr>
            <a:lvl4pPr>
              <a:defRPr sz="3600" spc="0">
                <a:latin typeface="+mn-lt"/>
              </a:defRPr>
            </a:lvl4pPr>
            <a:lvl5pPr>
              <a:defRPr sz="3600" spc="0">
                <a:latin typeface="+mn-lt"/>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027290" y="6267592"/>
            <a:ext cx="11054080" cy="1937173"/>
          </a:xfrm>
          <a:prstGeom prst="rect">
            <a:avLst/>
          </a:prstGeom>
        </p:spPr>
        <p:txBody>
          <a:bodyPr lIns="130046" tIns="65023" rIns="130046" bIns="65023" anchor="t"/>
          <a:lstStyle>
            <a:lvl1pPr algn="l">
              <a:defRPr sz="57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1027290" y="4133993"/>
            <a:ext cx="11054080" cy="2133599"/>
          </a:xfrm>
          <a:prstGeom prst="rect">
            <a:avLst/>
          </a:prstGeom>
        </p:spPr>
        <p:txBody>
          <a:bodyPr lIns="130046" tIns="65023" rIns="130046" bIns="65023" anchor="b"/>
          <a:lstStyle>
            <a:lvl1pPr marL="0" indent="0">
              <a:buNone/>
              <a:defRPr sz="2800"/>
            </a:lvl1pPr>
            <a:lvl2pPr marL="650230" indent="0">
              <a:buNone/>
              <a:defRPr sz="2600"/>
            </a:lvl2pPr>
            <a:lvl3pPr marL="1300460" indent="0">
              <a:buNone/>
              <a:defRPr sz="2300"/>
            </a:lvl3pPr>
            <a:lvl4pPr marL="1950690" indent="0">
              <a:buNone/>
              <a:defRPr sz="2000"/>
            </a:lvl4pPr>
            <a:lvl5pPr marL="2600919" indent="0">
              <a:buNone/>
              <a:defRPr sz="2000"/>
            </a:lvl5pPr>
            <a:lvl6pPr marL="3251149" indent="0">
              <a:buNone/>
              <a:defRPr sz="2000"/>
            </a:lvl6pPr>
            <a:lvl7pPr marL="3901379" indent="0">
              <a:buNone/>
              <a:defRPr sz="2000"/>
            </a:lvl7pPr>
            <a:lvl8pPr marL="4551609" indent="0">
              <a:buNone/>
              <a:defRPr sz="2000"/>
            </a:lvl8pPr>
            <a:lvl9pPr marL="5201839" indent="0">
              <a:buNone/>
              <a:defRPr sz="2000"/>
            </a:lvl9pPr>
          </a:lstStyle>
          <a:p>
            <a:pPr lvl="0"/>
            <a:r>
              <a:rPr lang="de-DE" dirty="0" smtClean="0"/>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dirty="0">
                <a:solidFill>
                  <a:schemeClr val="tx1"/>
                </a:solidFill>
                <a:latin typeface="+mj-lt"/>
                <a:ea typeface="+mj-ea"/>
                <a:cs typeface="+mj-cs"/>
              </a:defRPr>
            </a:lvl1pPr>
          </a:lstStyle>
          <a:p>
            <a:r>
              <a:rPr lang="de-DE" dirty="0" smtClean="0"/>
              <a:t>Titelmasterformat durch Klicken bearbeiten</a:t>
            </a:r>
            <a:endParaRPr lang="de-DE" dirty="0"/>
          </a:p>
        </p:txBody>
      </p:sp>
      <p:sp>
        <p:nvSpPr>
          <p:cNvPr id="3" name="Inhaltsplatzhalter 2"/>
          <p:cNvSpPr>
            <a:spLocks noGrp="1"/>
          </p:cNvSpPr>
          <p:nvPr>
            <p:ph sz="half" idx="1"/>
          </p:nvPr>
        </p:nvSpPr>
        <p:spPr>
          <a:xfrm>
            <a:off x="487680" y="2397761"/>
            <a:ext cx="5743787" cy="6436925"/>
          </a:xfrm>
          <a:prstGeom prst="rect">
            <a:avLst/>
          </a:prstGeom>
        </p:spPr>
        <p:txBody>
          <a:bodyPr lIns="130046" tIns="65023" rIns="130046" bIns="65023"/>
          <a:lstStyle>
            <a:lvl1pPr marL="257383" indent="-257383" algn="l" rtl="0" eaLnBrk="1" fontAlgn="base" hangingPunct="1">
              <a:spcBef>
                <a:spcPct val="20000"/>
              </a:spcBef>
              <a:spcAft>
                <a:spcPct val="0"/>
              </a:spcAft>
              <a:buSzPct val="80000"/>
              <a:buFont typeface="Wingdings 3" pitchFamily="18" charset="2"/>
              <a:buChar char="}"/>
              <a:defRPr lang="de-DE" sz="3400" dirty="0" smtClean="0">
                <a:solidFill>
                  <a:schemeClr val="tx1"/>
                </a:solidFill>
                <a:latin typeface="+mn-lt"/>
                <a:ea typeface="+mn-ea"/>
                <a:cs typeface="+mn-cs"/>
              </a:defRPr>
            </a:lvl1pPr>
            <a:lvl2pPr algn="l" rtl="0" eaLnBrk="1" fontAlgn="base" hangingPunct="1">
              <a:spcBef>
                <a:spcPct val="20000"/>
              </a:spcBef>
              <a:spcAft>
                <a:spcPct val="0"/>
              </a:spcAft>
              <a:buSzPct val="80000"/>
              <a:defRPr lang="de-DE" sz="3400" dirty="0" smtClean="0">
                <a:solidFill>
                  <a:schemeClr val="tx1"/>
                </a:solidFill>
                <a:latin typeface="+mn-lt"/>
                <a:ea typeface="+mn-ea"/>
                <a:cs typeface="+mn-cs"/>
              </a:defRPr>
            </a:lvl2pPr>
            <a:lvl3pPr algn="l" rtl="0" eaLnBrk="1" fontAlgn="base" hangingPunct="1">
              <a:spcBef>
                <a:spcPct val="20000"/>
              </a:spcBef>
              <a:spcAft>
                <a:spcPct val="0"/>
              </a:spcAft>
              <a:buSzPct val="80000"/>
              <a:defRPr lang="de-DE" sz="3400" dirty="0" smtClean="0">
                <a:solidFill>
                  <a:schemeClr val="tx1"/>
                </a:solidFill>
                <a:latin typeface="+mn-lt"/>
                <a:ea typeface="+mn-ea"/>
                <a:cs typeface="+mn-cs"/>
              </a:defRPr>
            </a:lvl3pPr>
            <a:lvl4pPr algn="l" rtl="0" eaLnBrk="1" fontAlgn="base" hangingPunct="1">
              <a:spcBef>
                <a:spcPct val="20000"/>
              </a:spcBef>
              <a:spcAft>
                <a:spcPct val="0"/>
              </a:spcAft>
              <a:buSzPct val="80000"/>
              <a:defRPr lang="de-DE" sz="3400" dirty="0" smtClean="0">
                <a:solidFill>
                  <a:schemeClr val="tx1"/>
                </a:solidFill>
                <a:latin typeface="+mn-lt"/>
                <a:ea typeface="+mn-ea"/>
                <a:cs typeface="+mn-cs"/>
              </a:defRPr>
            </a:lvl4pPr>
            <a:lvl5pPr algn="l" rtl="0" eaLnBrk="1" fontAlgn="base" hangingPunct="1">
              <a:spcBef>
                <a:spcPct val="20000"/>
              </a:spcBef>
              <a:spcAft>
                <a:spcPct val="0"/>
              </a:spcAft>
              <a:buSzPct val="80000"/>
              <a:defRPr lang="de-DE" sz="3400" dirty="0">
                <a:solidFill>
                  <a:schemeClr val="tx1"/>
                </a:solidFill>
                <a:latin typeface="+mn-lt"/>
                <a:ea typeface="+mn-ea"/>
                <a:cs typeface="+mn-cs"/>
              </a:defRPr>
            </a:lvl5pPr>
            <a:lvl6pPr>
              <a:defRPr sz="2600"/>
            </a:lvl6pPr>
            <a:lvl7pPr>
              <a:defRPr sz="2600"/>
            </a:lvl7pPr>
            <a:lvl8pPr>
              <a:defRPr sz="2600"/>
            </a:lvl8pPr>
            <a:lvl9pPr>
              <a:defRPr sz="26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Inhaltsplatzhalter 2"/>
          <p:cNvSpPr>
            <a:spLocks noGrp="1"/>
          </p:cNvSpPr>
          <p:nvPr>
            <p:ph sz="half" idx="10"/>
          </p:nvPr>
        </p:nvSpPr>
        <p:spPr>
          <a:xfrm>
            <a:off x="6773333" y="2397761"/>
            <a:ext cx="5743787" cy="6436925"/>
          </a:xfrm>
          <a:prstGeom prst="rect">
            <a:avLst/>
          </a:prstGeom>
        </p:spPr>
        <p:txBody>
          <a:bodyPr lIns="130046" tIns="65023" rIns="130046" bIns="65023"/>
          <a:lstStyle>
            <a:lvl1pPr marL="257383" indent="-257383" algn="l" rtl="0" eaLnBrk="1" fontAlgn="base" hangingPunct="1">
              <a:spcBef>
                <a:spcPct val="20000"/>
              </a:spcBef>
              <a:spcAft>
                <a:spcPct val="0"/>
              </a:spcAft>
              <a:buSzPct val="80000"/>
              <a:buFont typeface="Wingdings 3" pitchFamily="18" charset="2"/>
              <a:buChar char="}"/>
              <a:defRPr lang="de-DE" sz="3400" dirty="0" smtClean="0">
                <a:solidFill>
                  <a:schemeClr val="tx1"/>
                </a:solidFill>
                <a:latin typeface="+mn-lt"/>
                <a:ea typeface="+mn-ea"/>
                <a:cs typeface="+mn-cs"/>
              </a:defRPr>
            </a:lvl1pPr>
            <a:lvl2pPr algn="l" rtl="0" eaLnBrk="1" fontAlgn="base" hangingPunct="1">
              <a:spcBef>
                <a:spcPct val="20000"/>
              </a:spcBef>
              <a:spcAft>
                <a:spcPct val="0"/>
              </a:spcAft>
              <a:buSzPct val="80000"/>
              <a:defRPr lang="de-DE" sz="3400" dirty="0" smtClean="0">
                <a:solidFill>
                  <a:schemeClr val="tx1"/>
                </a:solidFill>
                <a:latin typeface="+mn-lt"/>
                <a:ea typeface="+mn-ea"/>
                <a:cs typeface="+mn-cs"/>
              </a:defRPr>
            </a:lvl2pPr>
            <a:lvl3pPr algn="l" rtl="0" eaLnBrk="1" fontAlgn="base" hangingPunct="1">
              <a:spcBef>
                <a:spcPct val="20000"/>
              </a:spcBef>
              <a:spcAft>
                <a:spcPct val="0"/>
              </a:spcAft>
              <a:buSzPct val="80000"/>
              <a:defRPr lang="de-DE" sz="3400" dirty="0" smtClean="0">
                <a:solidFill>
                  <a:schemeClr val="tx1"/>
                </a:solidFill>
                <a:latin typeface="+mn-lt"/>
                <a:ea typeface="+mn-ea"/>
                <a:cs typeface="+mn-cs"/>
              </a:defRPr>
            </a:lvl3pPr>
            <a:lvl4pPr algn="l" rtl="0" eaLnBrk="1" fontAlgn="base" hangingPunct="1">
              <a:spcBef>
                <a:spcPct val="20000"/>
              </a:spcBef>
              <a:spcAft>
                <a:spcPct val="0"/>
              </a:spcAft>
              <a:buSzPct val="80000"/>
              <a:defRPr lang="de-DE" sz="3400" dirty="0" smtClean="0">
                <a:solidFill>
                  <a:schemeClr val="tx1"/>
                </a:solidFill>
                <a:latin typeface="+mn-lt"/>
                <a:ea typeface="+mn-ea"/>
                <a:cs typeface="+mn-cs"/>
              </a:defRPr>
            </a:lvl4pPr>
            <a:lvl5pPr algn="l" rtl="0" eaLnBrk="1" fontAlgn="base" hangingPunct="1">
              <a:spcBef>
                <a:spcPct val="20000"/>
              </a:spcBef>
              <a:spcAft>
                <a:spcPct val="0"/>
              </a:spcAft>
              <a:buSzPct val="80000"/>
              <a:defRPr lang="de-DE" sz="3400" dirty="0">
                <a:solidFill>
                  <a:schemeClr val="tx1"/>
                </a:solidFill>
                <a:latin typeface="+mn-lt"/>
                <a:ea typeface="+mn-ea"/>
                <a:cs typeface="+mn-cs"/>
              </a:defRPr>
            </a:lvl5pPr>
            <a:lvl6pPr>
              <a:defRPr sz="2600"/>
            </a:lvl6pPr>
            <a:lvl7pPr>
              <a:defRPr sz="2600"/>
            </a:lvl7pPr>
            <a:lvl8pPr>
              <a:defRPr sz="2600"/>
            </a:lvl8pPr>
            <a:lvl9pPr>
              <a:defRPr sz="26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7"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
        <p:nvSpPr>
          <p:cNvPr id="3" name="Textplatzhalter 2"/>
          <p:cNvSpPr>
            <a:spLocks noGrp="1"/>
          </p:cNvSpPr>
          <p:nvPr>
            <p:ph type="body" idx="1"/>
          </p:nvPr>
        </p:nvSpPr>
        <p:spPr>
          <a:xfrm>
            <a:off x="650240" y="2183272"/>
            <a:ext cx="5746045" cy="909884"/>
          </a:xfrm>
          <a:prstGeom prst="rect">
            <a:avLst/>
          </a:prstGeom>
        </p:spPr>
        <p:txBody>
          <a:bodyPr lIns="130046" tIns="65023" rIns="130046" bIns="65023" anchor="b"/>
          <a:lstStyle>
            <a:lvl1pPr marL="0" indent="0">
              <a:buNone/>
              <a:defRPr sz="34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de-DE" smtClean="0"/>
              <a:t>Textmasterformate durch Klicken bearbeiten</a:t>
            </a:r>
          </a:p>
        </p:txBody>
      </p:sp>
      <p:sp>
        <p:nvSpPr>
          <p:cNvPr id="4" name="Inhaltsplatzhalter 3"/>
          <p:cNvSpPr>
            <a:spLocks noGrp="1"/>
          </p:cNvSpPr>
          <p:nvPr>
            <p:ph sz="half" idx="2"/>
          </p:nvPr>
        </p:nvSpPr>
        <p:spPr>
          <a:xfrm>
            <a:off x="650240" y="3093155"/>
            <a:ext cx="5746045" cy="5619610"/>
          </a:xfrm>
          <a:prstGeom prst="rect">
            <a:avLst/>
          </a:prstGeom>
        </p:spPr>
        <p:txBody>
          <a:bodyPr lIns="130046" tIns="65023" rIns="130046" bIns="65023"/>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606259" y="2183272"/>
            <a:ext cx="5748302" cy="909884"/>
          </a:xfrm>
          <a:prstGeom prst="rect">
            <a:avLst/>
          </a:prstGeom>
        </p:spPr>
        <p:txBody>
          <a:bodyPr lIns="130046" tIns="65023" rIns="130046" bIns="65023" anchor="b"/>
          <a:lstStyle>
            <a:lvl1pPr marL="0" indent="0">
              <a:buNone/>
              <a:defRPr sz="34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de-DE" smtClean="0"/>
              <a:t>Textmasterformate durch Klicken bearbeiten</a:t>
            </a:r>
          </a:p>
        </p:txBody>
      </p:sp>
      <p:sp>
        <p:nvSpPr>
          <p:cNvPr id="6" name="Inhaltsplatzhalter 5"/>
          <p:cNvSpPr>
            <a:spLocks noGrp="1"/>
          </p:cNvSpPr>
          <p:nvPr>
            <p:ph sz="quarter" idx="4"/>
          </p:nvPr>
        </p:nvSpPr>
        <p:spPr>
          <a:xfrm>
            <a:off x="6606259" y="3093155"/>
            <a:ext cx="5748302" cy="5619610"/>
          </a:xfrm>
          <a:prstGeom prst="rect">
            <a:avLst/>
          </a:prstGeom>
        </p:spPr>
        <p:txBody>
          <a:bodyPr lIns="130046" tIns="65023" rIns="130046" bIns="65023"/>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3"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5"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487681" y="1429173"/>
            <a:ext cx="4278490" cy="1652693"/>
          </a:xfrm>
          <a:prstGeom prst="rect">
            <a:avLst/>
          </a:prstGeom>
        </p:spPr>
        <p:txBody>
          <a:bodyPr lIns="130046" tIns="65023" rIns="130046" bIns="65023" anchor="b"/>
          <a:lstStyle>
            <a:lvl1pPr algn="l">
              <a:defRPr sz="2800" b="1"/>
            </a:lvl1pPr>
          </a:lstStyle>
          <a:p>
            <a:r>
              <a:rPr lang="de-DE" dirty="0" smtClean="0"/>
              <a:t>Titelmasterformat durch Klicken bearbeiten</a:t>
            </a:r>
            <a:endParaRPr lang="de-DE" dirty="0"/>
          </a:p>
        </p:txBody>
      </p:sp>
      <p:sp>
        <p:nvSpPr>
          <p:cNvPr id="3" name="Inhaltsplatzhalter 2"/>
          <p:cNvSpPr>
            <a:spLocks noGrp="1"/>
          </p:cNvSpPr>
          <p:nvPr>
            <p:ph idx="1"/>
          </p:nvPr>
        </p:nvSpPr>
        <p:spPr>
          <a:xfrm>
            <a:off x="5247076" y="1429174"/>
            <a:ext cx="7270044" cy="8324427"/>
          </a:xfrm>
          <a:prstGeom prst="rect">
            <a:avLst/>
          </a:prstGeom>
        </p:spPr>
        <p:txBody>
          <a:bodyPr lIns="130046" tIns="65023" rIns="130046" bIns="65023"/>
          <a:lstStyle>
            <a:lvl1pPr>
              <a:defRPr sz="4600"/>
            </a:lvl1pPr>
            <a:lvl2pPr>
              <a:defRPr sz="4000"/>
            </a:lvl2pPr>
            <a:lvl3pPr>
              <a:defRPr sz="3400"/>
            </a:lvl3pPr>
            <a:lvl4pPr>
              <a:defRPr sz="2800"/>
            </a:lvl4pPr>
            <a:lvl5pPr>
              <a:defRPr sz="2800"/>
            </a:lvl5pPr>
            <a:lvl6pPr>
              <a:defRPr sz="2800"/>
            </a:lvl6pPr>
            <a:lvl7pPr>
              <a:defRPr sz="2800"/>
            </a:lvl7pPr>
            <a:lvl8pPr>
              <a:defRPr sz="2800"/>
            </a:lvl8pPr>
            <a:lvl9pPr>
              <a:defRPr sz="2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Textplatzhalter 3"/>
          <p:cNvSpPr>
            <a:spLocks noGrp="1"/>
          </p:cNvSpPr>
          <p:nvPr>
            <p:ph type="body" sz="half" idx="2"/>
          </p:nvPr>
        </p:nvSpPr>
        <p:spPr>
          <a:xfrm>
            <a:off x="487681" y="3081867"/>
            <a:ext cx="4278490" cy="6671734"/>
          </a:xfrm>
          <a:prstGeom prst="rect">
            <a:avLst/>
          </a:prstGeom>
        </p:spPr>
        <p:txBody>
          <a:bodyPr lIns="130046" tIns="65023" rIns="130046" bIns="65023"/>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de-DE" smtClean="0"/>
              <a:t>Textmasterformate durch Klicken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2600960" y="7233920"/>
            <a:ext cx="7802880" cy="806027"/>
          </a:xfrm>
          <a:prstGeom prst="rect">
            <a:avLst/>
          </a:prstGeom>
        </p:spPr>
        <p:txBody>
          <a:bodyPr lIns="130046" tIns="65023" rIns="130046" bIns="65023" anchor="b"/>
          <a:lstStyle>
            <a:lvl1pPr algn="l">
              <a:defRPr sz="2800" b="1"/>
            </a:lvl1pPr>
          </a:lstStyle>
          <a:p>
            <a:r>
              <a:rPr lang="de-DE" smtClean="0"/>
              <a:t>Titelmasterformat durch Klicken bearbeiten</a:t>
            </a:r>
            <a:endParaRPr lang="de-DE"/>
          </a:p>
        </p:txBody>
      </p:sp>
      <p:sp>
        <p:nvSpPr>
          <p:cNvPr id="3" name="Bildplatzhalter 2"/>
          <p:cNvSpPr>
            <a:spLocks noGrp="1"/>
          </p:cNvSpPr>
          <p:nvPr>
            <p:ph type="pic" idx="1"/>
          </p:nvPr>
        </p:nvSpPr>
        <p:spPr>
          <a:xfrm>
            <a:off x="2600960" y="1372729"/>
            <a:ext cx="7802880" cy="5852160"/>
          </a:xfrm>
          <a:prstGeom prst="rect">
            <a:avLst/>
          </a:prstGeom>
        </p:spPr>
        <p:txBody>
          <a:bodyPr lIns="130046" tIns="65023" rIns="130046" bIns="65023"/>
          <a:lstStyle>
            <a:lvl1pPr marL="0" indent="0">
              <a:buNone/>
              <a:defRPr sz="4600"/>
            </a:lvl1pPr>
            <a:lvl2pPr marL="650230" indent="0">
              <a:buNone/>
              <a:defRPr sz="4000"/>
            </a:lvl2pPr>
            <a:lvl3pPr marL="1300460" indent="0">
              <a:buNone/>
              <a:defRPr sz="3400"/>
            </a:lvl3pPr>
            <a:lvl4pPr marL="1950690" indent="0">
              <a:buNone/>
              <a:defRPr sz="2800"/>
            </a:lvl4pPr>
            <a:lvl5pPr marL="2600919" indent="0">
              <a:buNone/>
              <a:defRPr sz="2800"/>
            </a:lvl5pPr>
            <a:lvl6pPr marL="3251149" indent="0">
              <a:buNone/>
              <a:defRPr sz="2800"/>
            </a:lvl6pPr>
            <a:lvl7pPr marL="3901379" indent="0">
              <a:buNone/>
              <a:defRPr sz="2800"/>
            </a:lvl7pPr>
            <a:lvl8pPr marL="4551609" indent="0">
              <a:buNone/>
              <a:defRPr sz="2800"/>
            </a:lvl8pPr>
            <a:lvl9pPr marL="5201839" indent="0">
              <a:buNone/>
              <a:defRPr sz="2800"/>
            </a:lvl9pPr>
          </a:lstStyle>
          <a:p>
            <a:pPr lvl="0"/>
            <a:r>
              <a:rPr lang="de-DE" noProof="0" smtClean="0"/>
              <a:t>Bild durch Klicken auf Symbol hinzufügen</a:t>
            </a:r>
            <a:endParaRPr lang="de-DE" noProof="0"/>
          </a:p>
        </p:txBody>
      </p:sp>
      <p:sp>
        <p:nvSpPr>
          <p:cNvPr id="4" name="Textplatzhalter 3"/>
          <p:cNvSpPr>
            <a:spLocks noGrp="1"/>
          </p:cNvSpPr>
          <p:nvPr>
            <p:ph type="body" sz="half" idx="2"/>
          </p:nvPr>
        </p:nvSpPr>
        <p:spPr>
          <a:xfrm>
            <a:off x="2600960" y="8039947"/>
            <a:ext cx="7802880" cy="1144693"/>
          </a:xfrm>
          <a:prstGeom prst="rect">
            <a:avLst/>
          </a:prstGeom>
        </p:spPr>
        <p:txBody>
          <a:bodyPr lIns="130046" tIns="65023" rIns="130046" bIns="65023"/>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de-DE" smtClean="0"/>
              <a:t>Textmasterformate durch Klicken bearbeiten</a:t>
            </a:r>
          </a:p>
        </p:txBody>
      </p:sp>
      <p:sp>
        <p:nvSpPr>
          <p:cNvPr id="7" name="Textplatzhalter 6"/>
          <p:cNvSpPr>
            <a:spLocks noGrp="1"/>
          </p:cNvSpPr>
          <p:nvPr>
            <p:ph type="body" sz="quarter" idx="10"/>
          </p:nvPr>
        </p:nvSpPr>
        <p:spPr>
          <a:xfrm>
            <a:off x="487681" y="365761"/>
            <a:ext cx="8222827" cy="1006969"/>
          </a:xfrm>
          <a:prstGeom prst="rect">
            <a:avLst/>
          </a:prstGeom>
        </p:spPr>
        <p:txBody>
          <a:bodyPr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5" r:id="rId1"/>
    <p:sldLayoutId id="2147483726" r:id="rId2"/>
    <p:sldLayoutId id="2147483721" r:id="rId3"/>
    <p:sldLayoutId id="2147483727" r:id="rId4"/>
    <p:sldLayoutId id="2147483728" r:id="rId5"/>
    <p:sldLayoutId id="2147483729" r:id="rId6"/>
    <p:sldLayoutId id="2147483722" r:id="rId7"/>
    <p:sldLayoutId id="2147483730" r:id="rId8"/>
    <p:sldLayoutId id="2147483731" r:id="rId9"/>
    <p:sldLayoutId id="2147483723" r:id="rId10"/>
    <p:sldLayoutId id="2147483724" r:id="rId11"/>
  </p:sldLayoutIdLst>
  <p:hf sldNum="0" hdr="0" ftr="0"/>
  <p:txStyles>
    <p:titleStyle>
      <a:lvl1pPr algn="ctr" rtl="0" eaLnBrk="0" fontAlgn="base" hangingPunct="0">
        <a:spcBef>
          <a:spcPct val="0"/>
        </a:spcBef>
        <a:spcAft>
          <a:spcPct val="0"/>
        </a:spcAft>
        <a:defRPr sz="6300">
          <a:solidFill>
            <a:schemeClr val="tx2"/>
          </a:solidFill>
          <a:latin typeface="+mj-lt"/>
          <a:ea typeface="+mj-ea"/>
          <a:cs typeface="+mj-cs"/>
        </a:defRPr>
      </a:lvl1pPr>
      <a:lvl2pPr algn="ctr" rtl="0" eaLnBrk="0" fontAlgn="base" hangingPunct="0">
        <a:spcBef>
          <a:spcPct val="0"/>
        </a:spcBef>
        <a:spcAft>
          <a:spcPct val="0"/>
        </a:spcAft>
        <a:defRPr sz="6300">
          <a:solidFill>
            <a:schemeClr val="tx2"/>
          </a:solidFill>
          <a:latin typeface="Calibri" pitchFamily="34" charset="0"/>
        </a:defRPr>
      </a:lvl2pPr>
      <a:lvl3pPr algn="ctr" rtl="0" eaLnBrk="0" fontAlgn="base" hangingPunct="0">
        <a:spcBef>
          <a:spcPct val="0"/>
        </a:spcBef>
        <a:spcAft>
          <a:spcPct val="0"/>
        </a:spcAft>
        <a:defRPr sz="6300">
          <a:solidFill>
            <a:schemeClr val="tx2"/>
          </a:solidFill>
          <a:latin typeface="Calibri" pitchFamily="34" charset="0"/>
        </a:defRPr>
      </a:lvl3pPr>
      <a:lvl4pPr algn="ctr" rtl="0" eaLnBrk="0" fontAlgn="base" hangingPunct="0">
        <a:spcBef>
          <a:spcPct val="0"/>
        </a:spcBef>
        <a:spcAft>
          <a:spcPct val="0"/>
        </a:spcAft>
        <a:defRPr sz="6300">
          <a:solidFill>
            <a:schemeClr val="tx2"/>
          </a:solidFill>
          <a:latin typeface="Calibri" pitchFamily="34" charset="0"/>
        </a:defRPr>
      </a:lvl4pPr>
      <a:lvl5pPr algn="ctr" rtl="0" eaLnBrk="0" fontAlgn="base" hangingPunct="0">
        <a:spcBef>
          <a:spcPct val="0"/>
        </a:spcBef>
        <a:spcAft>
          <a:spcPct val="0"/>
        </a:spcAft>
        <a:defRPr sz="6300">
          <a:solidFill>
            <a:schemeClr val="tx2"/>
          </a:solidFill>
          <a:latin typeface="Calibri" pitchFamily="34" charset="0"/>
        </a:defRPr>
      </a:lvl5pPr>
      <a:lvl6pPr marL="650230" algn="ctr" rtl="0" eaLnBrk="1" fontAlgn="base" hangingPunct="1">
        <a:spcBef>
          <a:spcPct val="0"/>
        </a:spcBef>
        <a:spcAft>
          <a:spcPct val="0"/>
        </a:spcAft>
        <a:defRPr sz="6300">
          <a:solidFill>
            <a:schemeClr val="tx2"/>
          </a:solidFill>
          <a:latin typeface="Arial" charset="0"/>
        </a:defRPr>
      </a:lvl6pPr>
      <a:lvl7pPr marL="1300460" algn="ctr" rtl="0" eaLnBrk="1" fontAlgn="base" hangingPunct="1">
        <a:spcBef>
          <a:spcPct val="0"/>
        </a:spcBef>
        <a:spcAft>
          <a:spcPct val="0"/>
        </a:spcAft>
        <a:defRPr sz="6300">
          <a:solidFill>
            <a:schemeClr val="tx2"/>
          </a:solidFill>
          <a:latin typeface="Arial" charset="0"/>
        </a:defRPr>
      </a:lvl7pPr>
      <a:lvl8pPr marL="1950690" algn="ctr" rtl="0" eaLnBrk="1" fontAlgn="base" hangingPunct="1">
        <a:spcBef>
          <a:spcPct val="0"/>
        </a:spcBef>
        <a:spcAft>
          <a:spcPct val="0"/>
        </a:spcAft>
        <a:defRPr sz="6300">
          <a:solidFill>
            <a:schemeClr val="tx2"/>
          </a:solidFill>
          <a:latin typeface="Arial" charset="0"/>
        </a:defRPr>
      </a:lvl8pPr>
      <a:lvl9pPr marL="2600919" algn="ctr" rtl="0" eaLnBrk="1" fontAlgn="base" hangingPunct="1">
        <a:spcBef>
          <a:spcPct val="0"/>
        </a:spcBef>
        <a:spcAft>
          <a:spcPct val="0"/>
        </a:spcAft>
        <a:defRPr sz="6300">
          <a:solidFill>
            <a:schemeClr val="tx2"/>
          </a:solidFill>
          <a:latin typeface="Arial" charset="0"/>
        </a:defRPr>
      </a:lvl9pPr>
    </p:titleStyle>
    <p:bodyStyle>
      <a:lvl1pPr marL="487363" indent="-487363" algn="l" rtl="0" eaLnBrk="0" fontAlgn="base" hangingPunct="0">
        <a:spcBef>
          <a:spcPct val="20000"/>
        </a:spcBef>
        <a:spcAft>
          <a:spcPct val="0"/>
        </a:spcAft>
        <a:buChar char="•"/>
        <a:defRPr sz="4600">
          <a:solidFill>
            <a:schemeClr val="tx1"/>
          </a:solidFill>
          <a:latin typeface="+mn-lt"/>
          <a:ea typeface="+mn-ea"/>
          <a:cs typeface="+mn-cs"/>
        </a:defRPr>
      </a:lvl1pPr>
      <a:lvl2pPr marL="1055688" indent="-404813" algn="l" rtl="0" eaLnBrk="0" fontAlgn="base" hangingPunct="0">
        <a:spcBef>
          <a:spcPct val="20000"/>
        </a:spcBef>
        <a:spcAft>
          <a:spcPct val="0"/>
        </a:spcAft>
        <a:buChar char="–"/>
        <a:defRPr sz="4000">
          <a:solidFill>
            <a:schemeClr val="tx1"/>
          </a:solidFill>
          <a:latin typeface="+mn-lt"/>
        </a:defRPr>
      </a:lvl2pPr>
      <a:lvl3pPr marL="1624013" indent="-323850" algn="l" rtl="0" eaLnBrk="0" fontAlgn="base" hangingPunct="0">
        <a:spcBef>
          <a:spcPct val="20000"/>
        </a:spcBef>
        <a:spcAft>
          <a:spcPct val="0"/>
        </a:spcAft>
        <a:buChar char="•"/>
        <a:defRPr sz="3400">
          <a:solidFill>
            <a:schemeClr val="tx1"/>
          </a:solidFill>
          <a:latin typeface="+mn-lt"/>
        </a:defRPr>
      </a:lvl3pPr>
      <a:lvl4pPr marL="2274888" indent="-323850" algn="l" rtl="0" eaLnBrk="0" fontAlgn="base" hangingPunct="0">
        <a:spcBef>
          <a:spcPct val="20000"/>
        </a:spcBef>
        <a:spcAft>
          <a:spcPct val="0"/>
        </a:spcAft>
        <a:buChar char="–"/>
        <a:defRPr sz="2800">
          <a:solidFill>
            <a:schemeClr val="tx1"/>
          </a:solidFill>
          <a:latin typeface="+mn-lt"/>
        </a:defRPr>
      </a:lvl4pPr>
      <a:lvl5pPr marL="2925763" indent="-323850" algn="l" rtl="0" eaLnBrk="0" fontAlgn="base" hangingPunct="0">
        <a:spcBef>
          <a:spcPct val="20000"/>
        </a:spcBef>
        <a:spcAft>
          <a:spcPct val="0"/>
        </a:spcAft>
        <a:buChar char="»"/>
        <a:defRPr sz="2800">
          <a:solidFill>
            <a:schemeClr val="tx1"/>
          </a:solidFill>
          <a:latin typeface="+mn-lt"/>
        </a:defRPr>
      </a:lvl5pPr>
      <a:lvl6pPr marL="3576264" indent="-325115" algn="l" rtl="0" eaLnBrk="1" fontAlgn="base" hangingPunct="1">
        <a:spcBef>
          <a:spcPct val="20000"/>
        </a:spcBef>
        <a:spcAft>
          <a:spcPct val="0"/>
        </a:spcAft>
        <a:buChar char="»"/>
        <a:defRPr sz="2800">
          <a:solidFill>
            <a:schemeClr val="tx1"/>
          </a:solidFill>
          <a:latin typeface="+mn-lt"/>
        </a:defRPr>
      </a:lvl6pPr>
      <a:lvl7pPr marL="4226494" indent="-325115" algn="l" rtl="0" eaLnBrk="1" fontAlgn="base" hangingPunct="1">
        <a:spcBef>
          <a:spcPct val="20000"/>
        </a:spcBef>
        <a:spcAft>
          <a:spcPct val="0"/>
        </a:spcAft>
        <a:buChar char="»"/>
        <a:defRPr sz="2800">
          <a:solidFill>
            <a:schemeClr val="tx1"/>
          </a:solidFill>
          <a:latin typeface="+mn-lt"/>
        </a:defRPr>
      </a:lvl7pPr>
      <a:lvl8pPr marL="4876724" indent="-325115" algn="l" rtl="0" eaLnBrk="1" fontAlgn="base" hangingPunct="1">
        <a:spcBef>
          <a:spcPct val="20000"/>
        </a:spcBef>
        <a:spcAft>
          <a:spcPct val="0"/>
        </a:spcAft>
        <a:buChar char="»"/>
        <a:defRPr sz="2800">
          <a:solidFill>
            <a:schemeClr val="tx1"/>
          </a:solidFill>
          <a:latin typeface="+mn-lt"/>
        </a:defRPr>
      </a:lvl8pPr>
      <a:lvl9pPr marL="5526954" indent="-325115" algn="l" rtl="0" eaLnBrk="1" fontAlgn="base" hangingPunct="1">
        <a:spcBef>
          <a:spcPct val="20000"/>
        </a:spcBef>
        <a:spcAft>
          <a:spcPct val="0"/>
        </a:spcAft>
        <a:buChar char="»"/>
        <a:defRPr sz="2800">
          <a:solidFill>
            <a:schemeClr val="tx1"/>
          </a:solidFill>
          <a:latin typeface="+mn-lt"/>
        </a:defRPr>
      </a:lvl9pPr>
    </p:bodyStyle>
    <p:otherStyle>
      <a:defPPr>
        <a:defRPr lang="de-DE"/>
      </a:defPPr>
      <a:lvl1pPr marL="0" algn="l" defTabSz="1300460" rtl="0" eaLnBrk="1" latinLnBrk="0" hangingPunct="1">
        <a:defRPr sz="2600" kern="1200">
          <a:solidFill>
            <a:schemeClr val="tx1"/>
          </a:solidFill>
          <a:latin typeface="+mn-lt"/>
          <a:ea typeface="+mn-ea"/>
          <a:cs typeface="+mn-cs"/>
        </a:defRPr>
      </a:lvl1pPr>
      <a:lvl2pPr marL="650230" algn="l" defTabSz="1300460" rtl="0" eaLnBrk="1" latinLnBrk="0" hangingPunct="1">
        <a:defRPr sz="2600" kern="1200">
          <a:solidFill>
            <a:schemeClr val="tx1"/>
          </a:solidFill>
          <a:latin typeface="+mn-lt"/>
          <a:ea typeface="+mn-ea"/>
          <a:cs typeface="+mn-cs"/>
        </a:defRPr>
      </a:lvl2pPr>
      <a:lvl3pPr marL="1300460" algn="l" defTabSz="1300460" rtl="0" eaLnBrk="1" latinLnBrk="0" hangingPunct="1">
        <a:defRPr sz="2600" kern="1200">
          <a:solidFill>
            <a:schemeClr val="tx1"/>
          </a:solidFill>
          <a:latin typeface="+mn-lt"/>
          <a:ea typeface="+mn-ea"/>
          <a:cs typeface="+mn-cs"/>
        </a:defRPr>
      </a:lvl3pPr>
      <a:lvl4pPr marL="1950690" algn="l" defTabSz="1300460" rtl="0" eaLnBrk="1" latinLnBrk="0" hangingPunct="1">
        <a:defRPr sz="2600" kern="1200">
          <a:solidFill>
            <a:schemeClr val="tx1"/>
          </a:solidFill>
          <a:latin typeface="+mn-lt"/>
          <a:ea typeface="+mn-ea"/>
          <a:cs typeface="+mn-cs"/>
        </a:defRPr>
      </a:lvl4pPr>
      <a:lvl5pPr marL="2600919" algn="l" defTabSz="1300460" rtl="0" eaLnBrk="1" latinLnBrk="0" hangingPunct="1">
        <a:defRPr sz="2600" kern="1200">
          <a:solidFill>
            <a:schemeClr val="tx1"/>
          </a:solidFill>
          <a:latin typeface="+mn-lt"/>
          <a:ea typeface="+mn-ea"/>
          <a:cs typeface="+mn-cs"/>
        </a:defRPr>
      </a:lvl5pPr>
      <a:lvl6pPr marL="3251149" algn="l" defTabSz="1300460" rtl="0" eaLnBrk="1" latinLnBrk="0" hangingPunct="1">
        <a:defRPr sz="2600" kern="1200">
          <a:solidFill>
            <a:schemeClr val="tx1"/>
          </a:solidFill>
          <a:latin typeface="+mn-lt"/>
          <a:ea typeface="+mn-ea"/>
          <a:cs typeface="+mn-cs"/>
        </a:defRPr>
      </a:lvl6pPr>
      <a:lvl7pPr marL="3901379" algn="l" defTabSz="1300460" rtl="0" eaLnBrk="1" latinLnBrk="0" hangingPunct="1">
        <a:defRPr sz="2600" kern="1200">
          <a:solidFill>
            <a:schemeClr val="tx1"/>
          </a:solidFill>
          <a:latin typeface="+mn-lt"/>
          <a:ea typeface="+mn-ea"/>
          <a:cs typeface="+mn-cs"/>
        </a:defRPr>
      </a:lvl7pPr>
      <a:lvl8pPr marL="4551609" algn="l" defTabSz="1300460" rtl="0" eaLnBrk="1" latinLnBrk="0" hangingPunct="1">
        <a:defRPr sz="2600" kern="1200">
          <a:solidFill>
            <a:schemeClr val="tx1"/>
          </a:solidFill>
          <a:latin typeface="+mn-lt"/>
          <a:ea typeface="+mn-ea"/>
          <a:cs typeface="+mn-cs"/>
        </a:defRPr>
      </a:lvl8pPr>
      <a:lvl9pPr marL="5201839" algn="l" defTabSz="130046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4"/>
          <p:cNvSpPr>
            <a:spLocks noGrp="1"/>
          </p:cNvSpPr>
          <p:nvPr>
            <p:ph type="title"/>
          </p:nvPr>
        </p:nvSpPr>
        <p:spPr bwMode="auto">
          <a:xfrm>
            <a:off x="492125" y="8087932"/>
            <a:ext cx="11053763" cy="1051305"/>
          </a:xfrm>
          <a:noFill/>
          <a:ln>
            <a:miter lim="800000"/>
            <a:headEnd/>
            <a:tailEnd/>
          </a:ln>
        </p:spPr>
        <p:txBody>
          <a:bodyPr vert="horz" wrap="square" numCol="1" anchorCtr="0" compatLnSpc="1">
            <a:prstTxWarp prst="textNoShape">
              <a:avLst/>
            </a:prstTxWarp>
          </a:bodyPr>
          <a:lstStyle/>
          <a:p>
            <a:pPr eaLnBrk="1" hangingPunct="1"/>
            <a:r>
              <a:rPr lang="de-DE" err="1" smtClean="0"/>
              <a:t>Chess</a:t>
            </a:r>
            <a:r>
              <a:rPr lang="de-DE" smtClean="0"/>
              <a:t> in 200 </a:t>
            </a:r>
            <a:r>
              <a:rPr lang="de-DE" err="1" smtClean="0"/>
              <a:t>lines</a:t>
            </a:r>
            <a:endParaRPr lang="en-US" smtClean="0"/>
          </a:p>
        </p:txBody>
      </p:sp>
      <p:sp>
        <p:nvSpPr>
          <p:cNvPr id="8195" name="Untertitel 2"/>
          <p:cNvSpPr>
            <a:spLocks noGrp="1"/>
          </p:cNvSpPr>
          <p:nvPr>
            <p:ph type="body" idx="1"/>
          </p:nvPr>
        </p:nvSpPr>
        <p:spPr bwMode="auto">
          <a:xfrm>
            <a:off x="485775" y="7173533"/>
            <a:ext cx="11053763" cy="954646"/>
          </a:xfrm>
          <a:noFill/>
          <a:ln>
            <a:miter lim="800000"/>
            <a:headEnd/>
            <a:tailEnd/>
          </a:ln>
        </p:spPr>
        <p:txBody>
          <a:bodyPr vert="horz" wrap="square" numCol="1" anchorCtr="0" compatLnSpc="1">
            <a:prstTxWarp prst="textNoShape">
              <a:avLst/>
            </a:prstTxWarp>
          </a:bodyPr>
          <a:lstStyle/>
          <a:p>
            <a:pPr eaLnBrk="1" hangingPunct="1"/>
            <a:r>
              <a:rPr lang="de-DE" err="1" smtClean="0"/>
              <a:t>October</a:t>
            </a:r>
            <a:r>
              <a:rPr lang="de-DE" smtClean="0"/>
              <a:t> 16th, 2017</a:t>
            </a:r>
          </a:p>
        </p:txBody>
      </p:sp>
      <p:sp>
        <p:nvSpPr>
          <p:cNvPr id="6" name="Textfeld 5"/>
          <p:cNvSpPr txBox="1"/>
          <p:nvPr/>
        </p:nvSpPr>
        <p:spPr>
          <a:xfrm>
            <a:off x="1249251" y="2451815"/>
            <a:ext cx="10547798" cy="3970318"/>
          </a:xfrm>
          <a:prstGeom prst="rect">
            <a:avLst/>
          </a:prstGeom>
          <a:noFill/>
        </p:spPr>
        <p:txBody>
          <a:bodyPr wrap="square" rtlCol="0">
            <a:spAutoFit/>
          </a:bodyPr>
          <a:lstStyle/>
          <a:p>
            <a:r>
              <a:rPr lang="en-US" sz="2400" i="1" smtClean="0"/>
              <a:t>“As </a:t>
            </a:r>
            <a:r>
              <a:rPr lang="en-US" sz="2400" i="1"/>
              <a:t>long as our hypothetical Blub programmer is looking down the power continuum, he knows he's looking down. Languages less powerful than Blub are obviously less powerful, because they're missing some feature he's used to. But when our hypothetical Blub programmer looks in the other direction, up the power continuum, he doesn't realize he's looking up. What he sees are merely weird languages. He probably considers them about equivalent in power to Blub, but with all this other hairy stuff thrown in as well. Blub is good enough for him, because he thinks in Blub</a:t>
            </a:r>
            <a:r>
              <a:rPr lang="en-US" sz="2400" i="1" smtClean="0"/>
              <a:t>.”</a:t>
            </a:r>
          </a:p>
          <a:p>
            <a:endParaRPr lang="en-US" sz="2400" i="1" smtClean="0"/>
          </a:p>
          <a:p>
            <a:pPr algn="r"/>
            <a:r>
              <a:rPr lang="en-US" smtClean="0">
                <a:latin typeface="Arial" panose="020B0604020202020204" pitchFamily="34" charset="0"/>
                <a:cs typeface="Arial" panose="020B0604020202020204" pitchFamily="34" charset="0"/>
              </a:rPr>
              <a:t>From the essay “Beating the Averages” by Paul Graham</a:t>
            </a:r>
          </a:p>
          <a:p>
            <a:pPr algn="r"/>
            <a:r>
              <a:rPr lang="en-US" smtClean="0">
                <a:latin typeface="Arial" panose="020B0604020202020204" pitchFamily="34" charset="0"/>
                <a:cs typeface="Arial" panose="020B0604020202020204" pitchFamily="34" charset="0"/>
              </a:rPr>
              <a:t>(Startup Millionaire, co-Founder of YCombinator)</a:t>
            </a:r>
            <a:endParaRPr lang="de-DE"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“List Comprehension”</a:t>
            </a:r>
          </a:p>
        </p:txBody>
      </p:sp>
      <p:sp>
        <p:nvSpPr>
          <p:cNvPr id="3" name="Rectangle 4"/>
          <p:cNvSpPr>
            <a:spLocks/>
          </p:cNvSpPr>
          <p:nvPr/>
        </p:nvSpPr>
        <p:spPr bwMode="auto">
          <a:xfrm>
            <a:off x="487362" y="1438502"/>
            <a:ext cx="12130295" cy="3002869"/>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3200" smtClean="0">
                <a:solidFill>
                  <a:srgbClr val="262626"/>
                </a:solidFill>
                <a:latin typeface="+mn-lt"/>
                <a:ea typeface="Gill Sans" charset="0"/>
                <a:cs typeface="Gill Sans" charset="0"/>
              </a:rPr>
              <a:t>Task: Enumerate all prime numbers up to 100!</a:t>
            </a:r>
          </a:p>
          <a:p>
            <a:pPr>
              <a:lnSpc>
                <a:spcPct val="120000"/>
              </a:lnSpc>
              <a:spcBef>
                <a:spcPts val="1000"/>
              </a:spcBef>
              <a:buSzPct val="120000"/>
              <a:defRPr/>
            </a:pPr>
            <a:endParaRPr lang="en-US" sz="3200">
              <a:solidFill>
                <a:srgbClr val="262626"/>
              </a:solidFill>
              <a:latin typeface="+mn-lt"/>
              <a:ea typeface="Gill Sans" charset="0"/>
              <a:cs typeface="Gill Sans" charset="0"/>
            </a:endParaRPr>
          </a:p>
          <a:p>
            <a:pPr>
              <a:lnSpc>
                <a:spcPct val="120000"/>
              </a:lnSpc>
              <a:spcBef>
                <a:spcPts val="1000"/>
              </a:spcBef>
              <a:buSzPct val="120000"/>
              <a:defRPr/>
            </a:pPr>
            <a:r>
              <a:rPr lang="en-US" sz="3200" i="1" smtClean="0">
                <a:solidFill>
                  <a:srgbClr val="262626"/>
                </a:solidFill>
                <a:latin typeface="+mn-lt"/>
                <a:ea typeface="Gill Sans" charset="0"/>
                <a:cs typeface="Gill Sans" charset="0"/>
              </a:rPr>
              <a:t>“Compute the list of numbers x where</a:t>
            </a:r>
          </a:p>
          <a:p>
            <a:pPr>
              <a:lnSpc>
                <a:spcPct val="120000"/>
              </a:lnSpc>
              <a:spcBef>
                <a:spcPts val="1000"/>
              </a:spcBef>
              <a:buSzPct val="120000"/>
              <a:defRPr/>
            </a:pPr>
            <a:r>
              <a:rPr lang="en-US" sz="3200" i="1" smtClean="0">
                <a:solidFill>
                  <a:srgbClr val="262626"/>
                </a:solidFill>
                <a:latin typeface="+mn-lt"/>
                <a:ea typeface="Gill Sans" charset="0"/>
                <a:cs typeface="Gill Sans" charset="0"/>
              </a:rPr>
              <a:t>x is between 2 and 100, and x is not dividable by all numbers 2 up to x-1.”</a:t>
            </a:r>
          </a:p>
          <a:p>
            <a:pPr>
              <a:lnSpc>
                <a:spcPct val="120000"/>
              </a:lnSpc>
              <a:spcBef>
                <a:spcPts val="1000"/>
              </a:spcBef>
              <a:buSzPct val="120000"/>
              <a:defRPr/>
            </a:pPr>
            <a:endParaRPr lang="en-US" sz="3200">
              <a:solidFill>
                <a:srgbClr val="262626"/>
              </a:solidFill>
              <a:latin typeface="+mn-lt"/>
              <a:ea typeface="Gill Sans" charset="0"/>
              <a:cs typeface="Gill Sans" charset="0"/>
            </a:endParaRPr>
          </a:p>
          <a:p>
            <a:pPr>
              <a:lnSpc>
                <a:spcPct val="120000"/>
              </a:lnSpc>
              <a:spcBef>
                <a:spcPts val="1000"/>
              </a:spcBef>
              <a:buSzPct val="120000"/>
              <a:defRPr/>
            </a:pPr>
            <a:endParaRPr lang="en-US" sz="3200" smtClean="0">
              <a:solidFill>
                <a:srgbClr val="262626"/>
              </a:solidFill>
              <a:latin typeface="+mn-lt"/>
              <a:ea typeface="Gill Sans" charset="0"/>
              <a:cs typeface="Gill Sans" charset="0"/>
            </a:endParaRPr>
          </a:p>
          <a:p>
            <a:pPr>
              <a:lnSpc>
                <a:spcPct val="120000"/>
              </a:lnSpc>
              <a:spcBef>
                <a:spcPts val="1000"/>
              </a:spcBef>
              <a:buSzPct val="120000"/>
              <a:defRPr/>
            </a:pPr>
            <a:endParaRPr lang="en-US" sz="3200" smtClean="0">
              <a:solidFill>
                <a:srgbClr val="262626"/>
              </a:solidFill>
              <a:latin typeface="+mn-lt"/>
              <a:ea typeface="Gill Sans" charset="0"/>
              <a:cs typeface="Gill Sans" charset="0"/>
            </a:endParaRPr>
          </a:p>
          <a:p>
            <a:pPr>
              <a:lnSpc>
                <a:spcPct val="120000"/>
              </a:lnSpc>
              <a:spcBef>
                <a:spcPts val="1000"/>
              </a:spcBef>
              <a:buSzPct val="120000"/>
              <a:defRPr/>
            </a:pPr>
            <a:endParaRPr lang="en-US" sz="3200">
              <a:solidFill>
                <a:srgbClr val="262626"/>
              </a:solidFill>
              <a:latin typeface="+mn-lt"/>
              <a:ea typeface="Gill Sans" charset="0"/>
              <a:cs typeface="Gill Sans" charset="0"/>
            </a:endParaRPr>
          </a:p>
          <a:p>
            <a:pPr>
              <a:lnSpc>
                <a:spcPct val="120000"/>
              </a:lnSpc>
              <a:spcBef>
                <a:spcPts val="1000"/>
              </a:spcBef>
              <a:buSzPct val="120000"/>
              <a:defRPr/>
            </a:pPr>
            <a:endParaRPr lang="en-US" sz="3200">
              <a:solidFill>
                <a:srgbClr val="262626"/>
              </a:solidFill>
              <a:latin typeface="+mn-lt"/>
              <a:ea typeface="Gill Sans" charset="0"/>
              <a:cs typeface="Gill Sans" charset="0"/>
            </a:endParaRPr>
          </a:p>
          <a:p>
            <a:pPr marL="254000" indent="-254000">
              <a:lnSpc>
                <a:spcPct val="120000"/>
              </a:lnSpc>
              <a:spcBef>
                <a:spcPts val="1000"/>
              </a:spcBef>
              <a:defRPr/>
            </a:pPr>
            <a:endParaRPr lang="en-US" sz="3200">
              <a:solidFill>
                <a:srgbClr val="262626"/>
              </a:solidFill>
              <a:latin typeface="+mn-lt"/>
              <a:ea typeface="Gill Sans" charset="0"/>
              <a:cs typeface="Gill Sans" charset="0"/>
            </a:endParaRPr>
          </a:p>
        </p:txBody>
      </p:sp>
      <p:sp>
        <p:nvSpPr>
          <p:cNvPr id="4" name="Textfeld 3"/>
          <p:cNvSpPr txBox="1"/>
          <p:nvPr/>
        </p:nvSpPr>
        <p:spPr>
          <a:xfrm>
            <a:off x="404057" y="5384199"/>
            <a:ext cx="12213600" cy="2677656"/>
          </a:xfrm>
          <a:prstGeom prst="rect">
            <a:avLst/>
          </a:prstGeom>
          <a:noFill/>
        </p:spPr>
        <p:txBody>
          <a:bodyPr wrap="none" rtlCol="0">
            <a:spAutoFit/>
          </a:bodyPr>
          <a:lstStyle/>
          <a:p>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x | </a:t>
            </a:r>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x &lt;- [</a:t>
            </a:r>
            <a:r>
              <a:rPr lang="en-US"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2..100], </a:t>
            </a:r>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all (x `notDivableBy`) </a:t>
            </a:r>
            <a:r>
              <a:rPr lang="en-US"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[2..(x-1)] </a:t>
            </a:r>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endPar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p>
          <a:p>
            <a:endPar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x </a:t>
            </a:r>
            <a:r>
              <a:rPr lang="en-US"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`notDivableBy` d  =  mod x d /= 0</a:t>
            </a:r>
          </a:p>
          <a:p>
            <a:endParaRPr lang="de-DE"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397101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Lazy Evaluation</a:t>
            </a:r>
          </a:p>
        </p:txBody>
      </p:sp>
      <p:sp>
        <p:nvSpPr>
          <p:cNvPr id="3" name="Rectangle 4"/>
          <p:cNvSpPr>
            <a:spLocks/>
          </p:cNvSpPr>
          <p:nvPr/>
        </p:nvSpPr>
        <p:spPr bwMode="auto">
          <a:xfrm>
            <a:off x="459569" y="1438502"/>
            <a:ext cx="10790237" cy="634998"/>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2600" smtClean="0">
                <a:solidFill>
                  <a:srgbClr val="262626"/>
                </a:solidFill>
                <a:latin typeface="+mn-lt"/>
                <a:ea typeface="Gill Sans" charset="0"/>
                <a:cs typeface="Gill Sans" charset="0"/>
              </a:rPr>
              <a:t>Evaluate only if needed!</a:t>
            </a: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sp>
        <p:nvSpPr>
          <p:cNvPr id="4" name="Rectangle 4"/>
          <p:cNvSpPr>
            <a:spLocks/>
          </p:cNvSpPr>
          <p:nvPr/>
        </p:nvSpPr>
        <p:spPr bwMode="auto">
          <a:xfrm>
            <a:off x="459569" y="2287587"/>
            <a:ext cx="10790237" cy="1108755"/>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4000" b="1" smtClean="0">
                <a:latin typeface="+mj-lt"/>
                <a:ea typeface="+mj-ea"/>
                <a:cs typeface="+mj-cs"/>
              </a:rPr>
              <a:t>… enables lazy programming:</a:t>
            </a:r>
            <a:endParaRPr lang="en-US" sz="4000" smtClean="0">
              <a:solidFill>
                <a:srgbClr val="262626"/>
              </a:solidFill>
              <a:latin typeface="+mn-lt"/>
              <a:ea typeface="Gill Sans" charset="0"/>
              <a:cs typeface="Gill Sans" charset="0"/>
            </a:endParaRPr>
          </a:p>
          <a:p>
            <a:pPr>
              <a:lnSpc>
                <a:spcPct val="120000"/>
              </a:lnSpc>
              <a:spcBef>
                <a:spcPts val="1000"/>
              </a:spcBef>
              <a:buSzPct val="120000"/>
              <a:defRPr/>
            </a:pPr>
            <a:endParaRPr lang="en-US" sz="4000">
              <a:solidFill>
                <a:srgbClr val="262626"/>
              </a:solidFill>
              <a:latin typeface="+mn-lt"/>
              <a:ea typeface="Gill Sans" charset="0"/>
              <a:cs typeface="Gill Sans" charset="0"/>
            </a:endParaRPr>
          </a:p>
          <a:p>
            <a:pPr>
              <a:lnSpc>
                <a:spcPct val="120000"/>
              </a:lnSpc>
              <a:spcBef>
                <a:spcPts val="1000"/>
              </a:spcBef>
              <a:buSzPct val="120000"/>
              <a:defRPr/>
            </a:pPr>
            <a:endParaRPr lang="en-US" sz="4000">
              <a:solidFill>
                <a:srgbClr val="262626"/>
              </a:solidFill>
              <a:latin typeface="+mn-lt"/>
              <a:ea typeface="Gill Sans" charset="0"/>
              <a:cs typeface="Gill Sans" charset="0"/>
            </a:endParaRPr>
          </a:p>
          <a:p>
            <a:pPr marL="254000" indent="-254000">
              <a:lnSpc>
                <a:spcPct val="120000"/>
              </a:lnSpc>
              <a:spcBef>
                <a:spcPts val="1000"/>
              </a:spcBef>
              <a:defRPr/>
            </a:pPr>
            <a:endParaRPr lang="en-US" sz="4000">
              <a:solidFill>
                <a:srgbClr val="262626"/>
              </a:solidFill>
              <a:latin typeface="+mn-lt"/>
              <a:ea typeface="Gill Sans" charset="0"/>
              <a:cs typeface="Gill Sans" charset="0"/>
            </a:endParaRPr>
          </a:p>
        </p:txBody>
      </p:sp>
      <p:sp>
        <p:nvSpPr>
          <p:cNvPr id="5" name="Textfeld 4"/>
          <p:cNvSpPr txBox="1"/>
          <p:nvPr/>
        </p:nvSpPr>
        <p:spPr>
          <a:xfrm>
            <a:off x="404057" y="3686026"/>
            <a:ext cx="5450630" cy="707886"/>
          </a:xfrm>
          <a:prstGeom prst="rect">
            <a:avLst/>
          </a:prstGeom>
          <a:noFill/>
        </p:spPr>
        <p:txBody>
          <a:bodyPr wrap="square" rtlCol="0">
            <a:spAutoFit/>
          </a:bodyPr>
          <a:lstStyle/>
          <a:p>
            <a:r>
              <a:rPr lang="en-US" sz="4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minimum list =</a:t>
            </a:r>
            <a:endParaRPr lang="de-DE" sz="4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
        <p:nvSpPr>
          <p:cNvPr id="6" name="Textfeld 5"/>
          <p:cNvSpPr txBox="1"/>
          <p:nvPr/>
        </p:nvSpPr>
        <p:spPr>
          <a:xfrm>
            <a:off x="5147507" y="3686026"/>
            <a:ext cx="7177843" cy="707886"/>
          </a:xfrm>
          <a:prstGeom prst="rect">
            <a:avLst/>
          </a:prstGeom>
          <a:noFill/>
        </p:spPr>
        <p:txBody>
          <a:bodyPr wrap="square" rtlCol="0">
            <a:spAutoFit/>
          </a:bodyPr>
          <a:lstStyle/>
          <a:p>
            <a:r>
              <a:rPr lang="en-US" sz="4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head ( process2 list )</a:t>
            </a:r>
            <a:endParaRPr lang="de-DE" sz="4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07172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ildergebnis für java null poi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2418" y="4682262"/>
            <a:ext cx="7631237" cy="4550481"/>
          </a:xfrm>
          <a:prstGeom prst="rect">
            <a:avLst/>
          </a:prstGeom>
          <a:noFill/>
          <a:extLst>
            <a:ext uri="{909E8E84-426E-40DD-AFC4-6F175D3DCCD1}">
              <a14:hiddenFill xmlns:a14="http://schemas.microsoft.com/office/drawing/2010/main">
                <a:solidFill>
                  <a:srgbClr val="FFFFFF"/>
                </a:solidFill>
              </a14:hiddenFill>
            </a:ext>
          </a:extLst>
        </p:spPr>
      </p:pic>
      <p:sp>
        <p:nvSpPr>
          <p:cNvPr id="9218" name="Titel 1"/>
          <p:cNvSpPr>
            <a:spLocks noGrp="1"/>
          </p:cNvSpPr>
          <p:nvPr>
            <p:ph type="title"/>
          </p:nvPr>
        </p:nvSpPr>
        <p:spPr bwMode="auto">
          <a:xfrm>
            <a:off x="442913" y="93663"/>
            <a:ext cx="11074174" cy="939800"/>
          </a:xfrm>
          <a:noFill/>
          <a:ln>
            <a:miter lim="800000"/>
            <a:headEnd/>
            <a:tailEnd/>
          </a:ln>
        </p:spPr>
        <p:txBody>
          <a:bodyPr vert="horz" wrap="square" numCol="1" anchor="t" anchorCtr="0" compatLnSpc="1">
            <a:prstTxWarp prst="textNoShape">
              <a:avLst/>
            </a:prstTxWarp>
          </a:bodyPr>
          <a:lstStyle/>
          <a:p>
            <a:r>
              <a:rPr lang="en-US" sz="5400" smtClean="0"/>
              <a:t>Sir Tony Hoare’s billion-dollar mistake</a:t>
            </a:r>
          </a:p>
        </p:txBody>
      </p:sp>
      <p:sp>
        <p:nvSpPr>
          <p:cNvPr id="3" name="Rectangle 4"/>
          <p:cNvSpPr>
            <a:spLocks/>
          </p:cNvSpPr>
          <p:nvPr/>
        </p:nvSpPr>
        <p:spPr bwMode="auto">
          <a:xfrm>
            <a:off x="4212419" y="1284966"/>
            <a:ext cx="8360581" cy="1326469"/>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2800" i="1" smtClean="0"/>
              <a:t>“I </a:t>
            </a:r>
            <a:r>
              <a:rPr lang="en-US" sz="2800" i="1"/>
              <a:t>call it my billion-dollar </a:t>
            </a:r>
            <a:r>
              <a:rPr lang="en-US" sz="2800" i="1" smtClean="0"/>
              <a:t>mistake.</a:t>
            </a:r>
            <a:br>
              <a:rPr lang="en-US" sz="2800" i="1" smtClean="0"/>
            </a:br>
            <a:r>
              <a:rPr lang="en-US" sz="2800" i="1" smtClean="0"/>
              <a:t>It </a:t>
            </a:r>
            <a:r>
              <a:rPr lang="en-US" sz="2800" i="1"/>
              <a:t>was the invention of the null reference in 1965</a:t>
            </a:r>
            <a:r>
              <a:rPr lang="en-US" sz="2800" i="1" smtClean="0"/>
              <a:t>.”</a:t>
            </a:r>
            <a:endParaRPr lang="en-US" sz="2600" i="1">
              <a:solidFill>
                <a:srgbClr val="262626"/>
              </a:solidFill>
              <a:latin typeface="+mn-lt"/>
              <a:ea typeface="Gill Sans" charset="0"/>
              <a:cs typeface="Gill Sans" charset="0"/>
            </a:endParaRPr>
          </a:p>
        </p:txBody>
      </p:sp>
      <p:pic>
        <p:nvPicPr>
          <p:cNvPr id="1026" name="Picture 2" descr="Sir Tony Hoare IMG 51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395" y="1284966"/>
            <a:ext cx="2570617" cy="2570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3580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No Null Pointer, No Cry</a:t>
            </a:r>
          </a:p>
        </p:txBody>
      </p:sp>
      <p:sp>
        <p:nvSpPr>
          <p:cNvPr id="5" name="Textfeld 4"/>
          <p:cNvSpPr txBox="1"/>
          <p:nvPr/>
        </p:nvSpPr>
        <p:spPr>
          <a:xfrm>
            <a:off x="404057" y="2154391"/>
            <a:ext cx="12114514" cy="646331"/>
          </a:xfrm>
          <a:prstGeom prst="rect">
            <a:avLst/>
          </a:prstGeom>
          <a:noFill/>
        </p:spPr>
        <p:txBody>
          <a:bodyPr wrap="square" rtlCol="0">
            <a:spAutoFit/>
          </a:bodyPr>
          <a:lstStyle/>
          <a:p>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 Maybe typ   =   Just typ | Nothing</a:t>
            </a:r>
          </a:p>
        </p:txBody>
      </p:sp>
      <p:sp>
        <p:nvSpPr>
          <p:cNvPr id="4" name="Textfeld 3"/>
          <p:cNvSpPr txBox="1"/>
          <p:nvPr/>
        </p:nvSpPr>
        <p:spPr>
          <a:xfrm>
            <a:off x="404057" y="4363663"/>
            <a:ext cx="12114514" cy="1754326"/>
          </a:xfrm>
          <a:prstGeom prst="rect">
            <a:avLst/>
          </a:prstGeom>
          <a:noFill/>
        </p:spPr>
        <p:txBody>
          <a:bodyPr wrap="square" rtlCol="0">
            <a:spAutoFit/>
          </a:bodyPr>
          <a:lstStyle/>
          <a:p>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 measurement of</a:t>
            </a:r>
          </a:p>
          <a:p>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value -&gt; …</a:t>
            </a:r>
          </a:p>
          <a:p>
            <a:r>
              <a:rPr lang="en-US" sz="36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-&gt; </a:t>
            </a:r>
            <a:r>
              <a:rPr lang="en-US" sz="3600" i="1"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&lt;deal with it somehow&gt;</a:t>
            </a:r>
            <a:endParaRPr lang="de-DE" sz="3600" i="1">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159718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Shell Hacking</a:t>
            </a: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Textfeld 5"/>
          <p:cNvSpPr txBox="1"/>
          <p:nvPr/>
        </p:nvSpPr>
        <p:spPr>
          <a:xfrm>
            <a:off x="769937" y="1563718"/>
            <a:ext cx="4278735" cy="2862322"/>
          </a:xfrm>
          <a:prstGeom prst="rect">
            <a:avLst/>
          </a:prstGeom>
          <a:solidFill>
            <a:schemeClr val="bg2">
              <a:lumMod val="40000"/>
              <a:lumOff val="60000"/>
            </a:schemeClr>
          </a:solidFill>
        </p:spPr>
        <p:txBody>
          <a:bodyPr wrap="none" rtlCol="0">
            <a:spAutoFit/>
          </a:bodyPr>
          <a:lstStyle/>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 chess, two players</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data Colour = White | Black</a:t>
            </a: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deriving (</a:t>
            </a:r>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Show,Eq,Enum)</a:t>
            </a:r>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instance Hashable Colour</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are taking turns</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nextColour White = Black</a:t>
            </a: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nextColour Black = White</a:t>
            </a:r>
          </a:p>
        </p:txBody>
      </p:sp>
      <p:sp>
        <p:nvSpPr>
          <p:cNvPr id="7" name="Textfeld 6"/>
          <p:cNvSpPr txBox="1"/>
          <p:nvPr/>
        </p:nvSpPr>
        <p:spPr>
          <a:xfrm>
            <a:off x="7511047" y="1543859"/>
            <a:ext cx="4278735" cy="2862322"/>
          </a:xfrm>
          <a:prstGeom prst="rect">
            <a:avLst/>
          </a:prstGeom>
          <a:solidFill>
            <a:schemeClr val="bg2">
              <a:lumMod val="40000"/>
              <a:lumOff val="60000"/>
            </a:schemeClr>
          </a:solidFill>
        </p:spPr>
        <p:txBody>
          <a:bodyPr wrap="none" rtlCol="0">
            <a:spAutoFit/>
          </a:bodyPr>
          <a:lstStyle/>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chess, two players</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Colour = White | Black</a:t>
            </a: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deriving (</a:t>
            </a:r>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Show,Eq,Enum)</a:t>
            </a:r>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instance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Hashable Colour</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are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taking turns</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nextColour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White = Black</a:t>
            </a:r>
          </a:p>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nextColour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Black = White</a:t>
            </a:r>
          </a:p>
        </p:txBody>
      </p:sp>
      <p:sp>
        <p:nvSpPr>
          <p:cNvPr id="3" name="Pfeil nach rechts 2"/>
          <p:cNvSpPr/>
          <p:nvPr/>
        </p:nvSpPr>
        <p:spPr>
          <a:xfrm>
            <a:off x="5847008" y="2749639"/>
            <a:ext cx="850006" cy="4507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feld 3"/>
          <p:cNvSpPr txBox="1"/>
          <p:nvPr/>
        </p:nvSpPr>
        <p:spPr>
          <a:xfrm>
            <a:off x="155575" y="5116155"/>
            <a:ext cx="12849225" cy="3539430"/>
          </a:xfrm>
          <a:prstGeom prst="rect">
            <a:avLst/>
          </a:prstGeom>
          <a:noFill/>
        </p:spPr>
        <p:txBody>
          <a:bodyPr wrap="square" rtlCol="0">
            <a:spAutoFit/>
          </a:bodyPr>
          <a:lstStyle/>
          <a:p>
            <a:r>
              <a:rPr lang="de-DE" sz="3200">
                <a:solidFill>
                  <a:schemeClr val="accent1">
                    <a:lumMod val="50000"/>
                  </a:schemeClr>
                </a:solidFill>
                <a:latin typeface="Agency FB" panose="020B0503020202020204" pitchFamily="34" charset="0"/>
                <a:cs typeface="Courier New" panose="02070309020205020404" pitchFamily="49" charset="0"/>
              </a:rPr>
              <a:t>GHCi, version 8.0.2: http://www.haskell.org/ghc/  :? for help</a:t>
            </a:r>
          </a:p>
          <a:p>
            <a:r>
              <a:rPr lang="de-DE" sz="3200">
                <a:solidFill>
                  <a:schemeClr val="accent1">
                    <a:lumMod val="50000"/>
                  </a:schemeClr>
                </a:solidFill>
                <a:latin typeface="Agency FB" panose="020B0503020202020204" pitchFamily="34" charset="0"/>
                <a:cs typeface="Courier New" panose="02070309020205020404" pitchFamily="49" charset="0"/>
              </a:rPr>
              <a:t>Prelude&gt;</a:t>
            </a:r>
            <a:r>
              <a:rPr lang="de-DE" sz="3200">
                <a:latin typeface="Agency FB" panose="020B0503020202020204" pitchFamily="34" charset="0"/>
                <a:cs typeface="Courier New" panose="02070309020205020404" pitchFamily="49" charset="0"/>
              </a:rPr>
              <a:t> f &lt;- readFile "</a:t>
            </a:r>
            <a:r>
              <a:rPr lang="de-DE" sz="3200" smtClean="0">
                <a:latin typeface="Agency FB" panose="020B0503020202020204" pitchFamily="34" charset="0"/>
                <a:cs typeface="Courier New" panose="02070309020205020404" pitchFamily="49" charset="0"/>
              </a:rPr>
              <a:t>lit.lhs"</a:t>
            </a:r>
            <a:endParaRPr lang="de-DE" sz="3200">
              <a:latin typeface="Agency FB" panose="020B0503020202020204" pitchFamily="34" charset="0"/>
              <a:cs typeface="Courier New" panose="02070309020205020404" pitchFamily="49" charset="0"/>
            </a:endParaRPr>
          </a:p>
          <a:p>
            <a:r>
              <a:rPr lang="de-DE" sz="3200" smtClean="0">
                <a:solidFill>
                  <a:schemeClr val="accent1">
                    <a:lumMod val="50000"/>
                  </a:schemeClr>
                </a:solidFill>
                <a:latin typeface="Agency FB" panose="020B0503020202020204" pitchFamily="34" charset="0"/>
                <a:cs typeface="Courier New" panose="02070309020205020404" pitchFamily="49" charset="0"/>
              </a:rPr>
              <a:t>Prelude&gt;</a:t>
            </a:r>
            <a:r>
              <a:rPr lang="de-DE" sz="3200" smtClean="0">
                <a:latin typeface="Agency FB" panose="020B0503020202020204" pitchFamily="34" charset="0"/>
                <a:cs typeface="Courier New" panose="02070309020205020404" pitchFamily="49" charset="0"/>
              </a:rPr>
              <a:t> </a:t>
            </a:r>
            <a:r>
              <a:rPr lang="de-DE" sz="3200">
                <a:latin typeface="Agency FB" panose="020B0503020202020204" pitchFamily="34" charset="0"/>
                <a:cs typeface="Courier New" panose="02070309020205020404" pitchFamily="49" charset="0"/>
              </a:rPr>
              <a:t>import Data.List</a:t>
            </a:r>
          </a:p>
          <a:p>
            <a:r>
              <a:rPr lang="de-DE" sz="3200">
                <a:solidFill>
                  <a:schemeClr val="accent1">
                    <a:lumMod val="50000"/>
                  </a:schemeClr>
                </a:solidFill>
                <a:latin typeface="Agency FB" panose="020B0503020202020204" pitchFamily="34" charset="0"/>
                <a:cs typeface="Courier New" panose="02070309020205020404" pitchFamily="49" charset="0"/>
              </a:rPr>
              <a:t>Prelude </a:t>
            </a:r>
            <a:r>
              <a:rPr lang="de-DE" sz="3200" smtClean="0">
                <a:solidFill>
                  <a:schemeClr val="accent1">
                    <a:lumMod val="50000"/>
                  </a:schemeClr>
                </a:solidFill>
                <a:latin typeface="Agency FB" panose="020B0503020202020204" pitchFamily="34" charset="0"/>
                <a:cs typeface="Courier New" panose="02070309020205020404" pitchFamily="49" charset="0"/>
              </a:rPr>
              <a:t>Data.List</a:t>
            </a:r>
            <a:r>
              <a:rPr lang="de-DE" sz="3200">
                <a:solidFill>
                  <a:schemeClr val="accent1">
                    <a:lumMod val="50000"/>
                  </a:schemeClr>
                </a:solidFill>
                <a:latin typeface="Agency FB" panose="020B0503020202020204" pitchFamily="34" charset="0"/>
                <a:cs typeface="Courier New" panose="02070309020205020404" pitchFamily="49" charset="0"/>
              </a:rPr>
              <a:t>&gt;</a:t>
            </a:r>
            <a:r>
              <a:rPr lang="de-DE" sz="3200">
                <a:latin typeface="Agency FB" panose="020B0503020202020204" pitchFamily="34" charset="0"/>
                <a:cs typeface="Courier New" panose="02070309020205020404" pitchFamily="49" charset="0"/>
              </a:rPr>
              <a:t> data Line = Code String | Other </a:t>
            </a:r>
            <a:r>
              <a:rPr lang="de-DE" sz="3200" smtClean="0">
                <a:latin typeface="Agency FB" panose="020B0503020202020204" pitchFamily="34" charset="0"/>
                <a:cs typeface="Courier New" panose="02070309020205020404" pitchFamily="49" charset="0"/>
              </a:rPr>
              <a:t>String</a:t>
            </a:r>
            <a:endParaRPr lang="de-DE" sz="3200">
              <a:latin typeface="Agency FB" panose="020B0503020202020204" pitchFamily="34" charset="0"/>
              <a:cs typeface="Courier New" panose="02070309020205020404" pitchFamily="49" charset="0"/>
            </a:endParaRPr>
          </a:p>
          <a:p>
            <a:r>
              <a:rPr lang="de-DE" sz="3200">
                <a:solidFill>
                  <a:schemeClr val="accent1">
                    <a:lumMod val="50000"/>
                  </a:schemeClr>
                </a:solidFill>
                <a:latin typeface="Agency FB" panose="020B0503020202020204" pitchFamily="34" charset="0"/>
                <a:cs typeface="Courier New" panose="02070309020205020404" pitchFamily="49" charset="0"/>
              </a:rPr>
              <a:t>Prelude </a:t>
            </a:r>
            <a:r>
              <a:rPr lang="de-DE" sz="3200" smtClean="0">
                <a:solidFill>
                  <a:schemeClr val="accent1">
                    <a:lumMod val="50000"/>
                  </a:schemeClr>
                </a:solidFill>
                <a:latin typeface="Agency FB" panose="020B0503020202020204" pitchFamily="34" charset="0"/>
                <a:cs typeface="Courier New" panose="02070309020205020404" pitchFamily="49" charset="0"/>
              </a:rPr>
              <a:t>Data.List</a:t>
            </a:r>
            <a:r>
              <a:rPr lang="de-DE" sz="3200">
                <a:solidFill>
                  <a:schemeClr val="accent1">
                    <a:lumMod val="50000"/>
                  </a:schemeClr>
                </a:solidFill>
                <a:latin typeface="Agency FB" panose="020B0503020202020204" pitchFamily="34" charset="0"/>
                <a:cs typeface="Courier New" panose="02070309020205020404" pitchFamily="49" charset="0"/>
              </a:rPr>
              <a:t>&gt;</a:t>
            </a:r>
            <a:r>
              <a:rPr lang="de-DE" sz="3200">
                <a:latin typeface="Agency FB" panose="020B0503020202020204" pitchFamily="34" charset="0"/>
                <a:cs typeface="Courier New" panose="02070309020205020404" pitchFamily="49" charset="0"/>
              </a:rPr>
              <a:t> let ls = map (\ l -&gt; if "&gt; " `isPrefixOf` l then Code l else Other l) $ lines f</a:t>
            </a:r>
          </a:p>
          <a:p>
            <a:r>
              <a:rPr lang="de-DE" sz="3200">
                <a:solidFill>
                  <a:schemeClr val="accent1">
                    <a:lumMod val="50000"/>
                  </a:schemeClr>
                </a:solidFill>
                <a:latin typeface="Agency FB" panose="020B0503020202020204" pitchFamily="34" charset="0"/>
                <a:cs typeface="Courier New" panose="02070309020205020404" pitchFamily="49" charset="0"/>
              </a:rPr>
              <a:t>Prelude </a:t>
            </a:r>
            <a:r>
              <a:rPr lang="de-DE" sz="3200" smtClean="0">
                <a:solidFill>
                  <a:schemeClr val="accent1">
                    <a:lumMod val="50000"/>
                  </a:schemeClr>
                </a:solidFill>
                <a:latin typeface="Agency FB" panose="020B0503020202020204" pitchFamily="34" charset="0"/>
                <a:cs typeface="Courier New" panose="02070309020205020404" pitchFamily="49" charset="0"/>
              </a:rPr>
              <a:t>Data.List</a:t>
            </a:r>
            <a:r>
              <a:rPr lang="de-DE" sz="3200">
                <a:solidFill>
                  <a:schemeClr val="accent1">
                    <a:lumMod val="50000"/>
                  </a:schemeClr>
                </a:solidFill>
                <a:latin typeface="Agency FB" panose="020B0503020202020204" pitchFamily="34" charset="0"/>
                <a:cs typeface="Courier New" panose="02070309020205020404" pitchFamily="49" charset="0"/>
              </a:rPr>
              <a:t>&gt;</a:t>
            </a:r>
            <a:r>
              <a:rPr lang="de-DE" sz="3200">
                <a:latin typeface="Agency FB" panose="020B0503020202020204" pitchFamily="34" charset="0"/>
                <a:cs typeface="Courier New" panose="02070309020205020404" pitchFamily="49" charset="0"/>
              </a:rPr>
              <a:t> writeFile "unlit.hs" $ </a:t>
            </a:r>
            <a:r>
              <a:rPr lang="de-DE" sz="3200" smtClean="0">
                <a:latin typeface="Agency FB" panose="020B0503020202020204" pitchFamily="34" charset="0"/>
                <a:cs typeface="Courier New" panose="02070309020205020404" pitchFamily="49" charset="0"/>
              </a:rPr>
              <a:t>unlines $</a:t>
            </a:r>
          </a:p>
          <a:p>
            <a:r>
              <a:rPr lang="de-DE" sz="3200" smtClean="0">
                <a:latin typeface="Agency FB" panose="020B0503020202020204" pitchFamily="34" charset="0"/>
                <a:cs typeface="Courier New" panose="02070309020205020404" pitchFamily="49" charset="0"/>
              </a:rPr>
              <a:t>map </a:t>
            </a:r>
            <a:r>
              <a:rPr lang="de-DE" sz="3200">
                <a:latin typeface="Agency FB" panose="020B0503020202020204" pitchFamily="34" charset="0"/>
                <a:cs typeface="Courier New" panose="02070309020205020404" pitchFamily="49" charset="0"/>
              </a:rPr>
              <a:t>(\l -&gt; case l of Code s -&gt; drop 2 s; Other s -&gt; if null s then s else "-- "++s) ls</a:t>
            </a:r>
            <a:endParaRPr lang="de-DE" sz="3200" err="1" smtClean="0">
              <a:latin typeface="Agency FB" panose="020B0503020202020204" pitchFamily="34" charset="0"/>
              <a:cs typeface="Courier New" panose="02070309020205020404" pitchFamily="49" charset="0"/>
            </a:endParaRPr>
          </a:p>
        </p:txBody>
      </p:sp>
    </p:spTree>
    <p:extLst>
      <p:ext uri="{BB962C8B-B14F-4D97-AF65-F5344CB8AC3E}">
        <p14:creationId xmlns:p14="http://schemas.microsoft.com/office/powerpoint/2010/main" val="135873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Domain Specific Languages</a:t>
            </a: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 name="Textfeld 3"/>
          <p:cNvSpPr txBox="1"/>
          <p:nvPr/>
        </p:nvSpPr>
        <p:spPr>
          <a:xfrm>
            <a:off x="404057" y="4598588"/>
            <a:ext cx="12341840" cy="4401205"/>
          </a:xfrm>
          <a:prstGeom prst="rect">
            <a:avLst/>
          </a:prstGeom>
          <a:noFill/>
        </p:spPr>
        <p:txBody>
          <a:bodyPr wrap="none" rtlCol="0">
            <a:spAutoFit/>
          </a:bodyPr>
          <a:lstStyle/>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diff file1 file2 = do</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cov1 &lt;- readCov file1</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writeFile (replaceExtension file1 "txt") $ unlines (sort cov1)</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cov2 &lt;- readCov file2</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writeFile (replaceExtension file2 "txt") $ unlines (sort cov2)</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writeFile "uncovered.txt" $ unlines (sort $ cov1 \\ cov2)</a:t>
            </a:r>
          </a:p>
          <a:p>
            <a:endPar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readCov file = runX $ do</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readDocument ([ withValidate no, withRemoveWS yes, withExpat True ]) file</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&gt;&gt;&gt;</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getChildren &gt;&gt;&gt; isElem &gt;&gt;&gt; hasName "BullseyeCoverage" &gt;&gt;&gt; deep extractFn</a:t>
            </a:r>
          </a:p>
          <a:p>
            <a:endPar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extractFn = isElem &gt;&gt;&gt; hasName "fn" &gt;&gt;&gt; hasAttr "name" &gt;&gt;&gt; hasAttr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fn_cov</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&gt;&gt;&gt;</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hasAttrValue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fn_cov</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(=="1") &gt;&gt;&gt; getAttrValue "name"</a:t>
            </a:r>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
        <p:nvSpPr>
          <p:cNvPr id="3" name="Fensterinhalt vertikal verschieben 2"/>
          <p:cNvSpPr/>
          <p:nvPr/>
        </p:nvSpPr>
        <p:spPr>
          <a:xfrm>
            <a:off x="1395499" y="1715640"/>
            <a:ext cx="3142447" cy="1748307"/>
          </a:xfrm>
          <a:prstGeom prst="verticalScroll">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mtClean="0">
                <a:solidFill>
                  <a:schemeClr val="tx1"/>
                </a:solidFill>
                <a:latin typeface="Arial Narrow" panose="020B0606020202030204" pitchFamily="34" charset="0"/>
              </a:rPr>
              <a:t>&lt;fn name=„f1“ fc_cov=1&gt;</a:t>
            </a:r>
          </a:p>
          <a:p>
            <a:pPr algn="ctr"/>
            <a:r>
              <a:rPr lang="de-DE">
                <a:solidFill>
                  <a:schemeClr val="tx1"/>
                </a:solidFill>
                <a:latin typeface="Arial Narrow" panose="020B0606020202030204" pitchFamily="34" charset="0"/>
              </a:rPr>
              <a:t>&lt;fn name=„</a:t>
            </a:r>
            <a:r>
              <a:rPr lang="de-DE" smtClean="0">
                <a:solidFill>
                  <a:schemeClr val="tx1"/>
                </a:solidFill>
                <a:latin typeface="Arial Narrow" panose="020B0606020202030204" pitchFamily="34" charset="0"/>
              </a:rPr>
              <a:t>f2“ </a:t>
            </a:r>
            <a:r>
              <a:rPr lang="de-DE">
                <a:solidFill>
                  <a:schemeClr val="tx1"/>
                </a:solidFill>
                <a:latin typeface="Arial Narrow" panose="020B0606020202030204" pitchFamily="34" charset="0"/>
              </a:rPr>
              <a:t>fc_cov=1&gt;</a:t>
            </a:r>
          </a:p>
          <a:p>
            <a:pPr algn="ctr"/>
            <a:r>
              <a:rPr lang="de-DE">
                <a:solidFill>
                  <a:schemeClr val="tx1"/>
                </a:solidFill>
                <a:latin typeface="Arial Narrow" panose="020B0606020202030204" pitchFamily="34" charset="0"/>
              </a:rPr>
              <a:t>&lt;fn name=„</a:t>
            </a:r>
            <a:r>
              <a:rPr lang="de-DE" smtClean="0">
                <a:solidFill>
                  <a:schemeClr val="tx1"/>
                </a:solidFill>
                <a:latin typeface="Arial Narrow" panose="020B0606020202030204" pitchFamily="34" charset="0"/>
              </a:rPr>
              <a:t>f3“ </a:t>
            </a:r>
            <a:r>
              <a:rPr lang="de-DE">
                <a:solidFill>
                  <a:schemeClr val="tx1"/>
                </a:solidFill>
                <a:latin typeface="Arial Narrow" panose="020B0606020202030204" pitchFamily="34" charset="0"/>
              </a:rPr>
              <a:t>fc_cov=1&gt;</a:t>
            </a:r>
          </a:p>
        </p:txBody>
      </p:sp>
      <p:sp>
        <p:nvSpPr>
          <p:cNvPr id="6" name="Fensterinhalt vertikal verschieben 5"/>
          <p:cNvSpPr/>
          <p:nvPr/>
        </p:nvSpPr>
        <p:spPr>
          <a:xfrm>
            <a:off x="6059393" y="1725921"/>
            <a:ext cx="3153582" cy="1748307"/>
          </a:xfrm>
          <a:prstGeom prst="verticalScroll">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solidFill>
                  <a:schemeClr val="tx1"/>
                </a:solidFill>
                <a:latin typeface="Arial Narrow" panose="020B0606020202030204" pitchFamily="34" charset="0"/>
              </a:rPr>
              <a:t>&lt;fn name=„f1“ fc_cov=1&gt;</a:t>
            </a:r>
          </a:p>
          <a:p>
            <a:pPr algn="ctr"/>
            <a:r>
              <a:rPr lang="de-DE">
                <a:solidFill>
                  <a:schemeClr val="tx1"/>
                </a:solidFill>
                <a:latin typeface="Arial Narrow" panose="020B0606020202030204" pitchFamily="34" charset="0"/>
              </a:rPr>
              <a:t>&lt;fn name=„f2“ </a:t>
            </a:r>
            <a:r>
              <a:rPr lang="de-DE" smtClean="0">
                <a:solidFill>
                  <a:schemeClr val="tx1"/>
                </a:solidFill>
                <a:latin typeface="Arial Narrow" panose="020B0606020202030204" pitchFamily="34" charset="0"/>
              </a:rPr>
              <a:t>fc_cov=0&gt;</a:t>
            </a:r>
            <a:endParaRPr lang="de-DE">
              <a:solidFill>
                <a:schemeClr val="tx1"/>
              </a:solidFill>
              <a:latin typeface="Arial Narrow" panose="020B0606020202030204" pitchFamily="34" charset="0"/>
            </a:endParaRPr>
          </a:p>
        </p:txBody>
      </p:sp>
      <p:sp>
        <p:nvSpPr>
          <p:cNvPr id="7" name="Textfeld 6"/>
          <p:cNvSpPr txBox="1"/>
          <p:nvPr/>
        </p:nvSpPr>
        <p:spPr>
          <a:xfrm>
            <a:off x="5140871" y="1866518"/>
            <a:ext cx="530915" cy="1446550"/>
          </a:xfrm>
          <a:prstGeom prst="rect">
            <a:avLst/>
          </a:prstGeom>
          <a:noFill/>
        </p:spPr>
        <p:txBody>
          <a:bodyPr wrap="none" rtlCol="0">
            <a:spAutoFit/>
          </a:bodyPr>
          <a:lstStyle/>
          <a:p>
            <a:r>
              <a:rPr lang="de-DE" sz="8800" smtClean="0">
                <a:latin typeface="+mn-lt"/>
              </a:rPr>
              <a:t>-</a:t>
            </a:r>
            <a:endParaRPr lang="de-DE" sz="8800" err="1" smtClean="0">
              <a:latin typeface="+mn-lt"/>
            </a:endParaRPr>
          </a:p>
        </p:txBody>
      </p:sp>
      <p:sp>
        <p:nvSpPr>
          <p:cNvPr id="9" name="Textfeld 8"/>
          <p:cNvSpPr txBox="1"/>
          <p:nvPr/>
        </p:nvSpPr>
        <p:spPr>
          <a:xfrm>
            <a:off x="9839347" y="1863680"/>
            <a:ext cx="2034531" cy="1446550"/>
          </a:xfrm>
          <a:prstGeom prst="rect">
            <a:avLst/>
          </a:prstGeom>
          <a:noFill/>
        </p:spPr>
        <p:txBody>
          <a:bodyPr wrap="none" rtlCol="0">
            <a:spAutoFit/>
          </a:bodyPr>
          <a:lstStyle/>
          <a:p>
            <a:r>
              <a:rPr lang="de-DE" sz="8800" smtClean="0">
                <a:latin typeface="+mn-lt"/>
              </a:rPr>
              <a:t>=   ?</a:t>
            </a:r>
            <a:endParaRPr lang="de-DE" sz="8800" err="1" smtClean="0">
              <a:latin typeface="+mn-lt"/>
            </a:endParaRPr>
          </a:p>
        </p:txBody>
      </p:sp>
      <p:sp>
        <p:nvSpPr>
          <p:cNvPr id="8" name="Textfeld 7"/>
          <p:cNvSpPr txBox="1"/>
          <p:nvPr/>
        </p:nvSpPr>
        <p:spPr>
          <a:xfrm>
            <a:off x="2004695" y="3500712"/>
            <a:ext cx="1924053" cy="646331"/>
          </a:xfrm>
          <a:prstGeom prst="rect">
            <a:avLst/>
          </a:prstGeom>
          <a:noFill/>
        </p:spPr>
        <p:txBody>
          <a:bodyPr wrap="none" rtlCol="0">
            <a:spAutoFit/>
          </a:bodyPr>
          <a:lstStyle/>
          <a:p>
            <a:r>
              <a:rPr lang="de-DE" smtClean="0">
                <a:latin typeface="+mn-lt"/>
              </a:rPr>
              <a:t>Covered Functions</a:t>
            </a:r>
          </a:p>
          <a:p>
            <a:r>
              <a:rPr lang="de-DE" smtClean="0">
                <a:latin typeface="+mn-lt"/>
              </a:rPr>
              <a:t>in </a:t>
            </a:r>
            <a:r>
              <a:rPr lang="de-DE" smtClean="0">
                <a:solidFill>
                  <a:srgbClr val="FF0000"/>
                </a:solidFill>
                <a:latin typeface="+mn-lt"/>
              </a:rPr>
              <a:t>Production Use</a:t>
            </a:r>
            <a:endParaRPr lang="de-DE" err="1" smtClean="0">
              <a:solidFill>
                <a:srgbClr val="FF0000"/>
              </a:solidFill>
              <a:latin typeface="+mn-lt"/>
            </a:endParaRPr>
          </a:p>
        </p:txBody>
      </p:sp>
      <p:sp>
        <p:nvSpPr>
          <p:cNvPr id="11" name="Textfeld 10"/>
          <p:cNvSpPr txBox="1"/>
          <p:nvPr/>
        </p:nvSpPr>
        <p:spPr>
          <a:xfrm>
            <a:off x="6674157" y="3460364"/>
            <a:ext cx="2033057" cy="646331"/>
          </a:xfrm>
          <a:prstGeom prst="rect">
            <a:avLst/>
          </a:prstGeom>
          <a:noFill/>
        </p:spPr>
        <p:txBody>
          <a:bodyPr wrap="none" rtlCol="0">
            <a:spAutoFit/>
          </a:bodyPr>
          <a:lstStyle/>
          <a:p>
            <a:r>
              <a:rPr lang="de-DE" smtClean="0">
                <a:latin typeface="+mn-lt"/>
              </a:rPr>
              <a:t>Covered Functions</a:t>
            </a:r>
          </a:p>
          <a:p>
            <a:r>
              <a:rPr lang="de-DE" smtClean="0">
                <a:latin typeface="+mn-lt"/>
              </a:rPr>
              <a:t>executing </a:t>
            </a:r>
            <a:r>
              <a:rPr lang="de-DE" smtClean="0">
                <a:solidFill>
                  <a:srgbClr val="00B050"/>
                </a:solidFill>
                <a:latin typeface="+mn-lt"/>
              </a:rPr>
              <a:t>Test Suite</a:t>
            </a:r>
            <a:endParaRPr lang="de-DE" err="1" smtClean="0">
              <a:solidFill>
                <a:srgbClr val="00B050"/>
              </a:solidFill>
              <a:latin typeface="+mn-lt"/>
            </a:endParaRPr>
          </a:p>
        </p:txBody>
      </p:sp>
      <p:sp>
        <p:nvSpPr>
          <p:cNvPr id="5" name="Rechteck 4"/>
          <p:cNvSpPr/>
          <p:nvPr/>
        </p:nvSpPr>
        <p:spPr>
          <a:xfrm>
            <a:off x="404057" y="7105650"/>
            <a:ext cx="12341840" cy="1894143"/>
          </a:xfrm>
          <a:prstGeom prst="rect">
            <a:avLst/>
          </a:prstGeom>
          <a:solidFill>
            <a:schemeClr val="accent1">
              <a:alpha val="2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p:cNvSpPr txBox="1"/>
          <p:nvPr/>
        </p:nvSpPr>
        <p:spPr>
          <a:xfrm>
            <a:off x="5602370" y="9075993"/>
            <a:ext cx="1945213" cy="523220"/>
          </a:xfrm>
          <a:prstGeom prst="rect">
            <a:avLst/>
          </a:prstGeom>
          <a:noFill/>
        </p:spPr>
        <p:txBody>
          <a:bodyPr wrap="none" rtlCol="0">
            <a:spAutoFit/>
          </a:bodyPr>
          <a:lstStyle/>
          <a:p>
            <a:r>
              <a:rPr lang="de-DE" sz="2800" smtClean="0">
                <a:latin typeface="+mn-lt"/>
              </a:rPr>
              <a:t>DSL for XML</a:t>
            </a:r>
            <a:endParaRPr lang="de-DE" sz="2800" err="1" smtClean="0">
              <a:latin typeface="+mn-lt"/>
            </a:endParaRPr>
          </a:p>
        </p:txBody>
      </p:sp>
    </p:spTree>
    <p:extLst>
      <p:ext uri="{BB962C8B-B14F-4D97-AF65-F5344CB8AC3E}">
        <p14:creationId xmlns:p14="http://schemas.microsoft.com/office/powerpoint/2010/main" val="76830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Without DSL (Python,procedural)</a:t>
            </a: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 name="Textfeld 3"/>
          <p:cNvSpPr txBox="1"/>
          <p:nvPr/>
        </p:nvSpPr>
        <p:spPr>
          <a:xfrm>
            <a:off x="404057" y="1259040"/>
            <a:ext cx="5842197" cy="8094524"/>
          </a:xfrm>
          <a:prstGeom prst="rect">
            <a:avLst/>
          </a:prstGeom>
          <a:noFill/>
        </p:spPr>
        <p:txBody>
          <a:bodyPr wrap="square" rtlCol="0">
            <a:spAutoFit/>
          </a:bodyPr>
          <a:lstStyle/>
          <a:p>
            <a:r>
              <a:rPr lang="en-US" sz="1000">
                <a:latin typeface="Courier New" panose="02070309020205020404" pitchFamily="49" charset="0"/>
                <a:ea typeface="Droid Sans Mono Chess ASCII" panose="020B0609030804020204" pitchFamily="50" charset="0"/>
                <a:cs typeface="Courier New" panose="02070309020205020404" pitchFamily="49" charset="0"/>
              </a:rPr>
              <a: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Argumente</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$file1 = $ARGV[0];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$file2 = $ARGV[1];</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$diffopt = $ARGV[2];</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smtClean="0">
                <a:latin typeface="Courier New" panose="02070309020205020404" pitchFamily="49" charset="0"/>
                <a:ea typeface="Droid Sans Mono Chess ASCII" panose="020B0609030804020204" pitchFamily="50" charset="0"/>
                <a:cs typeface="Courier New" panose="02070309020205020404" pitchFamily="49" charset="0"/>
              </a:rPr>
              <a:t>[..]</a:t>
            </a:r>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#Öffne Dateien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open(IN, $file1) or die "could not open $file1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@inhalt1=&lt;IN&gt;;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close(IN);</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open(IN, $file2) or die "could not open $file2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@inhalt2=&lt;IN&gt;;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close(IN);</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$line_nr = 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$fn_name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$print_fn_name = 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while ( defined($inhalt1[$line_nr])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$line1 = $inhalt1[$line_nr];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$line2 = $inhalt2[$line_nr];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$inhalt1[$line_nr];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$inhalt2[$line_nr];</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$line1 =~ /^&lt;fn name=\"/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last Funktionsnamen;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$print_fn_name == 1 )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$print_fn_name = 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#Extrahiere Funktionsname aus file1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/^&lt;fn name=\"([^\"]*)/;</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$fn_name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 name1=$fn_name\n</a:t>
            </a:r>
            <a:r>
              <a:rPr lang="en-US" sz="1000" smtClean="0">
                <a:latin typeface="Courier New" panose="02070309020205020404" pitchFamily="49" charset="0"/>
                <a:ea typeface="Droid Sans Mono Chess ASCII" panose="020B0609030804020204" pitchFamily="50" charset="0"/>
                <a:cs typeface="Courier New" panose="02070309020205020404" pitchFamily="49" charset="0"/>
              </a:rPr>
              <a:t>";</a:t>
            </a:r>
          </a:p>
          <a:p>
            <a:endParaRPr lang="en-US" sz="1000" smtClean="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smtClean="0">
                <a:latin typeface="Courier New" panose="02070309020205020404" pitchFamily="49" charset="0"/>
                <a:ea typeface="Droid Sans Mono Chess ASCII" panose="020B0609030804020204" pitchFamily="50" charset="0"/>
                <a:cs typeface="Courier New" panose="02070309020205020404" pitchFamily="49" charset="0"/>
              </a:rPr>
              <a:t>#</a:t>
            </a:r>
            <a:r>
              <a:rPr lang="en-US" sz="1000">
                <a:latin typeface="Courier New" panose="02070309020205020404" pitchFamily="49" charset="0"/>
                <a:ea typeface="Droid Sans Mono Chess ASCII" panose="020B0609030804020204" pitchFamily="50" charset="0"/>
                <a:cs typeface="Courier New" panose="02070309020205020404" pitchFamily="49" charset="0"/>
              </a:rPr>
              <a:t>Extrahiere Funktionsparameter aus file1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/fn_cov=\"([^\"]*)/;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$fn_cov1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/cd_cov=\"([^\"]*)/;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$cd_cov1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/d_cov=\"([^\"]*)/;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$d_cov1 = $tmp[0];</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p:txBody>
      </p:sp>
      <p:sp>
        <p:nvSpPr>
          <p:cNvPr id="5" name="Rechteck 4"/>
          <p:cNvSpPr/>
          <p:nvPr/>
        </p:nvSpPr>
        <p:spPr>
          <a:xfrm>
            <a:off x="6400800" y="1259040"/>
            <a:ext cx="6347854" cy="8248412"/>
          </a:xfrm>
          <a:prstGeom prst="rect">
            <a:avLst/>
          </a:prstGeom>
        </p:spPr>
        <p:txBody>
          <a:bodyPr wrap="square">
            <a:spAutoFit/>
          </a:bodyPr>
          <a:lstStyle/>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smtClean="0">
                <a:latin typeface="Courier New" panose="02070309020205020404" pitchFamily="49" charset="0"/>
                <a:ea typeface="Droid Sans Mono Chess ASCII" panose="020B0609030804020204" pitchFamily="50" charset="0"/>
                <a:cs typeface="Courier New" panose="02070309020205020404" pitchFamily="49" charset="0"/>
              </a:rPr>
              <a:t>#</a:t>
            </a:r>
            <a:r>
              <a:rPr lang="en-US" sz="1000">
                <a:latin typeface="Courier New" panose="02070309020205020404" pitchFamily="49" charset="0"/>
                <a:ea typeface="Droid Sans Mono Chess ASCII" panose="020B0609030804020204" pitchFamily="50" charset="0"/>
                <a:cs typeface="Courier New" panose="02070309020205020404" pitchFamily="49" charset="0"/>
              </a:rPr>
              <a:t>Extrahiere Funktionsparameter aus file2</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$line2 =~ /fn_cov=\"([^\"]*)/;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$fn_cov2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$line2 =~ /cd_cov=\"([^\"]*)/;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$cd_cov2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$line2 =~ /d_cov=\"([^\"]*)/;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$d_cov2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 (f): '$fn_cov1' '$fn_cov2'\n";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 (d): '$cd_cov1' '$cd_cov2'\n";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 (c): '$d_cov1' '$d_cov2'\n";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($diffopt =~ /f/ ) and $fn_cov1==1 and $fn_cov2==0)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$print_fn_name = 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$line1 =~ /^&lt;probe line=\"/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($line1 =~ /kind=\"decision\"/ and $diffopt =~ /d/ )  or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($line1 =~ /kind=\"condition\"/  and $diffopt =~ /c/ )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/kind=\"([^\"]*)/;</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$probe_kind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/event=\"([^\"]*)/;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$cd_event1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$line2 =~ /event=\"([^\"]*)/;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$cd_event2 = $tmp[0];</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 $d_event1 $d_event2 \n";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($cd_event1 eq "full" and $cd_event2 ne "full") or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($cd_event1 eq "true" and ($cd_event2 eq "false" or $cd_event2 eq "none")) or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($cd_event1 eq "false" and ($cd_event2 eq "true" or $cd_event2 eq "none")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($diffopt =~ /F/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$print_fn_name = 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 else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/line=\"([^\"]*)/;</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printf("%-15s: probe line=\"$tmp[0]\"  kind=\"$probe_kind\"  -  event=\"$cd_event1\" vs. \"$cd_event2\"\n", $fn_name);</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$line_nr +=1;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if ( $print_fn_name == 1 )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p:txBody>
      </p:sp>
    </p:spTree>
    <p:extLst>
      <p:ext uri="{BB962C8B-B14F-4D97-AF65-F5344CB8AC3E}">
        <p14:creationId xmlns:p14="http://schemas.microsoft.com/office/powerpoint/2010/main" val="361854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The Board and Positions</a:t>
            </a:r>
          </a:p>
        </p:txBody>
      </p:sp>
      <p:sp>
        <p:nvSpPr>
          <p:cNvPr id="4" name="Rechteck 3"/>
          <p:cNvSpPr/>
          <p:nvPr/>
        </p:nvSpPr>
        <p:spPr>
          <a:xfrm>
            <a:off x="514350" y="1371316"/>
            <a:ext cx="11925300" cy="7717754"/>
          </a:xfrm>
          <a:prstGeom prst="rect">
            <a:avLst/>
          </a:prstGeom>
        </p:spPr>
        <p:txBody>
          <a:bodyPr wrap="square">
            <a:spAutoFit/>
          </a:bodyPr>
          <a:lstStyle/>
          <a:p>
            <a:pPr defTabSz="619200">
              <a:lnSpc>
                <a:spcPct val="115000"/>
              </a:lnSpc>
              <a:spcAft>
                <a:spcPts val="0"/>
              </a:spcAft>
            </a:pP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Colour = White | Black</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deriving</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(Show,Eq,Enum,Bounded,Ord)</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nextColour White = Black</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nextColour Black = White</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Piece = Ù | Ú | Û | Ü | Ý | Þ</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deriving</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(Eq,Enum,Bounded,Ord,Show)</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Board  = Array Coors Square</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Square = Maybe (Colour,Piece)</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Coors = (Int,Int)</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instance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 Coors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 (file,rank)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..]!!(file-</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show rank</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Position = Position {</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pBoard              :: Board,</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pColourToMove       :: Colour,</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pCanCastleQueenSide :: [Colour],</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pCanCastleKingSide  :: [Colour],</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pEnPassant          :: Maybe (Coors,Coors),</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pHalfmoveClock      :: Int,</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pNextMoveNumber     :: Int }</a:t>
            </a:r>
            <a:endParaRPr lang="de-DE">
              <a:effectLs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077020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Initial Position</a:t>
            </a:r>
          </a:p>
        </p:txBody>
      </p:sp>
      <p:sp>
        <p:nvSpPr>
          <p:cNvPr id="4" name="Rechteck 3"/>
          <p:cNvSpPr/>
          <p:nvPr/>
        </p:nvSpPr>
        <p:spPr>
          <a:xfrm>
            <a:off x="514350" y="1071065"/>
            <a:ext cx="11925300" cy="8354851"/>
          </a:xfrm>
          <a:prstGeom prst="rect">
            <a:avLst/>
          </a:prstGeom>
        </p:spPr>
        <p:txBody>
          <a:bodyPr wrap="square">
            <a:spAutoFit/>
          </a:bodyPr>
          <a:lstStyle/>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initialPosition = Position {</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pBoard = boardFromString [</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r>
              <a:rPr lang="de-DE" smtClean="0">
                <a:solidFill>
                  <a:srgbClr val="CA6500"/>
                </a:solidFill>
                <a:highlight>
                  <a:srgbClr val="FFFFFF"/>
                </a:highlight>
                <a:latin typeface="Droid Sans Mono Chess ASCII"/>
                <a:ea typeface="Calibri"/>
                <a:cs typeface="Times New Roman"/>
              </a:rPr>
              <a:t>"âïáòäðàñ"</a:t>
            </a:r>
            <a:r>
              <a:rPr lang="de-DE" smtClean="0">
                <a:solidFill>
                  <a:srgbClr val="000000"/>
                </a:solidFill>
                <a:highlight>
                  <a:srgbClr val="FFFFFF"/>
                </a:highlight>
                <a:latin typeface="Droid Sans Mono Chess ASCII"/>
                <a:ea typeface="Calibri"/>
                <a:cs typeface="Times New Roman"/>
              </a:rPr>
              <a:t>,</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r>
              <a:rPr lang="de-DE" smtClean="0">
                <a:solidFill>
                  <a:srgbClr val="CA6500"/>
                </a:solidFill>
                <a:highlight>
                  <a:srgbClr val="FFFFFF"/>
                </a:highlight>
                <a:latin typeface="Droid Sans Mono Chess ASCII"/>
                <a:ea typeface="Calibri"/>
                <a:cs typeface="Times New Roman"/>
              </a:rPr>
              <a:t>"îßîßîßîß"</a:t>
            </a:r>
            <a:r>
              <a:rPr lang="de-DE" smtClean="0">
                <a:solidFill>
                  <a:srgbClr val="000000"/>
                </a:solidFill>
                <a:highlight>
                  <a:srgbClr val="FFFFFF"/>
                </a:highlight>
                <a:latin typeface="Droid Sans Mono Chess ASCII"/>
                <a:ea typeface="Calibri"/>
                <a:cs typeface="Times New Roman"/>
              </a:rPr>
              <a:t>,</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r>
              <a:rPr lang="de-DE" smtClean="0">
                <a:solidFill>
                  <a:srgbClr val="CA6500"/>
                </a:solidFill>
                <a:highlight>
                  <a:srgbClr val="FFFFFF"/>
                </a:highlight>
                <a:latin typeface="Droid Sans Mono Chess ASCII"/>
                <a:ea typeface="Calibri"/>
                <a:cs typeface="Times New Roman"/>
              </a:rPr>
              <a:t>"ØçØçØçØç"</a:t>
            </a:r>
            <a:r>
              <a:rPr lang="de-DE" smtClean="0">
                <a:solidFill>
                  <a:srgbClr val="000000"/>
                </a:solidFill>
                <a:highlight>
                  <a:srgbClr val="FFFFFF"/>
                </a:highlight>
                <a:latin typeface="Droid Sans Mono Chess ASCII"/>
                <a:ea typeface="Calibri"/>
                <a:cs typeface="Times New Roman"/>
              </a:rPr>
              <a:t>,</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r>
              <a:rPr lang="de-DE" smtClean="0">
                <a:solidFill>
                  <a:srgbClr val="CA6500"/>
                </a:solidFill>
                <a:highlight>
                  <a:srgbClr val="FFFFFF"/>
                </a:highlight>
                <a:latin typeface="Droid Sans Mono Chess ASCII"/>
                <a:ea typeface="Calibri"/>
                <a:cs typeface="Times New Roman"/>
              </a:rPr>
              <a:t>"çØçØçØçØ"</a:t>
            </a:r>
            <a:r>
              <a:rPr lang="de-DE" smtClean="0">
                <a:solidFill>
                  <a:srgbClr val="000000"/>
                </a:solidFill>
                <a:highlight>
                  <a:srgbClr val="FFFFFF"/>
                </a:highlight>
                <a:latin typeface="Droid Sans Mono Chess ASCII"/>
                <a:ea typeface="Calibri"/>
                <a:cs typeface="Times New Roman"/>
              </a:rPr>
              <a:t>,</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r>
              <a:rPr lang="de-DE" smtClean="0">
                <a:solidFill>
                  <a:srgbClr val="CA6500"/>
                </a:solidFill>
                <a:highlight>
                  <a:srgbClr val="FFFFFF"/>
                </a:highlight>
                <a:latin typeface="Droid Sans Mono Chess ASCII"/>
                <a:ea typeface="Calibri"/>
                <a:cs typeface="Times New Roman"/>
              </a:rPr>
              <a:t>"ØçØçØçØç"</a:t>
            </a:r>
            <a:r>
              <a:rPr lang="de-DE" smtClean="0">
                <a:solidFill>
                  <a:srgbClr val="000000"/>
                </a:solidFill>
                <a:highlight>
                  <a:srgbClr val="FFFFFF"/>
                </a:highlight>
                <a:latin typeface="Droid Sans Mono Chess ASCII"/>
                <a:ea typeface="Calibri"/>
                <a:cs typeface="Times New Roman"/>
              </a:rPr>
              <a:t>,</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r>
              <a:rPr lang="de-DE" smtClean="0">
                <a:solidFill>
                  <a:srgbClr val="CA6500"/>
                </a:solidFill>
                <a:highlight>
                  <a:srgbClr val="FFFFFF"/>
                </a:highlight>
                <a:latin typeface="Droid Sans Mono Chess ASCII"/>
                <a:ea typeface="Calibri"/>
                <a:cs typeface="Times New Roman"/>
              </a:rPr>
              <a:t>"çØçØçØçØ"</a:t>
            </a:r>
            <a:r>
              <a:rPr lang="de-DE" smtClean="0">
                <a:solidFill>
                  <a:srgbClr val="000000"/>
                </a:solidFill>
                <a:highlight>
                  <a:srgbClr val="FFFFFF"/>
                </a:highlight>
                <a:latin typeface="Droid Sans Mono Chess ASCII"/>
                <a:ea typeface="Calibri"/>
                <a:cs typeface="Times New Roman"/>
              </a:rPr>
              <a:t>,</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r>
              <a:rPr lang="de-DE" smtClean="0">
                <a:solidFill>
                  <a:srgbClr val="CA6500"/>
                </a:solidFill>
                <a:highlight>
                  <a:srgbClr val="FFFFFF"/>
                </a:highlight>
                <a:latin typeface="Droid Sans Mono Chess ASCII"/>
                <a:ea typeface="Calibri"/>
                <a:cs typeface="Times New Roman"/>
              </a:rPr>
              <a:t>"ÙèÙèÙèÙè"</a:t>
            </a:r>
            <a:r>
              <a:rPr lang="de-DE" smtClean="0">
                <a:solidFill>
                  <a:srgbClr val="000000"/>
                </a:solidFill>
                <a:highlight>
                  <a:srgbClr val="FFFFFF"/>
                </a:highlight>
                <a:latin typeface="Droid Sans Mono Chess ASCII"/>
                <a:ea typeface="Calibri"/>
                <a:cs typeface="Times New Roman"/>
              </a:rPr>
              <a:t>,</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r>
              <a:rPr lang="de-DE" smtClean="0">
                <a:solidFill>
                  <a:srgbClr val="CA6500"/>
                </a:solidFill>
                <a:highlight>
                  <a:srgbClr val="FFFFFF"/>
                </a:highlight>
                <a:latin typeface="Droid Sans Mono Chess ASCII"/>
                <a:ea typeface="Calibri"/>
                <a:cs typeface="Times New Roman"/>
              </a:rPr>
              <a:t>"ëÚêÝíÛéÜ"</a:t>
            </a:r>
            <a:r>
              <a:rPr lang="de-DE" smtClean="0">
                <a:solidFill>
                  <a:srgbClr val="000000"/>
                </a:solidFill>
                <a:highlight>
                  <a:srgbClr val="FFFFFF"/>
                </a:highlight>
                <a:latin typeface="Droid Sans Mono Chess ASCII"/>
                <a:ea typeface="Calibri"/>
                <a:cs typeface="Times New Roman"/>
              </a:rPr>
              <a:t> ],</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pColourToMove       = White,</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pCanCastleQueenSide = allOfThem,</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pCanCastleKingSide  = allOfThem,</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pEnPassant          = Nothing,</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pHalfmoveClock      = </a:t>
            </a:r>
            <a:r>
              <a:rPr lang="de-DE" smtClean="0">
                <a:solidFill>
                  <a:srgbClr val="008080"/>
                </a:solidFill>
                <a:highlight>
                  <a:srgbClr val="FFFFFF"/>
                </a:highlight>
                <a:latin typeface="Droid Sans Mono Chess ASCII"/>
                <a:ea typeface="Calibri"/>
                <a:cs typeface="Times New Roman"/>
              </a:rPr>
              <a:t>0</a:t>
            </a:r>
            <a:r>
              <a:rPr lang="de-DE" smtClean="0">
                <a:solidFill>
                  <a:srgbClr val="000000"/>
                </a:solidFill>
                <a:highlight>
                  <a:srgbClr val="FFFFFF"/>
                </a:highlight>
                <a:latin typeface="Droid Sans Mono Chess ASCII"/>
                <a:ea typeface="Calibri"/>
                <a:cs typeface="Times New Roman"/>
              </a:rPr>
              <a:t>,</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pNextMoveNumber     = </a:t>
            </a:r>
            <a:r>
              <a:rPr lang="de-DE" smtClean="0">
                <a:solidFill>
                  <a:srgbClr val="008080"/>
                </a:solidFill>
                <a:highlight>
                  <a:srgbClr val="FFFFFF"/>
                </a:highlight>
                <a:latin typeface="Droid Sans Mono Chess ASCII"/>
                <a:ea typeface="Calibri"/>
                <a:cs typeface="Times New Roman"/>
              </a:rPr>
              <a:t>1</a:t>
            </a:r>
            <a:r>
              <a:rPr lang="de-DE" smtClean="0">
                <a:solidFill>
                  <a:srgbClr val="000000"/>
                </a:solidFill>
                <a:highlight>
                  <a:srgbClr val="FFFFFF"/>
                </a:highlight>
                <a:latin typeface="Droid Sans Mono Chess ASCII"/>
                <a:ea typeface="Calibri"/>
                <a:cs typeface="Times New Roman"/>
              </a:rPr>
              <a:t> }</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endParaRPr lang="de-DE" smtClean="0">
              <a:latin typeface="Calibri"/>
              <a:ea typeface="Calibri"/>
              <a:cs typeface="Times New Roman"/>
            </a:endParaRPr>
          </a:p>
          <a:p>
            <a:pPr defTabSz="619200">
              <a:lnSpc>
                <a:spcPct val="115000"/>
              </a:lnSpc>
              <a:spcAft>
                <a:spcPts val="0"/>
              </a:spcAft>
            </a:pPr>
            <a:r>
              <a:rPr lang="de-DE" i="1" smtClean="0">
                <a:solidFill>
                  <a:srgbClr val="000000"/>
                </a:solidFill>
                <a:highlight>
                  <a:srgbClr val="FFFFFF"/>
                </a:highlight>
                <a:latin typeface="Droid Sans Mono Chess ASCII"/>
                <a:ea typeface="Calibri"/>
                <a:cs typeface="Times New Roman"/>
              </a:rPr>
              <a:t>allOfThem :: (Enum a,Bounded a,Ord a) =&gt; [a]</a:t>
            </a:r>
            <a:endParaRPr lang="de-DE" i="1"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allOfThem = [minBound..maxBound]</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boardFromString ranks = array ((</a:t>
            </a:r>
            <a:r>
              <a:rPr lang="de-DE" smtClean="0">
                <a:solidFill>
                  <a:srgbClr val="008080"/>
                </a:solidFill>
                <a:highlight>
                  <a:srgbClr val="FFFFFF"/>
                </a:highlight>
                <a:latin typeface="Droid Sans Mono Chess ASCII"/>
                <a:ea typeface="Calibri"/>
                <a:cs typeface="Times New Roman"/>
              </a:rPr>
              <a:t>1</a:t>
            </a:r>
            <a:r>
              <a:rPr lang="de-DE" smtClean="0">
                <a:solidFill>
                  <a:srgbClr val="000000"/>
                </a:solidFill>
                <a:highlight>
                  <a:srgbClr val="FFFFFF"/>
                </a:highlight>
                <a:latin typeface="Droid Sans Mono Chess ASCII"/>
                <a:ea typeface="Calibri"/>
                <a:cs typeface="Times New Roman"/>
              </a:rPr>
              <a:t>,</a:t>
            </a:r>
            <a:r>
              <a:rPr lang="de-DE" smtClean="0">
                <a:solidFill>
                  <a:srgbClr val="008080"/>
                </a:solidFill>
                <a:highlight>
                  <a:srgbClr val="FFFFFF"/>
                </a:highlight>
                <a:latin typeface="Droid Sans Mono Chess ASCII"/>
                <a:ea typeface="Calibri"/>
                <a:cs typeface="Times New Roman"/>
              </a:rPr>
              <a:t>1</a:t>
            </a:r>
            <a:r>
              <a:rPr lang="de-DE" smtClean="0">
                <a:solidFill>
                  <a:srgbClr val="000000"/>
                </a:solidFill>
                <a:highlight>
                  <a:srgbClr val="FFFFFF"/>
                </a:highlight>
                <a:latin typeface="Droid Sans Mono Chess ASCII"/>
                <a:ea typeface="Calibri"/>
                <a:cs typeface="Times New Roman"/>
              </a:rPr>
              <a:t>),(max_f,max_r)) $</a:t>
            </a: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zip [ (f,r) | r &lt;- reverse [</a:t>
            </a:r>
            <a:r>
              <a:rPr lang="de-DE" smtClean="0">
                <a:solidFill>
                  <a:srgbClr val="008080"/>
                </a:solidFill>
                <a:highlight>
                  <a:srgbClr val="FFFFFF"/>
                </a:highlight>
                <a:latin typeface="Droid Sans Mono Chess ASCII"/>
                <a:ea typeface="Calibri"/>
                <a:cs typeface="Times New Roman"/>
              </a:rPr>
              <a:t>1</a:t>
            </a:r>
            <a:r>
              <a:rPr lang="de-DE" smtClean="0">
                <a:solidFill>
                  <a:srgbClr val="000000"/>
                </a:solidFill>
                <a:highlight>
                  <a:srgbClr val="FFFFFF"/>
                </a:highlight>
                <a:latin typeface="Droid Sans Mono Chess ASCII"/>
                <a:ea typeface="Calibri"/>
                <a:cs typeface="Times New Roman"/>
              </a:rPr>
              <a:t>..max_r], f &lt;- [</a:t>
            </a:r>
            <a:r>
              <a:rPr lang="de-DE" smtClean="0">
                <a:solidFill>
                  <a:srgbClr val="008080"/>
                </a:solidFill>
                <a:highlight>
                  <a:srgbClr val="FFFFFF"/>
                </a:highlight>
                <a:latin typeface="Droid Sans Mono Chess ASCII"/>
                <a:ea typeface="Calibri"/>
                <a:cs typeface="Times New Roman"/>
              </a:rPr>
              <a:t>1</a:t>
            </a:r>
            <a:r>
              <a:rPr lang="de-DE" smtClean="0">
                <a:solidFill>
                  <a:srgbClr val="000000"/>
                </a:solidFill>
                <a:highlight>
                  <a:srgbClr val="FFFFFF"/>
                </a:highlight>
                <a:latin typeface="Droid Sans Mono Chess ASCII"/>
                <a:ea typeface="Calibri"/>
                <a:cs typeface="Times New Roman"/>
              </a:rPr>
              <a:t>..max_f] ]</a:t>
            </a:r>
            <a:r>
              <a:rPr lang="de-DE" smtClean="0">
                <a:highlight>
                  <a:srgbClr val="FFFFFF"/>
                </a:highlight>
                <a:latin typeface="Calibri"/>
                <a:ea typeface="Calibri"/>
                <a:cs typeface="Times New Roman"/>
              </a:rPr>
              <a:t> </a:t>
            </a:r>
          </a:p>
          <a:p>
            <a:pPr defTabSz="619200">
              <a:lnSpc>
                <a:spcPct val="115000"/>
              </a:lnSpc>
              <a:spcAft>
                <a:spcPts val="0"/>
              </a:spcAft>
            </a:pPr>
            <a:r>
              <a:rPr lang="de-DE" smtClean="0">
                <a:solidFill>
                  <a:srgbClr val="000000"/>
                </a:solidFill>
                <a:highlight>
                  <a:srgbClr val="FFFFFF"/>
                </a:highlight>
                <a:latin typeface="Calibri"/>
                <a:ea typeface="Calibri"/>
                <a:cs typeface="Times New Roman"/>
              </a:rPr>
              <a:t>		</a:t>
            </a:r>
            <a:r>
              <a:rPr lang="de-DE" smtClean="0">
                <a:solidFill>
                  <a:srgbClr val="000000"/>
                </a:solidFill>
                <a:highlight>
                  <a:srgbClr val="FFFFFF"/>
                </a:highlight>
                <a:latin typeface="Droid Sans Mono Chess ASCII"/>
                <a:ea typeface="Calibri"/>
                <a:cs typeface="Times New Roman"/>
              </a:rPr>
              <a:t>(concatMap read_rank ranks)</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r>
              <a:rPr lang="de-DE" b="1" smtClean="0">
                <a:solidFill>
                  <a:srgbClr val="0000FF"/>
                </a:solidFill>
                <a:highlight>
                  <a:srgbClr val="FFFFFF"/>
                </a:highlight>
                <a:latin typeface="Droid Sans Mono Chess ASCII"/>
                <a:ea typeface="Calibri"/>
                <a:cs typeface="Times New Roman"/>
              </a:rPr>
              <a:t>where</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read_rank = map read_square</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(max_f,max_r) = (maximum (map length ranks),length ranks)</a:t>
            </a:r>
            <a:endParaRPr lang="de-DE">
              <a:effectLst/>
              <a:latin typeface="Calibri"/>
              <a:ea typeface="Calibri"/>
              <a:cs typeface="Times New Roman"/>
            </a:endParaRPr>
          </a:p>
        </p:txBody>
      </p:sp>
    </p:spTree>
    <p:extLst>
      <p:ext uri="{BB962C8B-B14F-4D97-AF65-F5344CB8AC3E}">
        <p14:creationId xmlns:p14="http://schemas.microsoft.com/office/powerpoint/2010/main" val="2370752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Printing Squares</a:t>
            </a:r>
          </a:p>
        </p:txBody>
      </p:sp>
      <p:sp>
        <p:nvSpPr>
          <p:cNvPr id="4" name="Rechteck 3"/>
          <p:cNvSpPr/>
          <p:nvPr/>
        </p:nvSpPr>
        <p:spPr>
          <a:xfrm>
            <a:off x="514350" y="1466850"/>
            <a:ext cx="12249150" cy="3139321"/>
          </a:xfrm>
          <a:prstGeom prst="rect">
            <a:avLst/>
          </a:prstGeom>
        </p:spPr>
        <p:txBody>
          <a:bodyPr wrap="square">
            <a:spAutoFit/>
          </a:bodyPr>
          <a:lstStyle/>
          <a:p>
            <a:pPr defTabSz="619200"/>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show_square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darksquare square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square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 darksquare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'ç'</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'Ø'</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(White,piece) | darksquare →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"èéêëìí"</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(fromEnum piece)</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(White,piece)              →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"ÙÚÛÜÝÞ"</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(fromEnum piece)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(Black,piece) | darksquare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"îïðñòó"</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(fromEnum piece)</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(Black,piece)              →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"ßàáâãä"</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(fromEnum piece)</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read_square c = lookup c all_squares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all_squares = [ (show_square dark (Just (col,piece)), (col,piece))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col &lt;- allOfThem, piece &lt;- allOfThem, dark &lt;- allOfThem ]</a:t>
            </a:r>
          </a:p>
        </p:txBody>
      </p:sp>
    </p:spTree>
    <p:extLst>
      <p:ext uri="{BB962C8B-B14F-4D97-AF65-F5344CB8AC3E}">
        <p14:creationId xmlns:p14="http://schemas.microsoft.com/office/powerpoint/2010/main" val="376159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Motivation: Power </a:t>
            </a:r>
            <a:r>
              <a:rPr lang="en-US" smtClean="0"/>
              <a:t>Continuum</a:t>
            </a:r>
          </a:p>
        </p:txBody>
      </p:sp>
      <p:sp>
        <p:nvSpPr>
          <p:cNvPr id="2" name="Pfeil nach unten 1"/>
          <p:cNvSpPr/>
          <p:nvPr/>
        </p:nvSpPr>
        <p:spPr>
          <a:xfrm rot="10800000">
            <a:off x="1442428" y="1403794"/>
            <a:ext cx="837127" cy="7250807"/>
          </a:xfrm>
          <a:prstGeom prst="downArrow">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de-DE" sz="2400" smtClean="0">
                <a:solidFill>
                  <a:schemeClr val="bg1"/>
                </a:solidFill>
                <a:latin typeface="Arial Black" panose="020B0A04020102020204" pitchFamily="34" charset="0"/>
              </a:rPr>
              <a:t>higher                                                lower</a:t>
            </a:r>
            <a:endParaRPr lang="de-DE" sz="2400">
              <a:solidFill>
                <a:schemeClr val="bg1"/>
              </a:solidFill>
              <a:latin typeface="Arial Black" panose="020B0A04020102020204" pitchFamily="34" charset="0"/>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629" y="3540349"/>
            <a:ext cx="122872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feld 3"/>
          <p:cNvSpPr txBox="1"/>
          <p:nvPr/>
        </p:nvSpPr>
        <p:spPr>
          <a:xfrm>
            <a:off x="2475354" y="8281115"/>
            <a:ext cx="3479863" cy="584775"/>
          </a:xfrm>
          <a:prstGeom prst="rect">
            <a:avLst/>
          </a:prstGeom>
          <a:noFill/>
        </p:spPr>
        <p:txBody>
          <a:bodyPr wrap="none" rtlCol="0">
            <a:spAutoFit/>
          </a:bodyPr>
          <a:lstStyle/>
          <a:p>
            <a:r>
              <a:rPr lang="de-DE" sz="3200" smtClean="0">
                <a:latin typeface="+mn-lt"/>
              </a:rPr>
              <a:t>„Procedural“: How!</a:t>
            </a:r>
            <a:endParaRPr lang="de-DE" sz="3200" err="1" smtClean="0">
              <a:latin typeface="+mn-lt"/>
            </a:endParaRPr>
          </a:p>
        </p:txBody>
      </p:sp>
      <p:sp>
        <p:nvSpPr>
          <p:cNvPr id="9" name="Textfeld 8"/>
          <p:cNvSpPr txBox="1"/>
          <p:nvPr/>
        </p:nvSpPr>
        <p:spPr>
          <a:xfrm>
            <a:off x="2475354" y="1839532"/>
            <a:ext cx="3696076" cy="584775"/>
          </a:xfrm>
          <a:prstGeom prst="rect">
            <a:avLst/>
          </a:prstGeom>
          <a:noFill/>
        </p:spPr>
        <p:txBody>
          <a:bodyPr wrap="none" rtlCol="0">
            <a:spAutoFit/>
          </a:bodyPr>
          <a:lstStyle/>
          <a:p>
            <a:r>
              <a:rPr lang="de-DE" sz="3200" smtClean="0">
                <a:latin typeface="+mn-lt"/>
              </a:rPr>
              <a:t>„Declarative“: What!</a:t>
            </a:r>
            <a:endParaRPr lang="de-DE" sz="3200" err="1" smtClean="0">
              <a:latin typeface="+mn-lt"/>
            </a:endParaRPr>
          </a:p>
        </p:txBody>
      </p:sp>
      <p:pic>
        <p:nvPicPr>
          <p:cNvPr id="1030" name="Picture 6" descr="C:\Users\reitmeier\AppData\Local\Microsoft\Windows\Temporary Internet Files\Content.IE5\3LWRIX8I\cpu-152656_960_72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8876" y="7661785"/>
            <a:ext cx="1823434" cy="182343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reitmeier\AppData\Local\Microsoft\Windows\Temporary Internet Files\Content.IE5\CVE2Q6IP\person-311292_960_72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49712" y="1403794"/>
            <a:ext cx="1361762" cy="1776211"/>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p:cNvSpPr txBox="1"/>
          <p:nvPr/>
        </p:nvSpPr>
        <p:spPr>
          <a:xfrm rot="5400000">
            <a:off x="7816733" y="4908976"/>
            <a:ext cx="3631828" cy="830997"/>
          </a:xfrm>
          <a:prstGeom prst="rect">
            <a:avLst/>
          </a:prstGeom>
          <a:noFill/>
        </p:spPr>
        <p:txBody>
          <a:bodyPr wrap="none" rtlCol="0">
            <a:spAutoFit/>
          </a:bodyPr>
          <a:lstStyle/>
          <a:p>
            <a:r>
              <a:rPr lang="de-DE" sz="4800" smtClean="0">
                <a:latin typeface="+mn-lt"/>
              </a:rPr>
              <a:t>Semantic Gap</a:t>
            </a:r>
            <a:endParaRPr lang="de-DE" sz="4800" err="1" smtClean="0">
              <a:latin typeface="+mn-lt"/>
            </a:endParaRPr>
          </a:p>
        </p:txBody>
      </p:sp>
      <p:sp>
        <p:nvSpPr>
          <p:cNvPr id="11" name="Textfeld 10"/>
          <p:cNvSpPr txBox="1"/>
          <p:nvPr/>
        </p:nvSpPr>
        <p:spPr>
          <a:xfrm>
            <a:off x="8628504" y="8281114"/>
            <a:ext cx="3165867" cy="584775"/>
          </a:xfrm>
          <a:prstGeom prst="rect">
            <a:avLst/>
          </a:prstGeom>
          <a:noFill/>
        </p:spPr>
        <p:txBody>
          <a:bodyPr wrap="none" rtlCol="0">
            <a:spAutoFit/>
          </a:bodyPr>
          <a:lstStyle/>
          <a:p>
            <a:r>
              <a:rPr lang="de-DE" sz="3200" smtClean="0">
                <a:latin typeface="+mn-lt"/>
              </a:rPr>
              <a:t>Easy for machines</a:t>
            </a:r>
            <a:endParaRPr lang="de-DE" sz="3200" err="1" smtClean="0">
              <a:latin typeface="+mn-lt"/>
            </a:endParaRPr>
          </a:p>
        </p:txBody>
      </p:sp>
      <p:sp>
        <p:nvSpPr>
          <p:cNvPr id="12" name="Textfeld 11"/>
          <p:cNvSpPr txBox="1"/>
          <p:nvPr/>
        </p:nvSpPr>
        <p:spPr>
          <a:xfrm>
            <a:off x="8628503" y="1839531"/>
            <a:ext cx="2910990" cy="584775"/>
          </a:xfrm>
          <a:prstGeom prst="rect">
            <a:avLst/>
          </a:prstGeom>
          <a:noFill/>
        </p:spPr>
        <p:txBody>
          <a:bodyPr wrap="none" rtlCol="0">
            <a:spAutoFit/>
          </a:bodyPr>
          <a:lstStyle/>
          <a:p>
            <a:r>
              <a:rPr lang="de-DE" sz="3200" smtClean="0">
                <a:latin typeface="+mn-lt"/>
              </a:rPr>
              <a:t>Easy for humans</a:t>
            </a:r>
            <a:endParaRPr lang="de-DE" sz="3200" err="1" smtClean="0">
              <a:latin typeface="+mn-lt"/>
            </a:endParaRPr>
          </a:p>
        </p:txBody>
      </p:sp>
      <p:cxnSp>
        <p:nvCxnSpPr>
          <p:cNvPr id="5" name="Gerade Verbindung mit Pfeil 4"/>
          <p:cNvCxnSpPr/>
          <p:nvPr/>
        </p:nvCxnSpPr>
        <p:spPr>
          <a:xfrm>
            <a:off x="10083998" y="2838450"/>
            <a:ext cx="0" cy="4972050"/>
          </a:xfrm>
          <a:prstGeom prst="straightConnector1">
            <a:avLst/>
          </a:prstGeom>
          <a:ln w="63500">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Coordinates</a:t>
            </a:r>
          </a:p>
        </p:txBody>
      </p:sp>
      <p:sp>
        <p:nvSpPr>
          <p:cNvPr id="4" name="Rechteck 3"/>
          <p:cNvSpPr/>
          <p:nvPr/>
        </p:nvSpPr>
        <p:spPr>
          <a:xfrm>
            <a:off x="514350" y="1466850"/>
            <a:ext cx="12249150" cy="3970318"/>
          </a:xfrm>
          <a:prstGeom prst="rect">
            <a:avLst/>
          </a:prstGeom>
        </p:spPr>
        <p:txBody>
          <a:bodyPr wrap="square">
            <a:spAutoFit/>
          </a:bodyPr>
          <a:lstStyle/>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(north,east)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0</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0</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(south,west) = (-north,-east)</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pawnStep White = north</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pawnStep Black = south</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baseRank White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baseRank Black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8</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i="1"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addCoors </a:t>
            </a:r>
            <a:r>
              <a:rPr lang="en-US" i="1">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Board -&gt; Coors -&gt; (Int,Int) -&gt; Maybe Coors</a:t>
            </a:r>
          </a:p>
          <a:p>
            <a:pPr defTabSz="619200"/>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addCoors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board coors offset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coors+offset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coors' | coors' </a:t>
            </a:r>
            <a:r>
              <a:rPr lang="de-DE" smtClean="0"/>
              <a: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indices board</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coors'</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otherwise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Nothing</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19589435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A Move</a:t>
            </a:r>
          </a:p>
        </p:txBody>
      </p:sp>
      <p:sp>
        <p:nvSpPr>
          <p:cNvPr id="4" name="Rechteck 3"/>
          <p:cNvSpPr/>
          <p:nvPr/>
        </p:nvSpPr>
        <p:spPr>
          <a:xfrm>
            <a:off x="514350" y="1466850"/>
            <a:ext cx="12249150" cy="5355312"/>
          </a:xfrm>
          <a:prstGeom prst="rect">
            <a:avLst/>
          </a:prstGeom>
        </p:spPr>
        <p:txBody>
          <a:bodyPr wrap="square">
            <a:spAutoFit/>
          </a:bodyPr>
          <a:lstStyle/>
          <a:p>
            <a:pPr defTabSz="619200"/>
            <a:r>
              <a:rPr lang="de-DE" b="1" smtClean="0">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Move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moveFrom    :: Coors,</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moveTo      :: Coors,</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moveTakes   :: Maybe Coors,</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movePromote :: Maybe Piece }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Castling CastlingSide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deriving</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Eq</a:t>
            </a:r>
          </a:p>
          <a:p>
            <a:pPr defTabSz="619200"/>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CastlingSide = Queenside | Kingside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deriving</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Eq</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instance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 Move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 Move{..} = show moveFrom ++ show moveTo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movePromote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Ú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Û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Ü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Ý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"Q"</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 (Castling Queenside)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"O-O-O"</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 (Castling Kingside)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"O-O"</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2784101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Moving</a:t>
            </a:r>
          </a:p>
        </p:txBody>
      </p:sp>
      <p:sp>
        <p:nvSpPr>
          <p:cNvPr id="4" name="Rechteck 3"/>
          <p:cNvSpPr/>
          <p:nvPr/>
        </p:nvSpPr>
        <p:spPr>
          <a:xfrm>
            <a:off x="285750" y="1466850"/>
            <a:ext cx="12477750" cy="5632311"/>
          </a:xfrm>
          <a:prstGeom prst="rect">
            <a:avLst/>
          </a:prstGeom>
        </p:spPr>
        <p:txBody>
          <a:bodyPr wrap="square">
            <a:spAutoFit/>
          </a:bodyPr>
          <a:lstStyle/>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doMove pos@Position{..} move = pos {</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pBoard              = pBoard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 (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moveTakes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take_coors → [(take_coors,Nothing)] )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(moveFrom,Nothing), (moveTo,</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movePromote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 pBoard!moveFrom</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promote_to → Just (pColourToMove,promote_to) )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Castling Queenside →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,base),Nothing),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4</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,base),pBoard!(</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5</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,base),Nothing),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3</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,base),pBoard!(</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5</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Castling Kingside  →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8</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,base),Nothing),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6</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,base),pBoard!(</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8</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5</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,base),Nothing),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7</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,base),pBoard!(</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5</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 ],</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pColourToMove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nextColour pColourToMove,</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pHalfmoveClock      =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 Just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&lt;- moveTakes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0</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 Just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,Ù) &lt;-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pBoard!moveFrom	 →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0</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otherwise                      → pHalfmoveClock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p:txBody>
      </p:sp>
    </p:spTree>
    <p:extLst>
      <p:ext uri="{BB962C8B-B14F-4D97-AF65-F5344CB8AC3E}">
        <p14:creationId xmlns:p14="http://schemas.microsoft.com/office/powerpoint/2010/main" val="24508440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Castling</a:t>
            </a:r>
          </a:p>
        </p:txBody>
      </p:sp>
      <p:sp>
        <p:nvSpPr>
          <p:cNvPr id="4" name="Rechteck 3"/>
          <p:cNvSpPr/>
          <p:nvPr/>
        </p:nvSpPr>
        <p:spPr>
          <a:xfrm>
            <a:off x="150125" y="1466850"/>
            <a:ext cx="12651475" cy="6740307"/>
          </a:xfrm>
          <a:prstGeom prst="rect">
            <a:avLst/>
          </a:prstGeom>
        </p:spPr>
        <p:txBody>
          <a:bodyPr wrap="square">
            <a:spAutoFit/>
          </a:bodyPr>
          <a:lstStyle/>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pNextMoveNumber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if</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pColourToMove==Black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then</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pNextMoveNumber+</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smtClean="0">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else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pNextMoveNumber</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pEnPassant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from to Nothing Nothing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,Ù) &lt;- pBoard!from,</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to == addCoors pBoard from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*pawn_step),</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middle &lt;- addCoors pBoard from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pawn_step	→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Just (middle,to)</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otherwise									→ Nothing,</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pCanCastleQueenSide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if</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forfeit_queenside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then</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delete pColourToMove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else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id)</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pCanCastleQueenSide,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pCanCastleKingSide  =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if</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forfeit_kingside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then</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delete pColourToMove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else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id)</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pCanCastleKingSide }</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p>
          <a:p>
            <a:pPr defTabSz="619200"/>
            <a:r>
              <a:rPr lang="de-DE" b="1" smtClean="0">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where</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pawn_step = pawnStep pColourToMove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base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baseRank pColourToMove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(forfeit_queenside,forfeit_kingside) =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Castling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(True, True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,rank)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rank == base → (True, False)</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5</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,rank)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rank == base → (True, True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8</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,rank)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rank == base → (False,True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otherwise    → (False,False)</a:t>
            </a:r>
          </a:p>
        </p:txBody>
      </p:sp>
    </p:spTree>
    <p:extLst>
      <p:ext uri="{BB962C8B-B14F-4D97-AF65-F5344CB8AC3E}">
        <p14:creationId xmlns:p14="http://schemas.microsoft.com/office/powerpoint/2010/main" val="5213756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Generating all Possible Moves</a:t>
            </a:r>
          </a:p>
        </p:txBody>
      </p:sp>
      <p:sp>
        <p:nvSpPr>
          <p:cNvPr id="5" name="Rechteck 4"/>
          <p:cNvSpPr/>
          <p:nvPr/>
        </p:nvSpPr>
        <p:spPr>
          <a:xfrm>
            <a:off x="477672" y="1419368"/>
            <a:ext cx="11655188" cy="4801314"/>
          </a:xfrm>
          <a:prstGeom prst="rect">
            <a:avLst/>
          </a:prstGeom>
        </p:spPr>
        <p:txBody>
          <a:bodyPr wrap="square">
            <a:spAutoFit/>
          </a:bodyPr>
          <a:lstStyle/>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moveGen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Position</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filter king_not_in_check $ potentialMoves pos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king_not_in_check move = all (coorsNotInCheck pos_after_move)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 [ kingsCoors pos_after_move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Castling Queenside → map (,baseRank pColourToMove)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3</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5</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Castling Kingside  → map (,baseRank pColourToMove)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5</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7</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pos_after_move = (doMove pos move) { pColourToMove = pColourToMove }</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coorsNotInCheck pos@Position{..} coors = all (≠coors) [ moveTo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8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8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Castling moves do not take a piece, hence it is not considered here</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&lt;- potentialMoves $ pos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pColourToMove = nextColour pColourToMove,</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pBoard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pBoard // [ (coors,Just (pColourToMove,Ý)) ] }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8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8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Place some figure at coors in order to also catch pawn takes</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kingsCoors Position{..} = head [ coors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coors,Just (col,Þ)) &lt;- assocs pBoard, col == pColourToMove ]</a:t>
            </a:r>
          </a:p>
        </p:txBody>
      </p:sp>
    </p:spTree>
    <p:extLst>
      <p:ext uri="{BB962C8B-B14F-4D97-AF65-F5344CB8AC3E}">
        <p14:creationId xmlns:p14="http://schemas.microsoft.com/office/powerpoint/2010/main" val="10488580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Potential Moves 1</a:t>
            </a:r>
          </a:p>
        </p:txBody>
      </p:sp>
      <p:sp>
        <p:nvSpPr>
          <p:cNvPr id="5" name="Rechteck 4"/>
          <p:cNvSpPr/>
          <p:nvPr/>
        </p:nvSpPr>
        <p:spPr>
          <a:xfrm>
            <a:off x="136478" y="1201005"/>
            <a:ext cx="12868322" cy="7017306"/>
          </a:xfrm>
          <a:prstGeom prst="rect">
            <a:avLst/>
          </a:prstGeom>
        </p:spPr>
        <p:txBody>
          <a:bodyPr wrap="square">
            <a:spAutoFit/>
          </a:bodyPr>
          <a:lstStyle/>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potentialMoves Position{..} = normal_moves ++ castling_moves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normal_moves = [ Move src dest mb_takes mb_promote |</a:t>
            </a: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(src,Just (colour,piece)) &lt;- assocs pBoard,</a:t>
            </a: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colour==pColourToMove,</a:t>
            </a: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(dest@(</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,to_rank),mb_takes) &lt;- </a:t>
            </a:r>
            <a:r>
              <a:rPr lang="de-DE" b="1" smtClean="0">
                <a:solidFill>
                  <a:srgbClr val="FF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de-DE" b="1" smtClean="0">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case</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piece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Ù → pawn_moves ++ pawn_takes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dest   = addCoors pBoard src pawn_step  </a:t>
            </a:r>
            <a:endPar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8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8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There cannot be a pawn on the opposite base rank</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pawn_moves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if</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square_empty dest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then</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(dest,Nothing) ] ++ pawn_double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else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pawn_double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addCoors pBoard src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*pawn_step)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dest2 | square_empty dest2 ∧ snd src == initial_rank →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dest2,Nothing) ]</a:t>
            </a: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otherwise                                    → []</a:t>
            </a: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pawn_takes  = [ (dest,Just take_on) |</a:t>
            </a: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dest &lt;- map (addCoors pBoard src</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pawn_step+east,pawn_step+west],</a:t>
            </a: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take_on   &lt;-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pBoard!dest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(colour,</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colour ≠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pColourToMove 							→	[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dest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 Just (middle,pawn_coors) &lt;-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pEnPassant,</a:t>
            </a: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middle==dest                         	→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pawn_coors ]</a:t>
            </a: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otherwise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            ] ]</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Ú → concatMap (maybe_move           src) knight_moves</a:t>
            </a: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Û → concatMap (maybe_move_direction src) diagonals</a:t>
            </a: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Ü → concatMap (maybe_move_direction src) straights</a:t>
            </a: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Ý → concatMap (maybe_move_direction src) (straights++diagonals)</a:t>
            </a: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Þ → concatMap (maybe_move           src) (straights++diagonals</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18868528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Potential Moves 2</a:t>
            </a:r>
          </a:p>
        </p:txBody>
      </p:sp>
      <p:sp>
        <p:nvSpPr>
          <p:cNvPr id="5" name="Rechteck 4"/>
          <p:cNvSpPr/>
          <p:nvPr/>
        </p:nvSpPr>
        <p:spPr>
          <a:xfrm>
            <a:off x="136478" y="1201005"/>
            <a:ext cx="12868322" cy="3970318"/>
          </a:xfrm>
          <a:prstGeom prst="rect">
            <a:avLst/>
          </a:prstGeom>
        </p:spPr>
        <p:txBody>
          <a:bodyPr wrap="square">
            <a:spAutoFit/>
          </a:bodyPr>
          <a:lstStyle/>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mb_promote &lt;-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piece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Ù	| to_rank == baseRank (nextColour pColourToMove) → map Just [Ý,Ú,Û,Ü]</a:t>
            </a: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otherwise                                      → [ Nothing ]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3096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castling_moves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Castling Kingside  | pColourToMove ∈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pCanCastleKingSide,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all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square_empty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6</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7</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Castling Queenside | pColourToMove ∈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pCanCastleQueenSide,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all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square_empty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4</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3</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 ]</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base = baseRank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pColourToMove</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square_empty = isNothing . (pBoard!)</a:t>
            </a:r>
          </a:p>
        </p:txBody>
      </p:sp>
    </p:spTree>
    <p:extLst>
      <p:ext uri="{BB962C8B-B14F-4D97-AF65-F5344CB8AC3E}">
        <p14:creationId xmlns:p14="http://schemas.microsoft.com/office/powerpoint/2010/main" val="6986008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Position Rating 1</a:t>
            </a:r>
          </a:p>
        </p:txBody>
      </p:sp>
      <p:sp>
        <p:nvSpPr>
          <p:cNvPr id="5" name="Rechteck 4"/>
          <p:cNvSpPr/>
          <p:nvPr/>
        </p:nvSpPr>
        <p:spPr>
          <a:xfrm>
            <a:off x="477672" y="1419368"/>
            <a:ext cx="11655188" cy="5355312"/>
          </a:xfrm>
          <a:prstGeom prst="rect">
            <a:avLst/>
          </a:prstGeom>
        </p:spPr>
        <p:txBody>
          <a:bodyPr wrap="square">
            <a:spAutoFit/>
          </a:bodyPr>
          <a:lstStyle/>
          <a:p>
            <a:pPr defTabSz="619200"/>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MatchResult = Winner Colour WinReason | Draw DrawReason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deriving</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a:t>
            </a:r>
          </a:p>
          <a:p>
            <a:pPr defTabSz="619200"/>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WinReason   = Resignation | Checkmate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deriving</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a:t>
            </a:r>
          </a:p>
          <a:p>
            <a:pPr defTabSz="619200"/>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DrawReason  = Fifty_Halfmoves | Stalemate | NoMatePossible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deriving</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Rating = Float</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mAX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10000.0</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mIN         = negate mAX</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eQUAL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0.0</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i="1">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rate :: Position → (Rating,Maybe MatchResult)</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rate Position{..} | pHalfmoveClock ≥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50</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(eQUAL,Just $ Draw Fifty_Halfmoves)</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rate pos@Position{..} | moveGen pos == []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(king_in_check,pColourToMove)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(False,</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 (eQUAL,Just $ Draw Stalemate)</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(True ,White) → (mIN,  Just $ Winner Black Checkmate)</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(True ,Black) → (mAX,  Just $ Winner White Checkmate)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king_in_check = not $ coorsNotInCheck pos $ kingsCoors pos</a:t>
            </a:r>
          </a:p>
        </p:txBody>
      </p:sp>
    </p:spTree>
    <p:extLst>
      <p:ext uri="{BB962C8B-B14F-4D97-AF65-F5344CB8AC3E}">
        <p14:creationId xmlns:p14="http://schemas.microsoft.com/office/powerpoint/2010/main" val="31904788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Position Rating 2</a:t>
            </a:r>
          </a:p>
        </p:txBody>
      </p:sp>
      <p:sp>
        <p:nvSpPr>
          <p:cNvPr id="5" name="Rechteck 4"/>
          <p:cNvSpPr/>
          <p:nvPr/>
        </p:nvSpPr>
        <p:spPr>
          <a:xfrm>
            <a:off x="477671" y="1419368"/>
            <a:ext cx="12282985" cy="7848302"/>
          </a:xfrm>
          <a:prstGeom prst="rect">
            <a:avLst/>
          </a:prstGeom>
        </p:spPr>
        <p:txBody>
          <a:bodyPr wrap="square">
            <a:spAutoFit/>
          </a:bodyPr>
          <a:lstStyle/>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rate pos@Position{..} | max_one_light_figure = (eQUAL,Just $ Draw NoMatePossible)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endPar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max_one_light_figure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sort $ filter ((≠Þ).snd) $ catMaybes $ elems pBoard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 True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,fig)]                 | all_light_figures [fig]                    → True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[(col1,fig1),(col2,fig2)] | col1≠col2 ∧ all_light_figures [fig1,fig2]  → True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otherwise                                  → False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all_light_figures = all (∈ [Ú,Û])</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rate pos = (rating,Nothing)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rating = </a:t>
            </a:r>
            <a:r>
              <a:rPr lang="en-US" smtClean="0">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0.01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mobility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sum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if</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colour==White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then</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id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else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negate) (piece_val piece colour coors)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coors,Just (colour,piece)) &lt;- assocs $ pBoard pos ]</a:t>
            </a:r>
          </a:p>
          <a:p>
            <a:pPr defTabSz="619200"/>
            <a:endPar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piece_val fig colour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,rank)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fig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Ù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abs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fromEnum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rank - fromEnum (baseRank (nextColour colour</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4</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otherwise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0</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Ú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3</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Û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3</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Ü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5</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Ý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9</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Þ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0</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endPar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mobility = fromIntegral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length (potentialMoves $ pos { pColourToMove = White })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length (potentialMoves $ pos { pColourToMove = Black })</a:t>
            </a:r>
          </a:p>
        </p:txBody>
      </p:sp>
    </p:spTree>
    <p:extLst>
      <p:ext uri="{BB962C8B-B14F-4D97-AF65-F5344CB8AC3E}">
        <p14:creationId xmlns:p14="http://schemas.microsoft.com/office/powerpoint/2010/main" val="11339438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Searching Brute Force Minimax</a:t>
            </a:r>
          </a:p>
        </p:txBody>
      </p:sp>
      <p:sp>
        <p:nvSpPr>
          <p:cNvPr id="5" name="Rechteck 4"/>
          <p:cNvSpPr/>
          <p:nvPr/>
        </p:nvSpPr>
        <p:spPr>
          <a:xfrm>
            <a:off x="245661" y="1419368"/>
            <a:ext cx="12624178" cy="3139321"/>
          </a:xfrm>
          <a:prstGeom prst="rect">
            <a:avLst/>
          </a:prstGeom>
        </p:spPr>
        <p:txBody>
          <a:bodyPr wrap="square">
            <a:spAutoFit/>
          </a:bodyPr>
          <a:lstStyle/>
          <a:p>
            <a:pPr defTabSz="619200"/>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Depth = Int</a:t>
            </a:r>
          </a:p>
          <a:p>
            <a:pPr defTabSz="619200"/>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Line  = [Move]</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i="1">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search :: Depth → Position → Line → (Rating,Line)</a:t>
            </a:r>
          </a:p>
          <a:p>
            <a:pPr defTabSz="619200"/>
            <a:endPar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search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depth pos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line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moveGen pos == [] ∨ depth==</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0</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(fst $ rate pos,line)</a:t>
            </a:r>
          </a:p>
          <a:p>
            <a:pPr defTabSz="619200"/>
            <a:endPar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search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depth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pos line =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minimax (comparing fst) (map go_deeper $ moveGen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pos)</a:t>
            </a:r>
          </a:p>
          <a:p>
            <a:pPr defTabSz="619200"/>
            <a:r>
              <a:rPr lang="en-US" b="1">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smtClean="0">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minimax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if</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pColourToMove == White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then</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maximumBy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else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minimumBy</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go_deeper move = search (depth-</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(doMove pos move) (move:line)</a:t>
            </a:r>
          </a:p>
        </p:txBody>
      </p:sp>
      <p:sp>
        <p:nvSpPr>
          <p:cNvPr id="4" name="Rechteck 3"/>
          <p:cNvSpPr/>
          <p:nvPr/>
        </p:nvSpPr>
        <p:spPr>
          <a:xfrm>
            <a:off x="6328960" y="6962633"/>
            <a:ext cx="1721134" cy="369332"/>
          </a:xfrm>
          <a:prstGeom prst="rect">
            <a:avLst/>
          </a:prstGeom>
        </p:spPr>
        <p:txBody>
          <a:bodyPr wrap="square">
            <a:spAutoFit/>
          </a:bodyPr>
          <a:lstStyle/>
          <a:p>
            <a:pPr defTabSz="619200"/>
            <a:r>
              <a:rPr lang="de-DE">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parMap rpar</a:t>
            </a:r>
            <a:endParaRPr lang="en-US">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
        <p:nvSpPr>
          <p:cNvPr id="6" name="Abgerundetes Rechteck 5"/>
          <p:cNvSpPr/>
          <p:nvPr/>
        </p:nvSpPr>
        <p:spPr>
          <a:xfrm>
            <a:off x="7015329" y="3357349"/>
            <a:ext cx="457579" cy="34119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Abgerundetes Rechteck 7"/>
          <p:cNvSpPr/>
          <p:nvPr/>
        </p:nvSpPr>
        <p:spPr>
          <a:xfrm>
            <a:off x="6328960" y="7019499"/>
            <a:ext cx="1611952" cy="34119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 name="Gerade Verbindung mit Pfeil 2"/>
          <p:cNvCxnSpPr>
            <a:stCxn id="6" idx="2"/>
            <a:endCxn id="4" idx="0"/>
          </p:cNvCxnSpPr>
          <p:nvPr/>
        </p:nvCxnSpPr>
        <p:spPr>
          <a:xfrm flipH="1">
            <a:off x="7189527" y="3698543"/>
            <a:ext cx="54592" cy="3264090"/>
          </a:xfrm>
          <a:prstGeom prst="straightConnector1">
            <a:avLst/>
          </a:prstGeom>
          <a:ln w="38100">
            <a:solidFill>
              <a:srgbClr val="FF0000"/>
            </a:solidFill>
            <a:headEnd type="arrow"/>
            <a:tailEnd type="oval"/>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245661" y="5070627"/>
            <a:ext cx="7089570" cy="707886"/>
          </a:xfrm>
          <a:prstGeom prst="rect">
            <a:avLst/>
          </a:prstGeom>
          <a:noFill/>
        </p:spPr>
        <p:txBody>
          <a:bodyPr wrap="none" rtlCol="0">
            <a:spAutoFit/>
          </a:bodyPr>
          <a:lstStyle/>
          <a:p>
            <a:r>
              <a:rPr lang="de-DE" sz="4000" smtClean="0">
                <a:solidFill>
                  <a:srgbClr val="FF0000"/>
                </a:solidFill>
                <a:latin typeface="+mn-lt"/>
              </a:rPr>
              <a:t>import Control.Parallel.Strategies</a:t>
            </a:r>
            <a:endParaRPr lang="de-DE" sz="4000" dirty="0" err="1" smtClean="0">
              <a:solidFill>
                <a:srgbClr val="FF0000"/>
              </a:solidFill>
              <a:latin typeface="+mn-lt"/>
            </a:endParaRPr>
          </a:p>
        </p:txBody>
      </p:sp>
      <p:sp>
        <p:nvSpPr>
          <p:cNvPr id="14" name="Textfeld 13"/>
          <p:cNvSpPr txBox="1"/>
          <p:nvPr/>
        </p:nvSpPr>
        <p:spPr>
          <a:xfrm>
            <a:off x="1498173" y="8180525"/>
            <a:ext cx="10498130" cy="707886"/>
          </a:xfrm>
          <a:prstGeom prst="rect">
            <a:avLst/>
          </a:prstGeom>
          <a:noFill/>
        </p:spPr>
        <p:txBody>
          <a:bodyPr wrap="none" rtlCol="0">
            <a:spAutoFit/>
          </a:bodyPr>
          <a:lstStyle/>
          <a:p>
            <a:r>
              <a:rPr lang="de-DE" sz="4000" smtClean="0">
                <a:solidFill>
                  <a:srgbClr val="FF0000"/>
                </a:solidFill>
                <a:latin typeface="+mn-lt"/>
              </a:rPr>
              <a:t>This parallelization works because no side effects!</a:t>
            </a:r>
            <a:endParaRPr lang="de-DE" sz="4000" dirty="0" err="1" smtClean="0">
              <a:solidFill>
                <a:srgbClr val="FF0000"/>
              </a:solidFill>
              <a:latin typeface="+mn-lt"/>
            </a:endParaRPr>
          </a:p>
        </p:txBody>
      </p:sp>
    </p:spTree>
    <p:extLst>
      <p:ext uri="{BB962C8B-B14F-4D97-AF65-F5344CB8AC3E}">
        <p14:creationId xmlns:p14="http://schemas.microsoft.com/office/powerpoint/2010/main" val="106037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8" grpId="0" animBg="1"/>
      <p:bldP spid="10" grpId="0"/>
      <p:bldP spid="1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What does </a:t>
            </a:r>
            <a:r>
              <a:rPr lang="en-US" smtClean="0">
                <a:latin typeface="Courier New" panose="02070309020205020404" pitchFamily="49" charset="0"/>
                <a:cs typeface="Courier New" panose="02070309020205020404" pitchFamily="49" charset="0"/>
              </a:rPr>
              <a:t>process</a:t>
            </a:r>
            <a:r>
              <a:rPr lang="en-US" smtClean="0"/>
              <a:t> do?</a:t>
            </a:r>
          </a:p>
        </p:txBody>
      </p:sp>
      <p:sp>
        <p:nvSpPr>
          <p:cNvPr id="3" name="Textfeld 2"/>
          <p:cNvSpPr txBox="1"/>
          <p:nvPr/>
        </p:nvSpPr>
        <p:spPr>
          <a:xfrm>
            <a:off x="477520" y="1229360"/>
            <a:ext cx="5416868" cy="7786747"/>
          </a:xfrm>
          <a:prstGeom prst="rect">
            <a:avLst/>
          </a:prstGeom>
          <a:noFill/>
        </p:spPr>
        <p:txBody>
          <a:bodyPr wrap="none" rtlCol="0">
            <a:spAutoFit/>
          </a:bodyPr>
          <a:lstStyle/>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*b)</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 = *a;</a:t>
            </a:r>
          </a:p>
          <a:p>
            <a:r>
              <a:rPr lang="de-DE" sz="2000">
                <a:latin typeface="Courier New" panose="02070309020205020404" pitchFamily="49" charset="0"/>
                <a:cs typeface="Courier New" panose="02070309020205020404" pitchFamily="49" charset="0"/>
              </a:rPr>
              <a:t>    *a = *b;</a:t>
            </a:r>
          </a:p>
          <a:p>
            <a:r>
              <a:rPr lang="de-DE" sz="2000">
                <a:latin typeface="Courier New" panose="02070309020205020404" pitchFamily="49" charset="0"/>
                <a:cs typeface="Courier New" panose="02070309020205020404" pitchFamily="49" charset="0"/>
              </a:rPr>
              <a:t>    *b =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a:t>
            </a:r>
          </a:p>
          <a:p>
            <a:endParaRPr lang="de-DE" sz="2000">
              <a:latin typeface="Courier New" panose="02070309020205020404" pitchFamily="49" charset="0"/>
              <a:cs typeface="Courier New" panose="02070309020205020404" pitchFamily="49" charset="0"/>
            </a:endParaRPr>
          </a:p>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int</a:t>
            </a:r>
            <a:r>
              <a:rPr lang="de-DE" sz="2000" smtClean="0">
                <a:latin typeface="Courier New" panose="02070309020205020404" pitchFamily="49" charset="0"/>
                <a:cs typeface="Courier New" panose="02070309020205020404" pitchFamily="49" charset="0"/>
              </a:rPr>
              <a:t> </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(end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&lt;=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return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while</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end)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endParaRPr lang="de-DE" sz="2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77823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Driver Loop</a:t>
            </a:r>
          </a:p>
        </p:txBody>
      </p:sp>
      <p:sp>
        <p:nvSpPr>
          <p:cNvPr id="5" name="Rechteck 4"/>
          <p:cNvSpPr/>
          <p:nvPr/>
        </p:nvSpPr>
        <p:spPr>
          <a:xfrm>
            <a:off x="245661" y="1201004"/>
            <a:ext cx="12624178" cy="8125301"/>
          </a:xfrm>
          <a:prstGeom prst="rect">
            <a:avLst/>
          </a:prstGeom>
        </p:spPr>
        <p:txBody>
          <a:bodyPr wrap="square">
            <a:spAutoFit/>
          </a:bodyPr>
          <a:lstStyle/>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main = loop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initialPosition stackNew </a:t>
            </a:r>
            <a:r>
              <a:rPr lang="en-US" b="1" smtClean="0">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de-DE" i="1"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i="1">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loop :: Depth → Position → Stack Position → IO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loop maxdepth pos pos_history =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do</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print pos</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putStrLn $ printf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"Rating = %.2f"</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(fst $ rate pos)</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putStrLn $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"Possible moves are:"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show (moveGen pos)</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rate pos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,Just matchresult) → print matchresult</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otherwise        → return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input &lt;- putStr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&gt;&gt; hFlush stdout &gt;&gt; getLine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input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loop maxdepth initialPosition stackNew</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"q"</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return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execute_move $ last $ snd $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search maxdepth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pos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stackPop pos_history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do</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putStrLn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"There is no previous position."</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loop maxdepth pos pos_history</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(stack',prev_pos) → loop maxdepth prev_pos stack'</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depth_str | [(depth,[])] &lt;- reads depth_str → loop depth pos pos_history</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move_str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lookup move_str $ map (\ m → (show m,m)) (moveGen pos)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do</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putStrLn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"This is no (legal) move or command."</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loop maxdepth pos pos_history</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move → execute_move move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execute_move move =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do</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putStrLn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"Moving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show move</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loop maxdepth (doMove pos move) (stackPush pos_history pos)</a:t>
            </a:r>
          </a:p>
        </p:txBody>
      </p:sp>
    </p:spTree>
    <p:extLst>
      <p:ext uri="{BB962C8B-B14F-4D97-AF65-F5344CB8AC3E}">
        <p14:creationId xmlns:p14="http://schemas.microsoft.com/office/powerpoint/2010/main" val="853552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Beyond Naïve Brute Force…</a:t>
            </a:r>
          </a:p>
        </p:txBody>
      </p:sp>
      <p:sp>
        <p:nvSpPr>
          <p:cNvPr id="3" name="Rectangle 4"/>
          <p:cNvSpPr>
            <a:spLocks/>
          </p:cNvSpPr>
          <p:nvPr/>
        </p:nvSpPr>
        <p:spPr bwMode="auto">
          <a:xfrm>
            <a:off x="459569" y="1438501"/>
            <a:ext cx="10790237" cy="6709211"/>
          </a:xfrm>
          <a:prstGeom prst="rect">
            <a:avLst/>
          </a:prstGeom>
          <a:noFill/>
          <a:ln w="12700" cap="flat">
            <a:noFill/>
            <a:miter lim="800000"/>
            <a:headEnd type="none" w="med" len="med"/>
            <a:tailEnd type="none" w="med" len="med"/>
          </a:ln>
        </p:spPr>
        <p:txBody>
          <a:bodyPr lIns="0" tIns="0" rIns="0" bIns="0"/>
          <a:lstStyle/>
          <a:p>
            <a:pPr marL="457200" indent="-457200">
              <a:lnSpc>
                <a:spcPct val="120000"/>
              </a:lnSpc>
              <a:spcBef>
                <a:spcPts val="1000"/>
              </a:spcBef>
              <a:buSzPct val="120000"/>
              <a:buFontTx/>
              <a:buChar char="-"/>
              <a:defRPr/>
            </a:pPr>
            <a:r>
              <a:rPr lang="en-US" sz="2600" smtClean="0">
                <a:solidFill>
                  <a:srgbClr val="262626"/>
                </a:solidFill>
                <a:latin typeface="+mn-lt"/>
                <a:ea typeface="Gill Sans" charset="0"/>
                <a:cs typeface="Gill Sans" charset="0"/>
              </a:rPr>
              <a:t>Alpha-Beta Window</a:t>
            </a:r>
          </a:p>
          <a:p>
            <a:pPr marL="457200" indent="-457200">
              <a:lnSpc>
                <a:spcPct val="120000"/>
              </a:lnSpc>
              <a:spcBef>
                <a:spcPts val="1000"/>
              </a:spcBef>
              <a:buSzPct val="120000"/>
              <a:buFontTx/>
              <a:buChar char="-"/>
              <a:defRPr/>
            </a:pPr>
            <a:r>
              <a:rPr lang="en-US" sz="2600" smtClean="0">
                <a:solidFill>
                  <a:srgbClr val="262626"/>
                </a:solidFill>
                <a:latin typeface="+mn-lt"/>
                <a:ea typeface="Gill Sans" charset="0"/>
                <a:cs typeface="Gill Sans" charset="0"/>
              </a:rPr>
              <a:t>Move Ordering, Killer Move Heuristic</a:t>
            </a:r>
          </a:p>
          <a:p>
            <a:pPr marL="457200" indent="-457200">
              <a:lnSpc>
                <a:spcPct val="120000"/>
              </a:lnSpc>
              <a:spcBef>
                <a:spcPts val="1000"/>
              </a:spcBef>
              <a:buSzPct val="120000"/>
              <a:buFontTx/>
              <a:buChar char="-"/>
              <a:defRPr/>
            </a:pPr>
            <a:r>
              <a:rPr lang="en-US" sz="2600" smtClean="0">
                <a:solidFill>
                  <a:srgbClr val="262626"/>
                </a:solidFill>
                <a:latin typeface="+mn-lt"/>
                <a:ea typeface="Gill Sans" charset="0"/>
                <a:cs typeface="Gill Sans" charset="0"/>
              </a:rPr>
              <a:t>Position Hashtables</a:t>
            </a:r>
          </a:p>
          <a:p>
            <a:pPr marL="457200" indent="-457200">
              <a:lnSpc>
                <a:spcPct val="120000"/>
              </a:lnSpc>
              <a:spcBef>
                <a:spcPts val="1000"/>
              </a:spcBef>
              <a:buSzPct val="120000"/>
              <a:buFontTx/>
              <a:buChar char="-"/>
              <a:defRPr/>
            </a:pPr>
            <a:r>
              <a:rPr lang="en-US" sz="2600" smtClean="0">
                <a:solidFill>
                  <a:srgbClr val="262626"/>
                </a:solidFill>
                <a:latin typeface="+mn-lt"/>
                <a:ea typeface="Gill Sans" charset="0"/>
                <a:cs typeface="Gill Sans" charset="0"/>
              </a:rPr>
              <a:t>Principal Variation, Iterative Deepening</a:t>
            </a:r>
          </a:p>
          <a:p>
            <a:pPr marL="457200" indent="-457200">
              <a:lnSpc>
                <a:spcPct val="120000"/>
              </a:lnSpc>
              <a:spcBef>
                <a:spcPts val="1000"/>
              </a:spcBef>
              <a:buSzPct val="120000"/>
              <a:buFontTx/>
              <a:buChar char="-"/>
              <a:defRPr/>
            </a:pPr>
            <a:r>
              <a:rPr lang="en-US" sz="2600" smtClean="0">
                <a:solidFill>
                  <a:srgbClr val="262626"/>
                </a:solidFill>
                <a:latin typeface="+mn-lt"/>
                <a:ea typeface="Gill Sans" charset="0"/>
                <a:cs typeface="Gill Sans" charset="0"/>
              </a:rPr>
              <a:t>Quiescence Search</a:t>
            </a:r>
          </a:p>
          <a:p>
            <a:pPr marL="457200" indent="-457200">
              <a:lnSpc>
                <a:spcPct val="120000"/>
              </a:lnSpc>
              <a:spcBef>
                <a:spcPts val="1000"/>
              </a:spcBef>
              <a:buSzPct val="120000"/>
              <a:buFontTx/>
              <a:buChar char="-"/>
              <a:defRPr/>
            </a:pPr>
            <a:r>
              <a:rPr lang="en-US" sz="2600" smtClean="0">
                <a:solidFill>
                  <a:srgbClr val="262626"/>
                </a:solidFill>
                <a:latin typeface="+mn-lt"/>
                <a:ea typeface="Gill Sans" charset="0"/>
                <a:cs typeface="Gill Sans" charset="0"/>
              </a:rPr>
              <a:t>Opening / Endgame Database</a:t>
            </a:r>
          </a:p>
          <a:p>
            <a:pPr marL="457200" indent="-457200">
              <a:lnSpc>
                <a:spcPct val="120000"/>
              </a:lnSpc>
              <a:spcBef>
                <a:spcPts val="1000"/>
              </a:spcBef>
              <a:buSzPct val="120000"/>
              <a:buFontTx/>
              <a:buChar char="-"/>
              <a:defRPr/>
            </a:pPr>
            <a:r>
              <a:rPr lang="en-US" sz="2600" smtClean="0">
                <a:solidFill>
                  <a:srgbClr val="262626"/>
                </a:solidFill>
                <a:latin typeface="+mn-lt"/>
                <a:ea typeface="Gill Sans" charset="0"/>
                <a:cs typeface="Gill Sans" charset="0"/>
              </a:rPr>
              <a:t>Null Window Search / SCOUT</a:t>
            </a:r>
          </a:p>
          <a:p>
            <a:pPr marL="457200" indent="-457200">
              <a:lnSpc>
                <a:spcPct val="120000"/>
              </a:lnSpc>
              <a:spcBef>
                <a:spcPts val="1000"/>
              </a:spcBef>
              <a:buSzPct val="120000"/>
              <a:buFontTx/>
              <a:buChar char="-"/>
              <a:defRPr/>
            </a:pPr>
            <a:r>
              <a:rPr lang="en-US" sz="2600" smtClean="0">
                <a:solidFill>
                  <a:srgbClr val="262626"/>
                </a:solidFill>
                <a:latin typeface="+mn-lt"/>
                <a:ea typeface="Gill Sans" charset="0"/>
                <a:cs typeface="Gill Sans" charset="0"/>
              </a:rPr>
              <a:t>Null Move Heuristic</a:t>
            </a:r>
          </a:p>
          <a:p>
            <a:pPr marL="457200" indent="-457200">
              <a:lnSpc>
                <a:spcPct val="120000"/>
              </a:lnSpc>
              <a:spcBef>
                <a:spcPts val="1000"/>
              </a:spcBef>
              <a:buSzPct val="120000"/>
              <a:buFontTx/>
              <a:buChar char="-"/>
              <a:defRPr/>
            </a:pPr>
            <a:r>
              <a:rPr lang="en-US" sz="2600" smtClean="0">
                <a:solidFill>
                  <a:srgbClr val="262626"/>
                </a:solidFill>
                <a:latin typeface="+mn-lt"/>
                <a:ea typeface="Gill Sans" charset="0"/>
                <a:cs typeface="Gill Sans" charset="0"/>
              </a:rPr>
              <a:t>…</a:t>
            </a: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spTree>
    <p:extLst>
      <p:ext uri="{BB962C8B-B14F-4D97-AF65-F5344CB8AC3E}">
        <p14:creationId xmlns:p14="http://schemas.microsoft.com/office/powerpoint/2010/main" val="14209069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9"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928" y="5075582"/>
            <a:ext cx="3464891" cy="3464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Industrial Strength</a:t>
            </a:r>
            <a:endParaRPr lang="en-US" smtClean="0"/>
          </a:p>
        </p:txBody>
      </p:sp>
      <p:sp>
        <p:nvSpPr>
          <p:cNvPr id="2" name="AutoShape 2" descr="Bildergebnis für galois in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914" y="2410447"/>
            <a:ext cx="4238625"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descr="Bildergebnis für microsof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0531" y="312738"/>
            <a:ext cx="3333750" cy="333375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7" descr="Bildergebnis für ICS a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4281" y="3486772"/>
            <a:ext cx="21431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AutoShape 10" descr="Bildergebnis für qualcomm"/>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3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77406" y="6180068"/>
            <a:ext cx="2428875"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2439" y="4033838"/>
            <a:ext cx="2705100"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7"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77393" y="2789238"/>
            <a:ext cx="171450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8"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5175" y="4558334"/>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1"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9261" y="6635473"/>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2" name="Picture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41425" y="7587973"/>
            <a:ext cx="2857500"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73222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TA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315" y="4508837"/>
            <a:ext cx="7927617" cy="4915127"/>
          </a:xfrm>
          <a:prstGeom prst="rect">
            <a:avLst/>
          </a:prstGeom>
          <a:noFill/>
          <a:extLst>
            <a:ext uri="{909E8E84-426E-40DD-AFC4-6F175D3DCCD1}">
              <a14:hiddenFill xmlns:a14="http://schemas.microsoft.com/office/drawing/2010/main">
                <a:solidFill>
                  <a:srgbClr val="FFFFFF"/>
                </a:solidFill>
              </a14:hiddenFill>
            </a:ext>
          </a:extLst>
        </p:spPr>
      </p:pic>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When </a:t>
            </a:r>
            <a:r>
              <a:rPr lang="en-US" u="sng" smtClean="0"/>
              <a:t>not</a:t>
            </a:r>
            <a:r>
              <a:rPr lang="en-US" smtClean="0"/>
              <a:t> to use Haskell</a:t>
            </a:r>
          </a:p>
        </p:txBody>
      </p:sp>
      <p:sp>
        <p:nvSpPr>
          <p:cNvPr id="3" name="Rectangle 4"/>
          <p:cNvSpPr>
            <a:spLocks/>
          </p:cNvSpPr>
          <p:nvPr/>
        </p:nvSpPr>
        <p:spPr bwMode="auto">
          <a:xfrm>
            <a:off x="443819" y="1373188"/>
            <a:ext cx="10790237" cy="6680200"/>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Tight Realtime properties required</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Very low level problem (machine oriented)</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 conservative and laggard enviroment</a:t>
            </a:r>
            <a:br>
              <a:rPr lang="en-US" sz="2600" smtClean="0">
                <a:solidFill>
                  <a:srgbClr val="262626"/>
                </a:solidFill>
                <a:latin typeface="+mn-lt"/>
                <a:ea typeface="Gill Sans" charset="0"/>
                <a:cs typeface="Gill Sans" charset="0"/>
              </a:rPr>
            </a:br>
            <a:r>
              <a:rPr lang="en-US" sz="2600" smtClean="0">
                <a:solidFill>
                  <a:srgbClr val="262626"/>
                </a:solidFill>
                <a:latin typeface="+mn-lt"/>
                <a:ea typeface="Gill Sans" charset="0"/>
                <a:cs typeface="Gill Sans" charset="0"/>
              </a:rPr>
              <a:t>(e.g. personal, political reasons):</a:t>
            </a:r>
          </a:p>
          <a:p>
            <a:pPr marL="254000" indent="-254000">
              <a:lnSpc>
                <a:spcPct val="120000"/>
              </a:lnSpc>
              <a:spcBef>
                <a:spcPts val="1000"/>
              </a:spcBef>
              <a:buSzPct val="120000"/>
              <a:buFont typeface="Lucida Grande" charset="0"/>
              <a:buChar char="‣"/>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pic>
        <p:nvPicPr>
          <p:cNvPr id="3079" name="Picture 7" descr="C:\Users\3t\AppData\Local\Microsoft\Windows\Temporary Internet Files\Content.IE5\OFIS4223\1169px-Achtung.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9429" y="309883"/>
            <a:ext cx="2729359" cy="2390816"/>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a:xfrm>
            <a:off x="6648038" y="4914900"/>
            <a:ext cx="3963809" cy="3138488"/>
          </a:xfrm>
          <a:prstGeom prst="rect">
            <a:avLst/>
          </a:prstGeom>
          <a:blipFill dpi="0" rotWithShape="1">
            <a:blip r:embed="rId4">
              <a:alphaModFix amt="30000"/>
            </a:blip>
            <a:srcRect/>
            <a:stretch>
              <a:fillRect/>
            </a:stretch>
          </a:blip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 Verbindung mit Pfeil 8"/>
          <p:cNvCxnSpPr>
            <a:endCxn id="3078" idx="0"/>
          </p:cNvCxnSpPr>
          <p:nvPr/>
        </p:nvCxnSpPr>
        <p:spPr>
          <a:xfrm>
            <a:off x="5115375" y="3145987"/>
            <a:ext cx="1409749" cy="136285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99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rrowheads="1"/>
          </p:cNvPicPr>
          <p:nvPr/>
        </p:nvPicPr>
        <p:blipFill>
          <a:blip r:embed="rId2" cstate="print"/>
          <a:srcRect/>
          <a:stretch>
            <a:fillRect/>
          </a:stretch>
        </p:blipFill>
        <p:spPr bwMode="auto">
          <a:xfrm>
            <a:off x="461963" y="1608138"/>
            <a:ext cx="5689600" cy="7340600"/>
          </a:xfrm>
          <a:prstGeom prst="rect">
            <a:avLst/>
          </a:prstGeom>
          <a:noFill/>
          <a:ln w="12700">
            <a:noFill/>
            <a:miter lim="800000"/>
            <a:headEnd/>
            <a:tailEnd/>
          </a:ln>
        </p:spPr>
      </p:pic>
      <p:sp>
        <p:nvSpPr>
          <p:cNvPr id="4" name="Abgerundetes Rechteck 3"/>
          <p:cNvSpPr/>
          <p:nvPr/>
        </p:nvSpPr>
        <p:spPr>
          <a:xfrm>
            <a:off x="6813550" y="1625600"/>
            <a:ext cx="5703888" cy="5391150"/>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lgn="ctr">
              <a:defRPr/>
            </a:pPr>
            <a:endParaRPr lang="de-DE" sz="3400" b="1">
              <a:solidFill>
                <a:srgbClr val="64748B"/>
              </a:solidFill>
            </a:endParaRPr>
          </a:p>
        </p:txBody>
      </p:sp>
      <p:pic>
        <p:nvPicPr>
          <p:cNvPr id="17413" name="Picture 2" descr="\\smbsrv.validas\intranet\Validas\CorporateIdentity\ValidasLogos\validas600.png"/>
          <p:cNvPicPr>
            <a:picLocks noChangeAspect="1" noChangeArrowheads="1"/>
          </p:cNvPicPr>
          <p:nvPr/>
        </p:nvPicPr>
        <p:blipFill>
          <a:blip r:embed="rId3" cstate="print">
            <a:lum bright="-10000" contrast="30000"/>
          </a:blip>
          <a:srcRect/>
          <a:stretch>
            <a:fillRect/>
          </a:stretch>
        </p:blipFill>
        <p:spPr bwMode="auto">
          <a:xfrm>
            <a:off x="8858665" y="8129588"/>
            <a:ext cx="3727450" cy="819150"/>
          </a:xfrm>
          <a:prstGeom prst="rect">
            <a:avLst/>
          </a:prstGeom>
          <a:noFill/>
          <a:ln w="9525">
            <a:noFill/>
            <a:miter lim="800000"/>
            <a:headEnd/>
            <a:tailEnd/>
          </a:ln>
        </p:spPr>
      </p:pic>
      <p:sp>
        <p:nvSpPr>
          <p:cNvPr id="17415" name="Titel 9"/>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pPr eaLnBrk="1" hangingPunct="1"/>
            <a:r>
              <a:rPr lang="de-DE" smtClean="0"/>
              <a:t>putStrLn „Thank you!“</a:t>
            </a:r>
            <a:endParaRPr lang="en-US" smtClean="0"/>
          </a:p>
        </p:txBody>
      </p:sp>
      <p:sp>
        <p:nvSpPr>
          <p:cNvPr id="2" name="Textfeld 1"/>
          <p:cNvSpPr txBox="1"/>
          <p:nvPr/>
        </p:nvSpPr>
        <p:spPr>
          <a:xfrm>
            <a:off x="6955044" y="2385314"/>
            <a:ext cx="5420899" cy="4832092"/>
          </a:xfrm>
          <a:prstGeom prst="rect">
            <a:avLst/>
          </a:prstGeom>
          <a:noFill/>
        </p:spPr>
        <p:txBody>
          <a:bodyPr wrap="square" rtlCol="0">
            <a:spAutoFit/>
          </a:bodyPr>
          <a:lstStyle/>
          <a:p>
            <a:r>
              <a:rPr lang="en-US" sz="2800" i="1" smtClean="0"/>
              <a:t>“LISP </a:t>
            </a:r>
            <a:r>
              <a:rPr lang="en-US" sz="2800" i="1"/>
              <a:t>is worth learning for a different reason — the profound enlightenment experience you will have when you finally </a:t>
            </a:r>
            <a:r>
              <a:rPr lang="en-US" sz="2800" i="1"/>
              <a:t>get </a:t>
            </a:r>
            <a:r>
              <a:rPr lang="en-US" sz="2800" i="1" smtClean="0"/>
              <a:t>it.</a:t>
            </a:r>
          </a:p>
          <a:p>
            <a:r>
              <a:rPr lang="en-US" sz="2800" i="1" smtClean="0"/>
              <a:t>That </a:t>
            </a:r>
            <a:r>
              <a:rPr lang="en-US" sz="2800" i="1"/>
              <a:t>experience will make you a better programmer for the rest of your days, even if you never actually use LISP itself a </a:t>
            </a:r>
            <a:r>
              <a:rPr lang="en-US" sz="2800" i="1"/>
              <a:t>lot</a:t>
            </a:r>
            <a:r>
              <a:rPr lang="en-US" sz="2800" i="1" smtClean="0"/>
              <a:t>.”</a:t>
            </a:r>
          </a:p>
          <a:p>
            <a:endParaRPr lang="en-US" sz="2800" i="1">
              <a:latin typeface="+mn-lt"/>
            </a:endParaRPr>
          </a:p>
          <a:p>
            <a:pPr algn="r"/>
            <a:r>
              <a:rPr lang="en-US" sz="2800" i="1" smtClean="0">
                <a:latin typeface="+mn-lt"/>
              </a:rPr>
              <a:t>From “How to Become a Hacker”</a:t>
            </a:r>
          </a:p>
          <a:p>
            <a:pPr algn="r"/>
            <a:r>
              <a:rPr lang="en-US" sz="2800" i="1" smtClean="0">
                <a:latin typeface="+mn-lt"/>
              </a:rPr>
              <a:t>by Eric Raymond</a:t>
            </a:r>
            <a:endParaRPr lang="de-DE" sz="2800" i="1" dirty="0" err="1" smtClean="0">
              <a:latin typeface="+mn-lt"/>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What does </a:t>
            </a:r>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a:t>
            </a:r>
            <a:r>
              <a:rPr lang="en-US" smtClean="0"/>
              <a:t> do?</a:t>
            </a:r>
          </a:p>
        </p:txBody>
      </p:sp>
      <p:sp>
        <p:nvSpPr>
          <p:cNvPr id="4" name="Textfeld 3"/>
          <p:cNvSpPr txBox="1"/>
          <p:nvPr/>
        </p:nvSpPr>
        <p:spPr>
          <a:xfrm>
            <a:off x="477520" y="1894195"/>
            <a:ext cx="11435438" cy="2308324"/>
          </a:xfrm>
          <a:prstGeom prst="rect">
            <a:avLst/>
          </a:prstGeom>
          <a:noFill/>
        </p:spPr>
        <p:txBody>
          <a:bodyPr wrap="square" rtlCol="0">
            <a:spAutoFit/>
          </a:bodyPr>
          <a:lstStyle/>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           =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endPar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(first:rest) =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let smaller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filter (&lt;= first) rest</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bigger  =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filter (&gt;  first)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rest</a:t>
            </a:r>
            <a:endPar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smaller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first]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process2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bigger</a:t>
            </a:r>
            <a:endParaRPr lang="de-DE"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610126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a:t>How to prove the functionality?</a:t>
            </a:r>
            <a:endParaRPr lang="en-US" smtClean="0"/>
          </a:p>
        </p:txBody>
      </p:sp>
      <p:sp>
        <p:nvSpPr>
          <p:cNvPr id="3" name="Textfeld 2"/>
          <p:cNvSpPr txBox="1"/>
          <p:nvPr/>
        </p:nvSpPr>
        <p:spPr>
          <a:xfrm>
            <a:off x="477520" y="1229360"/>
            <a:ext cx="5416868" cy="7786747"/>
          </a:xfrm>
          <a:prstGeom prst="rect">
            <a:avLst/>
          </a:prstGeom>
          <a:noFill/>
        </p:spPr>
        <p:txBody>
          <a:bodyPr wrap="none" rtlCol="0">
            <a:spAutoFit/>
          </a:bodyPr>
          <a:lstStyle/>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*b)</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 = *a;</a:t>
            </a:r>
          </a:p>
          <a:p>
            <a:r>
              <a:rPr lang="de-DE" sz="2000">
                <a:latin typeface="Courier New" panose="02070309020205020404" pitchFamily="49" charset="0"/>
                <a:cs typeface="Courier New" panose="02070309020205020404" pitchFamily="49" charset="0"/>
              </a:rPr>
              <a:t>    *a = *b;</a:t>
            </a:r>
          </a:p>
          <a:p>
            <a:r>
              <a:rPr lang="de-DE" sz="2000">
                <a:latin typeface="Courier New" panose="02070309020205020404" pitchFamily="49" charset="0"/>
                <a:cs typeface="Courier New" panose="02070309020205020404" pitchFamily="49" charset="0"/>
              </a:rPr>
              <a:t>    *b =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a:t>
            </a:r>
          </a:p>
          <a:p>
            <a:endParaRPr lang="de-DE" sz="2000">
              <a:latin typeface="Courier New" panose="02070309020205020404" pitchFamily="49" charset="0"/>
              <a:cs typeface="Courier New" panose="02070309020205020404" pitchFamily="49" charset="0"/>
            </a:endParaRPr>
          </a:p>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int</a:t>
            </a:r>
            <a:r>
              <a:rPr lang="de-DE" sz="2000" smtClean="0">
                <a:latin typeface="Courier New" panose="02070309020205020404" pitchFamily="49" charset="0"/>
                <a:cs typeface="Courier New" panose="02070309020205020404" pitchFamily="49" charset="0"/>
              </a:rPr>
              <a:t> </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(end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&lt;=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return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while</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end)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endParaRPr lang="de-DE" sz="2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39263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How to prove the functionality?</a:t>
            </a:r>
          </a:p>
        </p:txBody>
      </p:sp>
      <p:sp>
        <p:nvSpPr>
          <p:cNvPr id="4" name="Textfeld 3"/>
          <p:cNvSpPr txBox="1"/>
          <p:nvPr/>
        </p:nvSpPr>
        <p:spPr>
          <a:xfrm>
            <a:off x="477520" y="2046596"/>
            <a:ext cx="11435438" cy="2308324"/>
          </a:xfrm>
          <a:prstGeom prst="rect">
            <a:avLst/>
          </a:prstGeom>
          <a:noFill/>
        </p:spPr>
        <p:txBody>
          <a:bodyPr wrap="square" rtlCol="0">
            <a:spAutoFit/>
          </a:bodyPr>
          <a:lstStyle/>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           =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endPar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(first:rest) =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let smaller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filter (&lt;= first) rest</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bigger  =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filter (&gt;  first)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rest</a:t>
            </a:r>
            <a:endPar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smaller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first]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process2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bigger</a:t>
            </a:r>
            <a:endParaRPr lang="de-DE"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362116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The NSWC Experiment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3" y="1535454"/>
            <a:ext cx="7277554" cy="507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8731" y="1535454"/>
            <a:ext cx="5522006"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a:spLocks/>
          </p:cNvSpPr>
          <p:nvPr/>
        </p:nvSpPr>
        <p:spPr bwMode="auto">
          <a:xfrm>
            <a:off x="552675" y="8164291"/>
            <a:ext cx="12052982" cy="957938"/>
          </a:xfrm>
          <a:prstGeom prst="rect">
            <a:avLst/>
          </a:prstGeom>
          <a:noFill/>
          <a:ln w="12700" cap="flat">
            <a:noFill/>
            <a:miter lim="800000"/>
            <a:headEnd type="none" w="med" len="med"/>
            <a:tailEnd type="none" w="med" len="med"/>
          </a:ln>
        </p:spPr>
        <p:txBody>
          <a:bodyPr lIns="0" tIns="0" rIns="0" bIns="0"/>
          <a:lstStyle/>
          <a:p>
            <a:pPr>
              <a:spcBef>
                <a:spcPts val="1000"/>
              </a:spcBef>
              <a:buSzPct val="120000"/>
              <a:defRPr/>
            </a:pPr>
            <a:r>
              <a:rPr lang="en-US" sz="3600" i="1" smtClean="0">
                <a:solidFill>
                  <a:srgbClr val="262626"/>
                </a:solidFill>
                <a:effectLst>
                  <a:outerShdw blurRad="38100" dist="38100" dir="2700000" algn="tl">
                    <a:srgbClr val="000000">
                      <a:alpha val="43137"/>
                    </a:srgbClr>
                  </a:outerShdw>
                </a:effectLst>
                <a:latin typeface="+mn-lt"/>
                <a:ea typeface="Gill Sans" charset="0"/>
                <a:cs typeface="Gill Sans" charset="0"/>
              </a:rPr>
              <a:t>ADA vs. C++ vs. awk vs. Relational Lisp vs. Haskell vs. …</a:t>
            </a:r>
          </a:p>
          <a:p>
            <a:pPr marL="254000" indent="-254000">
              <a:spcBef>
                <a:spcPts val="1000"/>
              </a:spcBef>
              <a:buSzPct val="120000"/>
              <a:buFont typeface="Lucida Grande" charset="0"/>
              <a:buChar char="‣"/>
              <a:defRPr/>
            </a:pPr>
            <a:endParaRPr lang="en-US" sz="3600" i="1">
              <a:solidFill>
                <a:srgbClr val="262626"/>
              </a:solidFill>
              <a:effectLst>
                <a:outerShdw blurRad="38100" dist="38100" dir="2700000" algn="tl">
                  <a:srgbClr val="000000">
                    <a:alpha val="43137"/>
                  </a:srgbClr>
                </a:outerShdw>
              </a:effectLst>
              <a:latin typeface="+mn-lt"/>
              <a:ea typeface="Gill Sans" charset="0"/>
              <a:cs typeface="Gill Sans" charset="0"/>
            </a:endParaRPr>
          </a:p>
          <a:p>
            <a:pPr marL="254000" indent="-254000">
              <a:spcBef>
                <a:spcPts val="1000"/>
              </a:spcBef>
              <a:defRPr/>
            </a:pPr>
            <a:endParaRPr lang="en-US" sz="3600" i="1">
              <a:solidFill>
                <a:srgbClr val="262626"/>
              </a:solidFill>
              <a:effectLst>
                <a:outerShdw blurRad="38100" dist="38100" dir="2700000" algn="tl">
                  <a:srgbClr val="000000">
                    <a:alpha val="43137"/>
                  </a:srgbClr>
                </a:outerShdw>
              </a:effectLst>
              <a:latin typeface="+mn-lt"/>
              <a:ea typeface="Gill Sans" charset="0"/>
              <a:cs typeface="Gill Sans" charset="0"/>
            </a:endParaRPr>
          </a:p>
        </p:txBody>
      </p:sp>
    </p:spTree>
    <p:extLst>
      <p:ext uri="{BB962C8B-B14F-4D97-AF65-F5344CB8AC3E}">
        <p14:creationId xmlns:p14="http://schemas.microsoft.com/office/powerpoint/2010/main" val="3618038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NSWC Prototyping Results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61" y="1349827"/>
            <a:ext cx="12076759" cy="4196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4"/>
          <p:cNvSpPr>
            <a:spLocks/>
          </p:cNvSpPr>
          <p:nvPr/>
        </p:nvSpPr>
        <p:spPr bwMode="auto">
          <a:xfrm>
            <a:off x="487362" y="6008914"/>
            <a:ext cx="11530467" cy="3133044"/>
          </a:xfrm>
          <a:prstGeom prst="rect">
            <a:avLst/>
          </a:prstGeom>
          <a:noFill/>
          <a:ln w="12700" cap="flat">
            <a:noFill/>
            <a:miter lim="800000"/>
            <a:headEnd type="none" w="med" len="med"/>
            <a:tailEnd type="none" w="med" len="med"/>
          </a:ln>
        </p:spPr>
        <p:txBody>
          <a:bodyPr lIns="0" tIns="0" rIns="0" bIns="0"/>
          <a:lstStyle/>
          <a:p>
            <a:pPr>
              <a:spcBef>
                <a:spcPts val="1000"/>
              </a:spcBef>
              <a:buSzPct val="120000"/>
              <a:defRPr/>
            </a:pPr>
            <a:r>
              <a:rPr lang="en-US" sz="2600" smtClean="0">
                <a:solidFill>
                  <a:srgbClr val="262626"/>
                </a:solidFill>
                <a:latin typeface="+mn-lt"/>
                <a:ea typeface="Gill Sans" charset="0"/>
                <a:cs typeface="Gill Sans" charset="0"/>
              </a:rPr>
              <a:t>(2) NSWC lead programmer (“control group”)</a:t>
            </a:r>
          </a:p>
          <a:p>
            <a:pPr>
              <a:spcBef>
                <a:spcPts val="1000"/>
              </a:spcBef>
              <a:buSzPct val="120000"/>
              <a:defRPr/>
            </a:pPr>
            <a:r>
              <a:rPr lang="en-US" sz="2600" smtClean="0">
                <a:solidFill>
                  <a:srgbClr val="262626"/>
                </a:solidFill>
                <a:latin typeface="+mn-lt"/>
                <a:ea typeface="Gill Sans" charset="0"/>
                <a:cs typeface="Gill Sans" charset="0"/>
              </a:rPr>
              <a:t>(4) After awk solution, plus 500 LOC test harness, no development time reported </a:t>
            </a:r>
          </a:p>
          <a:p>
            <a:pPr>
              <a:spcBef>
                <a:spcPts val="1000"/>
              </a:spcBef>
              <a:buSzPct val="120000"/>
              <a:defRPr/>
            </a:pPr>
            <a:r>
              <a:rPr lang="en-US" sz="2600" smtClean="0">
                <a:solidFill>
                  <a:srgbClr val="262626"/>
                </a:solidFill>
                <a:latin typeface="+mn-lt"/>
                <a:ea typeface="Gill Sans" charset="0"/>
                <a:cs typeface="Gill Sans" charset="0"/>
              </a:rPr>
              <a:t>(6)+(7) Code never executed</a:t>
            </a:r>
          </a:p>
          <a:p>
            <a:pPr>
              <a:spcBef>
                <a:spcPts val="1000"/>
              </a:spcBef>
              <a:buSzPct val="120000"/>
              <a:defRPr/>
            </a:pPr>
            <a:r>
              <a:rPr lang="en-US" sz="2600" smtClean="0">
                <a:solidFill>
                  <a:srgbClr val="262626"/>
                </a:solidFill>
                <a:latin typeface="+mn-lt"/>
                <a:ea typeface="Gill Sans" charset="0"/>
                <a:cs typeface="Gill Sans" charset="0"/>
              </a:rPr>
              <a:t>(9) Developmen time excluding 4 hours in kickoff</a:t>
            </a:r>
          </a:p>
          <a:p>
            <a:pPr>
              <a:spcBef>
                <a:spcPts val="1000"/>
              </a:spcBef>
              <a:buSzPct val="120000"/>
              <a:defRPr/>
            </a:pPr>
            <a:r>
              <a:rPr lang="en-US" sz="2600" smtClean="0">
                <a:solidFill>
                  <a:srgbClr val="262626"/>
                </a:solidFill>
                <a:latin typeface="+mn-lt"/>
                <a:ea typeface="Gill Sans" charset="0"/>
                <a:cs typeface="Gill Sans" charset="0"/>
              </a:rPr>
              <a:t>(10) Novice college graduate, given 8 days to learn Haskell and an expert to ask </a:t>
            </a:r>
            <a:endParaRPr lang="en-US" sz="2600">
              <a:solidFill>
                <a:srgbClr val="262626"/>
              </a:solidFill>
              <a:latin typeface="+mn-lt"/>
              <a:ea typeface="Gill Sans" charset="0"/>
              <a:cs typeface="Gill Sans" charset="0"/>
            </a:endParaRPr>
          </a:p>
          <a:p>
            <a:pPr marL="254000" indent="-254000">
              <a:spcBef>
                <a:spcPts val="1000"/>
              </a:spcBef>
              <a:defRPr/>
            </a:pPr>
            <a:endParaRPr lang="en-US" sz="2600">
              <a:solidFill>
                <a:srgbClr val="262626"/>
              </a:solidFill>
              <a:latin typeface="+mn-lt"/>
              <a:ea typeface="Gill Sans" charset="0"/>
              <a:cs typeface="Gill Sans" charset="0"/>
            </a:endParaRPr>
          </a:p>
        </p:txBody>
      </p:sp>
      <p:grpSp>
        <p:nvGrpSpPr>
          <p:cNvPr id="3" name="Gruppieren 2"/>
          <p:cNvGrpSpPr/>
          <p:nvPr/>
        </p:nvGrpSpPr>
        <p:grpSpPr>
          <a:xfrm>
            <a:off x="219919" y="5072743"/>
            <a:ext cx="12344201" cy="3237880"/>
            <a:chOff x="219919" y="5072743"/>
            <a:chExt cx="12344201" cy="3237880"/>
          </a:xfrm>
        </p:grpSpPr>
        <p:sp>
          <p:nvSpPr>
            <p:cNvPr id="2" name="Rechteck 1"/>
            <p:cNvSpPr/>
            <p:nvPr/>
          </p:nvSpPr>
          <p:spPr>
            <a:xfrm>
              <a:off x="487362" y="5072743"/>
              <a:ext cx="12076758" cy="473791"/>
            </a:xfrm>
            <a:prstGeom prst="rect">
              <a:avLst/>
            </a:prstGeom>
            <a:solidFill>
              <a:srgbClr val="FFFF00">
                <a:alpha val="20000"/>
              </a:srgb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 Verbindung mit Pfeil 9"/>
            <p:cNvCxnSpPr/>
            <p:nvPr/>
          </p:nvCxnSpPr>
          <p:spPr>
            <a:xfrm>
              <a:off x="219919" y="5309638"/>
              <a:ext cx="267442"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a:xfrm>
              <a:off x="219919" y="5309638"/>
              <a:ext cx="0" cy="3000985"/>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nvCxnSpPr>
          <p:spPr>
            <a:xfrm>
              <a:off x="219919" y="8310623"/>
              <a:ext cx="267442"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2051" name="Picture 3" descr="C:\Users\3t\AppData\Local\Microsoft\Windows\Temporary Internet Files\Content.IE5\OFIS4223\500px-Face-wink.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637803" y="2840676"/>
            <a:ext cx="932799" cy="932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61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Haskell Brooks Curry</a:t>
            </a:r>
          </a:p>
        </p:txBody>
      </p:sp>
      <p:sp>
        <p:nvSpPr>
          <p:cNvPr id="5" name="Rectangle 4"/>
          <p:cNvSpPr>
            <a:spLocks/>
          </p:cNvSpPr>
          <p:nvPr/>
        </p:nvSpPr>
        <p:spPr bwMode="auto">
          <a:xfrm>
            <a:off x="487363" y="1373188"/>
            <a:ext cx="5588000" cy="1870755"/>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3600" smtClean="0">
                <a:solidFill>
                  <a:srgbClr val="262626"/>
                </a:solidFill>
                <a:latin typeface="+mn-lt"/>
                <a:ea typeface="Gill Sans" charset="0"/>
                <a:cs typeface="Gill Sans" charset="0"/>
              </a:rPr>
              <a:t>Currying</a:t>
            </a:r>
          </a:p>
          <a:p>
            <a:pPr marL="254000" indent="-254000">
              <a:lnSpc>
                <a:spcPct val="120000"/>
              </a:lnSpc>
              <a:spcBef>
                <a:spcPts val="1000"/>
              </a:spcBef>
              <a:buSzPct val="120000"/>
              <a:buFont typeface="Lucida Grande" charset="0"/>
              <a:buChar char="‣"/>
              <a:defRPr/>
            </a:pPr>
            <a:r>
              <a:rPr lang="en-US" sz="3600" smtClean="0">
                <a:solidFill>
                  <a:srgbClr val="262626"/>
                </a:solidFill>
                <a:latin typeface="+mn-lt"/>
                <a:ea typeface="Gill Sans" charset="0"/>
                <a:cs typeface="Gill Sans" charset="0"/>
              </a:rPr>
              <a:t>Curry-Howard-Isomorphism</a:t>
            </a:r>
            <a:endParaRPr lang="en-US" sz="3600">
              <a:solidFill>
                <a:srgbClr val="262626"/>
              </a:solidFill>
              <a:latin typeface="+mn-lt"/>
              <a:ea typeface="Gill Sans" charset="0"/>
              <a:cs typeface="Gill Sans" charset="0"/>
            </a:endParaRPr>
          </a:p>
          <a:p>
            <a:pPr marL="254000" indent="-254000">
              <a:lnSpc>
                <a:spcPct val="120000"/>
              </a:lnSpc>
              <a:spcBef>
                <a:spcPts val="1000"/>
              </a:spcBef>
              <a:defRPr/>
            </a:pPr>
            <a:endParaRPr lang="en-US" sz="3600">
              <a:solidFill>
                <a:srgbClr val="262626"/>
              </a:solidFill>
              <a:latin typeface="+mn-lt"/>
              <a:ea typeface="Gill Sans" charset="0"/>
              <a:cs typeface="Gill Sans" charset="0"/>
            </a:endParaRP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63" y="3467100"/>
            <a:ext cx="9001125" cy="560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5860" y="241074"/>
            <a:ext cx="3550884" cy="4377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2810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Präsentation2007-hell">
  <a:themeElements>
    <a:clrScheme name="Validas">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dirty="0" err="1" smtClean="0">
            <a:latin typeface="+mn-lt"/>
          </a:defRPr>
        </a:defPPr>
      </a:lstStyle>
    </a:txDef>
  </a:objectDefaults>
  <a:extraClrSchemeLst>
    <a:extraClrScheme>
      <a:clrScheme name="Präsentation2003-hel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äsentation2003-hel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äsentation2003-hel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äsentation2003-hel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äsentation2003-hel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äsentation2003-hel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äsentation2003-hel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äsentation2003-hel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äsentation2003-hel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äsentation2003-hel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äsentation2003-hel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äsentation2003-hel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1459</Words>
  <Application>Microsoft Office PowerPoint</Application>
  <PresentationFormat>Benutzerdefiniert</PresentationFormat>
  <Paragraphs>595</Paragraphs>
  <Slides>34</Slides>
  <Notes>1</Notes>
  <HiddenSlides>0</HiddenSlides>
  <MMClips>0</MMClips>
  <ScaleCrop>false</ScaleCrop>
  <HeadingPairs>
    <vt:vector size="6" baseType="variant">
      <vt:variant>
        <vt:lpstr>Verwendete Schriftarten</vt:lpstr>
      </vt:variant>
      <vt:variant>
        <vt:i4>11</vt:i4>
      </vt:variant>
      <vt:variant>
        <vt:lpstr>Design</vt:lpstr>
      </vt:variant>
      <vt:variant>
        <vt:i4>1</vt:i4>
      </vt:variant>
      <vt:variant>
        <vt:lpstr>Folientitel</vt:lpstr>
      </vt:variant>
      <vt:variant>
        <vt:i4>34</vt:i4>
      </vt:variant>
    </vt:vector>
  </HeadingPairs>
  <TitlesOfParts>
    <vt:vector size="46" baseType="lpstr">
      <vt:lpstr>Arial</vt:lpstr>
      <vt:lpstr>Courier New</vt:lpstr>
      <vt:lpstr>Wingdings 3</vt:lpstr>
      <vt:lpstr>Gill Sans</vt:lpstr>
      <vt:lpstr>Times New Roman</vt:lpstr>
      <vt:lpstr>Agency FB</vt:lpstr>
      <vt:lpstr>Arial Black</vt:lpstr>
      <vt:lpstr>Droid Sans Mono Chess ASCII</vt:lpstr>
      <vt:lpstr>Lucida Grande</vt:lpstr>
      <vt:lpstr>Calibri</vt:lpstr>
      <vt:lpstr>Arial Narrow</vt:lpstr>
      <vt:lpstr>Präsentation2007-hell</vt:lpstr>
      <vt:lpstr>Chess in 200 lines</vt:lpstr>
      <vt:lpstr>Motivation: Power Continuum</vt:lpstr>
      <vt:lpstr>What does process do?</vt:lpstr>
      <vt:lpstr>What does process2 do?</vt:lpstr>
      <vt:lpstr>How to prove the functionality?</vt:lpstr>
      <vt:lpstr>How to prove the functionality?</vt:lpstr>
      <vt:lpstr>The NSWC Experiment</vt:lpstr>
      <vt:lpstr>NSWC Prototyping Results</vt:lpstr>
      <vt:lpstr>Haskell Brooks Curry</vt:lpstr>
      <vt:lpstr>“List Comprehension”</vt:lpstr>
      <vt:lpstr>Lazy Evaluation</vt:lpstr>
      <vt:lpstr>Sir Tony Hoare’s billion-dollar mistake</vt:lpstr>
      <vt:lpstr>No Null Pointer, No Cry</vt:lpstr>
      <vt:lpstr>Shell Hacking</vt:lpstr>
      <vt:lpstr>Domain Specific Languages</vt:lpstr>
      <vt:lpstr>Without DSL (Python,procedural)</vt:lpstr>
      <vt:lpstr>The Board and Positions</vt:lpstr>
      <vt:lpstr>Initial Position</vt:lpstr>
      <vt:lpstr>Printing Squares</vt:lpstr>
      <vt:lpstr>Coordinates</vt:lpstr>
      <vt:lpstr>A Move</vt:lpstr>
      <vt:lpstr>Moving</vt:lpstr>
      <vt:lpstr>Castling</vt:lpstr>
      <vt:lpstr>Generating all Possible Moves</vt:lpstr>
      <vt:lpstr>Potential Moves 1</vt:lpstr>
      <vt:lpstr>Potential Moves 2</vt:lpstr>
      <vt:lpstr>Position Rating 1</vt:lpstr>
      <vt:lpstr>Position Rating 2</vt:lpstr>
      <vt:lpstr>Searching Brute Force Minimax</vt:lpstr>
      <vt:lpstr>Driver Loop</vt:lpstr>
      <vt:lpstr>Beyond Naïve Brute Force…</vt:lpstr>
      <vt:lpstr>Industrial Strength</vt:lpstr>
      <vt:lpstr>When not to use Haskell</vt:lpstr>
      <vt:lpstr>putStrLn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Validas AG</dc:creator>
  <cp:lastModifiedBy>3t</cp:lastModifiedBy>
  <cp:revision>263</cp:revision>
  <dcterms:created xsi:type="dcterms:W3CDTF">2009-12-04T13:21:58Z</dcterms:created>
  <dcterms:modified xsi:type="dcterms:W3CDTF">2017-10-16T07:10:46Z</dcterms:modified>
</cp:coreProperties>
</file>