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handoutMasterIdLst>
    <p:handoutMasterId r:id="rId41"/>
  </p:handoutMasterIdLst>
  <p:sldIdLst>
    <p:sldId id="261" r:id="rId2"/>
    <p:sldId id="280" r:id="rId3"/>
    <p:sldId id="291" r:id="rId4"/>
    <p:sldId id="283" r:id="rId5"/>
    <p:sldId id="290" r:id="rId6"/>
    <p:sldId id="284" r:id="rId7"/>
    <p:sldId id="286" r:id="rId8"/>
    <p:sldId id="287" r:id="rId9"/>
    <p:sldId id="281" r:id="rId10"/>
    <p:sldId id="289" r:id="rId11"/>
    <p:sldId id="294" r:id="rId12"/>
    <p:sldId id="295" r:id="rId13"/>
    <p:sldId id="296" r:id="rId14"/>
    <p:sldId id="292" r:id="rId15"/>
    <p:sldId id="293" r:id="rId16"/>
    <p:sldId id="297" r:id="rId17"/>
    <p:sldId id="288" r:id="rId18"/>
    <p:sldId id="299" r:id="rId19"/>
    <p:sldId id="300" r:id="rId20"/>
    <p:sldId id="301" r:id="rId21"/>
    <p:sldId id="312" r:id="rId22"/>
    <p:sldId id="302" r:id="rId23"/>
    <p:sldId id="303" r:id="rId24"/>
    <p:sldId id="304" r:id="rId25"/>
    <p:sldId id="305" r:id="rId26"/>
    <p:sldId id="313" r:id="rId27"/>
    <p:sldId id="306" r:id="rId28"/>
    <p:sldId id="307" r:id="rId29"/>
    <p:sldId id="308" r:id="rId30"/>
    <p:sldId id="309" r:id="rId31"/>
    <p:sldId id="310" r:id="rId32"/>
    <p:sldId id="316" r:id="rId33"/>
    <p:sldId id="311" r:id="rId34"/>
    <p:sldId id="315" r:id="rId35"/>
    <p:sldId id="314" r:id="rId36"/>
    <p:sldId id="285" r:id="rId37"/>
    <p:sldId id="298" r:id="rId38"/>
    <p:sldId id="269" r:id="rId39"/>
  </p:sldIdLst>
  <p:sldSz cx="13004800" cy="9753600"/>
  <p:notesSz cx="7010400" cy="9296400"/>
  <p:embeddedFontLst>
    <p:embeddedFont>
      <p:font typeface="Calibri" panose="020F0502020204030204" pitchFamily="34" charset="0"/>
      <p:regular r:id="rId42"/>
      <p:bold r:id="rId43"/>
      <p:italic r:id="rId44"/>
      <p:boldItalic r:id="rId45"/>
    </p:embeddedFont>
    <p:embeddedFont>
      <p:font typeface="Droid Sans Mono Chess ASCII" panose="020B0609030804020204" charset="0"/>
      <p:regular r:id="rId46"/>
    </p:embeddedFont>
    <p:embeddedFont>
      <p:font typeface="Wingdings 3" panose="05040102010807070707" pitchFamily="18" charset="2"/>
      <p:regular r:id="rId47"/>
    </p:embeddedFont>
    <p:embeddedFont>
      <p:font typeface="Arial Narrow" panose="020B0606020202030204" pitchFamily="34" charset="0"/>
      <p:regular r:id="rId48"/>
      <p:bold r:id="rId49"/>
      <p:italic r:id="rId50"/>
      <p:boldItalic r:id="rId51"/>
    </p:embeddedFont>
    <p:embeddedFont>
      <p:font typeface="Arial Black" panose="020B0A04020102020204" pitchFamily="34" charset="0"/>
      <p:bold r:id="rId52"/>
    </p:embeddedFont>
    <p:embeddedFont>
      <p:font typeface="Agency FB" panose="020B0503020202020204" pitchFamily="34" charset="0"/>
      <p:regular r:id="rId53"/>
      <p:bold r:id="rId54"/>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varScale="1">
        <p:scale>
          <a:sx n="78" d="100"/>
          <a:sy n="78" d="100"/>
        </p:scale>
        <p:origin x="-1356" y="-108"/>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10/16/2017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“List Comprehension”</a:t>
            </a:r>
          </a:p>
        </p:txBody>
      </p:sp>
      <p:sp>
        <p:nvSpPr>
          <p:cNvPr id="3" name="Rectangle 4"/>
          <p:cNvSpPr>
            <a:spLocks/>
          </p:cNvSpPr>
          <p:nvPr/>
        </p:nvSpPr>
        <p:spPr bwMode="auto">
          <a:xfrm>
            <a:off x="487362" y="1438502"/>
            <a:ext cx="12130295"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“Compute the list of numbers 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x is not dividable by all numbers 2 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2677656"/>
          </a:xfrm>
          <a:prstGeom prst="rect">
            <a:avLst/>
          </a:prstGeom>
          <a:noFill/>
        </p:spPr>
        <p:txBody>
          <a:bodyPr wrap="none" rtlCol="0">
            <a:spAutoFit/>
          </a:bodyPr>
          <a:lstStyle/>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 d  =  mod x d /= 0</a:t>
            </a:r>
          </a:p>
          <a:p>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18" y="4682262"/>
            <a:ext cx="7631237" cy="4550481"/>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a:t>
            </a:r>
            <a:r>
              <a:rPr lang="en-US" smtClean="0"/>
              <a:t>Cry...</a:t>
            </a:r>
            <a:endParaRPr lang="en-US" smtClean="0"/>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typ   =   Just typ | Nothing</a:t>
            </a: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448183" y="5116155"/>
            <a:ext cx="12133961" cy="3539430"/>
          </a:xfrm>
          <a:prstGeom prst="rect">
            <a:avLst/>
          </a:prstGeom>
          <a:noFill/>
        </p:spPr>
        <p:txBody>
          <a:bodyPr wrap="square" rtlCol="0">
            <a:spAutoFit/>
          </a:bodyPr>
          <a:lstStyle/>
          <a:p>
            <a:r>
              <a:rPr lang="de-DE" sz="32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3200">
                <a:solidFill>
                  <a:schemeClr val="accent1">
                    <a:lumMod val="50000"/>
                  </a:schemeClr>
                </a:solidFill>
                <a:latin typeface="Agency FB" panose="020B0503020202020204" pitchFamily="34" charset="0"/>
                <a:cs typeface="Courier New" panose="02070309020205020404" pitchFamily="49" charset="0"/>
              </a:rPr>
              <a:t>Prelude&gt;</a:t>
            </a:r>
            <a:r>
              <a:rPr lang="de-DE" sz="3200">
                <a:latin typeface="Agency FB" panose="020B0503020202020204" pitchFamily="34" charset="0"/>
                <a:cs typeface="Courier New" panose="02070309020205020404" pitchFamily="49" charset="0"/>
              </a:rPr>
              <a:t> f &lt;- readFile "</a:t>
            </a:r>
            <a:r>
              <a:rPr lang="de-DE" sz="3200" smtClean="0">
                <a:latin typeface="Agency FB" panose="020B0503020202020204" pitchFamily="34" charset="0"/>
                <a:cs typeface="Courier New" panose="02070309020205020404" pitchFamily="49" charset="0"/>
              </a:rPr>
              <a:t>lit.lhs"</a:t>
            </a:r>
            <a:endParaRPr lang="de-DE" sz="3200">
              <a:latin typeface="Agency FB" panose="020B0503020202020204" pitchFamily="34" charset="0"/>
              <a:cs typeface="Courier New" panose="02070309020205020404" pitchFamily="49" charset="0"/>
            </a:endParaRPr>
          </a:p>
          <a:p>
            <a:r>
              <a:rPr lang="de-DE" sz="3200" smtClean="0">
                <a:solidFill>
                  <a:schemeClr val="accent1">
                    <a:lumMod val="50000"/>
                  </a:schemeClr>
                </a:solidFill>
                <a:latin typeface="Agency FB" panose="020B0503020202020204" pitchFamily="34" charset="0"/>
                <a:cs typeface="Courier New" panose="02070309020205020404" pitchFamily="49" charset="0"/>
              </a:rPr>
              <a:t>Prelude&gt;</a:t>
            </a:r>
            <a:r>
              <a:rPr lang="de-DE" sz="3200" smtClean="0">
                <a:latin typeface="Agency FB" panose="020B0503020202020204" pitchFamily="34" charset="0"/>
                <a:cs typeface="Courier New" panose="02070309020205020404" pitchFamily="49" charset="0"/>
              </a:rPr>
              <a:t> </a:t>
            </a:r>
            <a:r>
              <a:rPr lang="de-DE" sz="3200">
                <a:latin typeface="Agency FB" panose="020B0503020202020204" pitchFamily="34" charset="0"/>
                <a:cs typeface="Courier New" panose="02070309020205020404" pitchFamily="49" charset="0"/>
              </a:rPr>
              <a:t>import Data.List</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data Line = Code String | Other </a:t>
            </a:r>
            <a:r>
              <a:rPr lang="de-DE" sz="3200" smtClean="0">
                <a:latin typeface="Agency FB" panose="020B0503020202020204" pitchFamily="34" charset="0"/>
                <a:cs typeface="Courier New" panose="02070309020205020404" pitchFamily="49" charset="0"/>
              </a:rPr>
              <a:t>String</a:t>
            </a:r>
            <a:endParaRPr lang="de-DE" sz="3200">
              <a:latin typeface="Agency FB" panose="020B0503020202020204" pitchFamily="34" charset="0"/>
              <a:cs typeface="Courier New" panose="02070309020205020404" pitchFamily="49" charset="0"/>
            </a:endParaRP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let ls = map (\ l -&gt; if "&gt; " `isPrefixOf` l then Code l else Other l) $ lines f</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writeFile "unlit.hs" $ </a:t>
            </a:r>
            <a:r>
              <a:rPr lang="de-DE" sz="3200" smtClean="0">
                <a:latin typeface="Agency FB" panose="020B0503020202020204" pitchFamily="34" charset="0"/>
                <a:cs typeface="Courier New" panose="02070309020205020404" pitchFamily="49" charset="0"/>
              </a:rPr>
              <a:t>unlines $</a:t>
            </a:r>
          </a:p>
          <a:p>
            <a:r>
              <a:rPr lang="de-DE" sz="3200" smtClean="0">
                <a:latin typeface="Agency FB" panose="020B0503020202020204" pitchFamily="34" charset="0"/>
                <a:cs typeface="Courier New" panose="02070309020205020404" pitchFamily="49" charset="0"/>
              </a:rPr>
              <a:t>map </a:t>
            </a:r>
            <a:r>
              <a:rPr lang="de-DE" sz="3200">
                <a:latin typeface="Agency FB" panose="020B0503020202020204" pitchFamily="34" charset="0"/>
                <a:cs typeface="Courier New" panose="02070309020205020404" pitchFamily="49" charset="0"/>
              </a:rPr>
              <a:t>(\l -&gt; case l of Code s -&gt; drop 2 s; Other s -&gt; if null s then s else "-- "++s) ls</a:t>
            </a:r>
            <a:endParaRPr lang="de-DE" sz="320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Domain Specific Languages</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err="1" smtClean="0">
              <a:solidFill>
                <a:srgbClr val="00B050"/>
              </a:solidFill>
              <a:latin typeface="+mn-lt"/>
            </a:endParaRPr>
          </a:p>
        </p:txBody>
      </p:sp>
      <p:sp>
        <p:nvSpPr>
          <p:cNvPr id="5" name="Rechteck 4"/>
          <p:cNvSpPr/>
          <p:nvPr/>
        </p:nvSpPr>
        <p:spPr>
          <a:xfrm>
            <a:off x="404057" y="7105650"/>
            <a:ext cx="12341840" cy="1894143"/>
          </a:xfrm>
          <a:prstGeom prst="rect">
            <a:avLst/>
          </a:prstGeom>
          <a:solidFill>
            <a:schemeClr val="accent1">
              <a:alpha val="2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602370" y="9075993"/>
            <a:ext cx="1945213" cy="523220"/>
          </a:xfrm>
          <a:prstGeom prst="rect">
            <a:avLst/>
          </a:prstGeom>
          <a:noFill/>
        </p:spPr>
        <p:txBody>
          <a:bodyPr wrap="none" rtlCol="0">
            <a:spAutoFit/>
          </a:bodyPr>
          <a:lstStyle/>
          <a:p>
            <a:r>
              <a:rPr lang="de-DE" sz="2800" smtClean="0">
                <a:latin typeface="+mn-lt"/>
              </a:rPr>
              <a:t>DSL for XML</a:t>
            </a:r>
            <a:endParaRPr lang="de-DE" sz="2800" err="1" smtClean="0">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Board and Positions</a:t>
            </a:r>
          </a:p>
        </p:txBody>
      </p:sp>
      <p:sp>
        <p:nvSpPr>
          <p:cNvPr id="4" name="Rechteck 3"/>
          <p:cNvSpPr/>
          <p:nvPr/>
        </p:nvSpPr>
        <p:spPr>
          <a:xfrm>
            <a:off x="514350" y="1371316"/>
            <a:ext cx="11925300" cy="7717754"/>
          </a:xfrm>
          <a:prstGeom prst="rect">
            <a:avLst/>
          </a:prstGeom>
        </p:spPr>
        <p:txBody>
          <a:bodyPr wrap="square">
            <a:spAutoFit/>
          </a:bodyPr>
          <a:lstStyle/>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 =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(Show,Eq,Enum,Bounded,Ord)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Black = White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 Ù | Ú | Û | Ü | Ý | Þ</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(Eq,Enum,Bounded,Ord,Show)</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 Array Coors Square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 Maybe (Colour,Piece)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(Int,Int)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Coors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(file,rank)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rank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 Position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Maybe (Coors,Coors),</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Int }</a:t>
            </a:r>
            <a:endParaRPr lang="de-DE">
              <a:effectLs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702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Initial Position</a:t>
            </a:r>
          </a:p>
        </p:txBody>
      </p:sp>
      <p:sp>
        <p:nvSpPr>
          <p:cNvPr id="4" name="Rechteck 3"/>
          <p:cNvSpPr/>
          <p:nvPr/>
        </p:nvSpPr>
        <p:spPr>
          <a:xfrm>
            <a:off x="514350" y="1071065"/>
            <a:ext cx="11925300" cy="7436779"/>
          </a:xfrm>
          <a:prstGeom prst="rect">
            <a:avLst/>
          </a:prstGeom>
        </p:spPr>
        <p:txBody>
          <a:bodyPr wrap="square">
            <a:spAutoFit/>
          </a:bodyPr>
          <a:lstStyle/>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initialPosition = Position {</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pBoard = boardFromString [</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"âïáòäðàñ"</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"îßîßîßîß"</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"ØçØçØçØç"</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"çØçØçØçØ"</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"ØçØçØçØç"</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"çØçØçØçØ"</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"ÙèÙèÙèÙè"</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smtClean="0">
                <a:solidFill>
                  <a:srgbClr val="CA6500"/>
                </a:solidFill>
                <a:highlight>
                  <a:srgbClr val="FFFFFF"/>
                </a:highlight>
                <a:latin typeface="Droid Sans Mono Chess ASCII"/>
                <a:ea typeface="Calibri"/>
                <a:cs typeface="Times New Roman"/>
              </a:rPr>
              <a:t>"ëÚêÝíÛéÜ"</a:t>
            </a:r>
            <a:r>
              <a:rPr lang="de-DE" sz="1600" smtClean="0">
                <a:solidFill>
                  <a:srgbClr val="000000"/>
                </a:solidFill>
                <a:highlight>
                  <a:srgbClr val="FFFFFF"/>
                </a:highlight>
                <a:latin typeface="Droid Sans Mono Chess ASCII"/>
                <a:ea typeface="Calibri"/>
                <a:cs typeface="Times New Roman"/>
              </a:rPr>
              <a:t> ],</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pColourToMove       = White,</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pCanCastleQueenSide = allOfThem,</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pCanCastleKingSide  = allOfThem,</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pEnPassant          = Nothing,</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pHalfmoveClock      = </a:t>
            </a:r>
            <a:r>
              <a:rPr lang="de-DE" sz="1600" smtClean="0">
                <a:solidFill>
                  <a:srgbClr val="008080"/>
                </a:solidFill>
                <a:highlight>
                  <a:srgbClr val="FFFFFF"/>
                </a:highlight>
                <a:latin typeface="Droid Sans Mono Chess ASCII"/>
                <a:ea typeface="Calibri"/>
                <a:cs typeface="Times New Roman"/>
              </a:rPr>
              <a:t>0</a:t>
            </a:r>
            <a:r>
              <a:rPr lang="de-DE" sz="1600" smtClean="0">
                <a:solidFill>
                  <a:srgbClr val="000000"/>
                </a:solidFill>
                <a:highlight>
                  <a:srgbClr val="FFFFFF"/>
                </a:highlight>
                <a:latin typeface="Droid Sans Mono Chess ASCII"/>
                <a:ea typeface="Calibri"/>
                <a:cs typeface="Times New Roman"/>
              </a:rPr>
              <a:t>,</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pNextMoveNumber     = </a:t>
            </a:r>
            <a:r>
              <a:rPr lang="de-DE" sz="1600" smtClean="0">
                <a:solidFill>
                  <a:srgbClr val="008080"/>
                </a:solidFill>
                <a:highlight>
                  <a:srgbClr val="FFFFFF"/>
                </a:highlight>
                <a:latin typeface="Droid Sans Mono Chess ASCII"/>
                <a:ea typeface="Calibri"/>
                <a:cs typeface="Times New Roman"/>
              </a:rPr>
              <a:t>1</a:t>
            </a:r>
            <a:r>
              <a:rPr lang="de-DE" sz="1600" smtClean="0">
                <a:solidFill>
                  <a:srgbClr val="000000"/>
                </a:solidFill>
                <a:highlight>
                  <a:srgbClr val="FFFFFF"/>
                </a:highlight>
                <a:latin typeface="Droid Sans Mono Chess ASCII"/>
                <a:ea typeface="Calibri"/>
                <a:cs typeface="Times New Roman"/>
              </a:rPr>
              <a:t> }</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endParaRPr lang="de-DE" sz="1600" smtClean="0">
              <a:latin typeface="Calibri"/>
              <a:ea typeface="Calibri"/>
              <a:cs typeface="Times New Roman"/>
            </a:endParaRPr>
          </a:p>
          <a:p>
            <a:pPr defTabSz="619200">
              <a:lnSpc>
                <a:spcPct val="115000"/>
              </a:lnSpc>
              <a:spcAft>
                <a:spcPts val="0"/>
              </a:spcAft>
            </a:pPr>
            <a:r>
              <a:rPr lang="de-DE" sz="1600" i="1" smtClean="0">
                <a:solidFill>
                  <a:srgbClr val="000000"/>
                </a:solidFill>
                <a:highlight>
                  <a:srgbClr val="FFFFFF"/>
                </a:highlight>
                <a:latin typeface="Droid Sans Mono Chess ASCII"/>
                <a:ea typeface="Calibri"/>
                <a:cs typeface="Times New Roman"/>
              </a:rPr>
              <a:t>allOfThem :: (Enum a,Bounded a,Ord a) =&gt; [a]</a:t>
            </a:r>
            <a:endParaRPr lang="de-DE" sz="1600" i="1"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allOfThem = [minBound..maxBound]</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boardFromString ranks = array ((</a:t>
            </a:r>
            <a:r>
              <a:rPr lang="de-DE" sz="1600" smtClean="0">
                <a:solidFill>
                  <a:srgbClr val="008080"/>
                </a:solidFill>
                <a:highlight>
                  <a:srgbClr val="FFFFFF"/>
                </a:highlight>
                <a:latin typeface="Droid Sans Mono Chess ASCII"/>
                <a:ea typeface="Calibri"/>
                <a:cs typeface="Times New Roman"/>
              </a:rPr>
              <a:t>1</a:t>
            </a:r>
            <a:r>
              <a:rPr lang="de-DE" sz="1600" smtClean="0">
                <a:solidFill>
                  <a:srgbClr val="000000"/>
                </a:solidFill>
                <a:highlight>
                  <a:srgbClr val="FFFFFF"/>
                </a:highlight>
                <a:latin typeface="Droid Sans Mono Chess ASCII"/>
                <a:ea typeface="Calibri"/>
                <a:cs typeface="Times New Roman"/>
              </a:rPr>
              <a:t>,</a:t>
            </a:r>
            <a:r>
              <a:rPr lang="de-DE" sz="1600" smtClean="0">
                <a:solidFill>
                  <a:srgbClr val="008080"/>
                </a:solidFill>
                <a:highlight>
                  <a:srgbClr val="FFFFFF"/>
                </a:highlight>
                <a:latin typeface="Droid Sans Mono Chess ASCII"/>
                <a:ea typeface="Calibri"/>
                <a:cs typeface="Times New Roman"/>
              </a:rPr>
              <a:t>1</a:t>
            </a:r>
            <a:r>
              <a:rPr lang="de-DE" sz="1600" smtClean="0">
                <a:solidFill>
                  <a:srgbClr val="000000"/>
                </a:solidFill>
                <a:highlight>
                  <a:srgbClr val="FFFFFF"/>
                </a:highlight>
                <a:latin typeface="Droid Sans Mono Chess ASCII"/>
                <a:ea typeface="Calibri"/>
                <a:cs typeface="Times New Roman"/>
              </a:rPr>
              <a:t>),(max_f,max_r)) $</a:t>
            </a: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zip [ (f,r) | r &lt;- reverse [</a:t>
            </a:r>
            <a:r>
              <a:rPr lang="de-DE" sz="1600" smtClean="0">
                <a:solidFill>
                  <a:srgbClr val="008080"/>
                </a:solidFill>
                <a:highlight>
                  <a:srgbClr val="FFFFFF"/>
                </a:highlight>
                <a:latin typeface="Droid Sans Mono Chess ASCII"/>
                <a:ea typeface="Calibri"/>
                <a:cs typeface="Times New Roman"/>
              </a:rPr>
              <a:t>1</a:t>
            </a:r>
            <a:r>
              <a:rPr lang="de-DE" sz="1600" smtClean="0">
                <a:solidFill>
                  <a:srgbClr val="000000"/>
                </a:solidFill>
                <a:highlight>
                  <a:srgbClr val="FFFFFF"/>
                </a:highlight>
                <a:latin typeface="Droid Sans Mono Chess ASCII"/>
                <a:ea typeface="Calibri"/>
                <a:cs typeface="Times New Roman"/>
              </a:rPr>
              <a:t>..max_r], f &lt;- [</a:t>
            </a:r>
            <a:r>
              <a:rPr lang="de-DE" sz="1600" smtClean="0">
                <a:solidFill>
                  <a:srgbClr val="008080"/>
                </a:solidFill>
                <a:highlight>
                  <a:srgbClr val="FFFFFF"/>
                </a:highlight>
                <a:latin typeface="Droid Sans Mono Chess ASCII"/>
                <a:ea typeface="Calibri"/>
                <a:cs typeface="Times New Roman"/>
              </a:rPr>
              <a:t>1</a:t>
            </a:r>
            <a:r>
              <a:rPr lang="de-DE" sz="1600" smtClean="0">
                <a:solidFill>
                  <a:srgbClr val="000000"/>
                </a:solidFill>
                <a:highlight>
                  <a:srgbClr val="FFFFFF"/>
                </a:highlight>
                <a:latin typeface="Droid Sans Mono Chess ASCII"/>
                <a:ea typeface="Calibri"/>
                <a:cs typeface="Times New Roman"/>
              </a:rPr>
              <a:t>..max_f] ]</a:t>
            </a:r>
            <a:r>
              <a:rPr lang="de-DE" sz="1600" smtClean="0">
                <a:highlight>
                  <a:srgbClr val="FFFFFF"/>
                </a:highlight>
                <a:latin typeface="Calibri"/>
                <a:ea typeface="Calibri"/>
                <a:cs typeface="Times New Roman"/>
              </a:rPr>
              <a:t> </a:t>
            </a:r>
          </a:p>
          <a:p>
            <a:pPr defTabSz="619200">
              <a:lnSpc>
                <a:spcPct val="115000"/>
              </a:lnSpc>
              <a:spcAft>
                <a:spcPts val="0"/>
              </a:spcAft>
            </a:pPr>
            <a:r>
              <a:rPr lang="de-DE" sz="1600" smtClean="0">
                <a:solidFill>
                  <a:srgbClr val="000000"/>
                </a:solidFill>
                <a:highlight>
                  <a:srgbClr val="FFFFFF"/>
                </a:highlight>
                <a:latin typeface="Calibri"/>
                <a:ea typeface="Calibri"/>
                <a:cs typeface="Times New Roman"/>
              </a:rPr>
              <a:t>		</a:t>
            </a:r>
            <a:r>
              <a:rPr lang="de-DE" sz="1600" smtClean="0">
                <a:solidFill>
                  <a:srgbClr val="000000"/>
                </a:solidFill>
                <a:highlight>
                  <a:srgbClr val="FFFFFF"/>
                </a:highlight>
                <a:latin typeface="Droid Sans Mono Chess ASCII"/>
                <a:ea typeface="Calibri"/>
                <a:cs typeface="Times New Roman"/>
              </a:rPr>
              <a:t>(concatMap read_rank ranks)</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a:t>
            </a:r>
            <a:r>
              <a:rPr lang="de-DE" sz="1600" b="1" smtClean="0">
                <a:solidFill>
                  <a:srgbClr val="0000FF"/>
                </a:solidFill>
                <a:highlight>
                  <a:srgbClr val="FFFFFF"/>
                </a:highlight>
                <a:latin typeface="Droid Sans Mono Chess ASCII"/>
                <a:ea typeface="Calibri"/>
                <a:cs typeface="Times New Roman"/>
              </a:rPr>
              <a:t>where</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read_rank = map read_square</a:t>
            </a:r>
            <a:endParaRPr lang="de-DE" sz="1600" smtClean="0">
              <a:latin typeface="Calibri"/>
              <a:ea typeface="Calibri"/>
              <a:cs typeface="Times New Roman"/>
            </a:endParaRPr>
          </a:p>
          <a:p>
            <a:pPr defTabSz="619200">
              <a:lnSpc>
                <a:spcPct val="115000"/>
              </a:lnSpc>
              <a:spcAft>
                <a:spcPts val="0"/>
              </a:spcAft>
            </a:pPr>
            <a:r>
              <a:rPr lang="de-DE" sz="1600" smtClean="0">
                <a:solidFill>
                  <a:srgbClr val="000000"/>
                </a:solidFill>
                <a:highlight>
                  <a:srgbClr val="FFFFFF"/>
                </a:highlight>
                <a:latin typeface="Droid Sans Mono Chess ASCII"/>
                <a:ea typeface="Calibri"/>
                <a:cs typeface="Times New Roman"/>
              </a:rPr>
              <a:t>	(max_f,max_r) = (maximum (map length ranks),length ranks)</a:t>
            </a:r>
            <a:endParaRPr lang="de-DE" sz="1600">
              <a:effectLst/>
              <a:latin typeface="Calibri"/>
              <a:ea typeface="Calibri"/>
              <a:cs typeface="Times New Roman"/>
            </a:endParaRPr>
          </a:p>
        </p:txBody>
      </p:sp>
    </p:spTree>
    <p:extLst>
      <p:ext uri="{BB962C8B-B14F-4D97-AF65-F5344CB8AC3E}">
        <p14:creationId xmlns:p14="http://schemas.microsoft.com/office/powerpoint/2010/main" val="23707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Printing Squares</a:t>
            </a:r>
          </a:p>
        </p:txBody>
      </p:sp>
      <p:sp>
        <p:nvSpPr>
          <p:cNvPr id="4" name="Rechteck 3"/>
          <p:cNvSpPr/>
          <p:nvPr/>
        </p:nvSpPr>
        <p:spPr>
          <a:xfrm>
            <a:off x="514350" y="1466850"/>
            <a:ext cx="12249150" cy="3139321"/>
          </a:xfrm>
          <a:prstGeom prst="rect">
            <a:avLst/>
          </a:prstGeom>
        </p:spPr>
        <p:txBody>
          <a:bodyPr wrap="square">
            <a:spAutoFit/>
          </a:bodyPr>
          <a:lstStyle/>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show_square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darksquare square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'ç'</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'Ø'</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darksquare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"èéêëìí"</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"ÙÚÛÜÝÞ"</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"îïðñòó"</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"ßàáâãä"</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read_square c = lookup c all_squares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all_squares = [ (show_square dark (Just (col,piece)), (col,piece))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 &lt;- allOfThem, piece &lt;- allOfThem, dark &lt;- allOfThem ]</a:t>
            </a:r>
          </a:p>
        </p:txBody>
      </p:sp>
    </p:spTree>
    <p:extLst>
      <p:ext uri="{BB962C8B-B14F-4D97-AF65-F5344CB8AC3E}">
        <p14:creationId xmlns:p14="http://schemas.microsoft.com/office/powerpoint/2010/main" val="376159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Motivation: Power 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Coordinates</a:t>
            </a:r>
          </a:p>
        </p:txBody>
      </p:sp>
      <p:sp>
        <p:nvSpPr>
          <p:cNvPr id="4" name="Rechteck 3"/>
          <p:cNvSpPr/>
          <p:nvPr/>
        </p:nvSpPr>
        <p:spPr>
          <a:xfrm>
            <a:off x="514350" y="1466850"/>
            <a:ext cx="12249150" cy="3970318"/>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(north,east)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(south,west) = (-north,-east)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White = north</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Black = south</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White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Black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-&gt; Coors -&gt; (Int,Int) -&gt; Maybe Coors</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 coors offset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coors+offset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coors' </a:t>
            </a:r>
            <a:r>
              <a:rPr lang="de-DE" smtClean="0"/>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indices board</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958943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 Move</a:t>
            </a:r>
          </a:p>
        </p:txBody>
      </p:sp>
      <p:sp>
        <p:nvSpPr>
          <p:cNvPr id="4" name="Rechteck 3"/>
          <p:cNvSpPr/>
          <p:nvPr/>
        </p:nvSpPr>
        <p:spPr>
          <a:xfrm>
            <a:off x="514350" y="1466850"/>
            <a:ext cx="12249150" cy="5632311"/>
          </a:xfrm>
          <a:prstGeom prst="rect">
            <a:avLst/>
          </a:prstGeom>
        </p:spPr>
        <p:txBody>
          <a:bodyPr wrap="square">
            <a:spAutoFit/>
          </a:bodyPr>
          <a:lstStyle/>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moveFrom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moveTo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 Maybe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 Maybe Piece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CastlingSide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endPar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CastlingSide = Queenside | Kingside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 show moveFrom ++ show moveTo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Ú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Û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Ü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Ý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Queenside)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Kingside)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278410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Moving</a:t>
            </a:r>
          </a:p>
        </p:txBody>
      </p:sp>
      <p:sp>
        <p:nvSpPr>
          <p:cNvPr id="4" name="Rechteck 3"/>
          <p:cNvSpPr/>
          <p:nvPr/>
        </p:nvSpPr>
        <p:spPr>
          <a:xfrm>
            <a:off x="285750" y="1466850"/>
            <a:ext cx="12477750" cy="6463308"/>
          </a:xfrm>
          <a:prstGeom prst="rect">
            <a:avLst/>
          </a:prstGeom>
        </p:spPr>
        <p:txBody>
          <a:bodyPr wrap="square">
            <a:spAutoFit/>
          </a:bodyPr>
          <a:lstStyle/>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doMove :: </a:t>
            </a:r>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Position </a:t>
            </a:r>
            <a:r>
              <a:rPr lang="de-DE"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Position</a:t>
            </a:r>
          </a:p>
          <a:p>
            <a:pPr defTabSz="619200"/>
            <a:endPar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pos@Position{..} move = pos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pBoard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take_coors → [(take_coors,Nothing)]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(moveFrom,Nothing), (moveTo,</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pBoard!moveFrom</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promote_to → Just (pColourToMove,promote_to)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nextColour 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&lt;- moveTakes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pBoard!moveFrom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pHalfmoveClock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p:txBody>
      </p:sp>
      <p:sp>
        <p:nvSpPr>
          <p:cNvPr id="5" name="Rechteck 4"/>
          <p:cNvSpPr/>
          <p:nvPr/>
        </p:nvSpPr>
        <p:spPr>
          <a:xfrm>
            <a:off x="2138172" y="3947200"/>
            <a:ext cx="8042148" cy="867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2138172" y="2862112"/>
            <a:ext cx="7956804" cy="867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508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Castling, En Passant</a:t>
            </a:r>
            <a:endParaRPr lang="en-US" smtClean="0"/>
          </a:p>
        </p:txBody>
      </p:sp>
      <p:sp>
        <p:nvSpPr>
          <p:cNvPr id="4" name="Rechteck 3"/>
          <p:cNvSpPr/>
          <p:nvPr/>
        </p:nvSpPr>
        <p:spPr>
          <a:xfrm>
            <a:off x="150125" y="1466850"/>
            <a:ext cx="12651475" cy="6463308"/>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from to Nothing Nothing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&lt;- pBoard!from,</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to == addCoors pBoard from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middle &lt;- addCoors pBoard from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(middle,to)</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otherwise									→ Nothing,</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forfeit_kingside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pawn_step = pawnStep pColourToMove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(forfeit_queenside,forfeit_kingside)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False)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(False,True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(False,False)</a:t>
            </a:r>
          </a:p>
        </p:txBody>
      </p:sp>
    </p:spTree>
    <p:extLst>
      <p:ext uri="{BB962C8B-B14F-4D97-AF65-F5344CB8AC3E}">
        <p14:creationId xmlns:p14="http://schemas.microsoft.com/office/powerpoint/2010/main" val="52137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Generating all Possible Moves</a:t>
            </a:r>
          </a:p>
        </p:txBody>
      </p:sp>
      <p:sp>
        <p:nvSpPr>
          <p:cNvPr id="5" name="Rechteck 4"/>
          <p:cNvSpPr/>
          <p:nvPr/>
        </p:nvSpPr>
        <p:spPr>
          <a:xfrm>
            <a:off x="477672" y="1419368"/>
            <a:ext cx="11655188" cy="5078313"/>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Position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filter king_not_in_check $ potentialMoves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a:t>
            </a:r>
          </a:p>
          <a:p>
            <a:pPr defTabSz="619200"/>
            <a:r>
              <a:rPr lang="en-US" b="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king_not_in_check move = all (coorsNotInCheck pos_after_move)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kingsCoors pos_after_move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pos_after_move = (doMove pos move) { pColourToMove = pColourToMove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coorsNotInCheck pos@Position{..} coors = all (≠coors) [ moveTo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moves do not take a piece, hence it is not considered 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&lt;- potentialMoves $ 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nextColour pColourToMove,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 // [ (coors,Just (pColourToMove,Ý)) ]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Place some figure at coors in order to also catch pawn takes</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kingsCoors Position{..} = head [ coors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(col,Þ)) &lt;- assocs pBoard, col == pColourToMove ]</a:t>
            </a:r>
          </a:p>
        </p:txBody>
      </p:sp>
      <p:sp>
        <p:nvSpPr>
          <p:cNvPr id="4" name="Rechteck 3"/>
          <p:cNvSpPr/>
          <p:nvPr/>
        </p:nvSpPr>
        <p:spPr>
          <a:xfrm>
            <a:off x="4584192" y="1419368"/>
            <a:ext cx="2414016" cy="353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1127760" y="1996480"/>
            <a:ext cx="10625328" cy="1734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5791200" y="1772936"/>
            <a:ext cx="0" cy="2235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Move Targets</a:t>
            </a:r>
            <a:endParaRPr lang="en-US" smtClean="0"/>
          </a:p>
        </p:txBody>
      </p:sp>
      <p:sp>
        <p:nvSpPr>
          <p:cNvPr id="5" name="Rechteck 4"/>
          <p:cNvSpPr/>
          <p:nvPr/>
        </p:nvSpPr>
        <p:spPr>
          <a:xfrm>
            <a:off x="136478" y="1347309"/>
            <a:ext cx="12868322" cy="5078313"/>
          </a:xfrm>
          <a:prstGeom prst="rect">
            <a:avLst/>
          </a:prstGeom>
        </p:spPr>
        <p:txBody>
          <a:bodyPr wrap="square">
            <a:spAutoFit/>
          </a:bodyPr>
          <a:lstStyle/>
          <a:p>
            <a:pPr defTabSz="619200"/>
            <a:r>
              <a:rPr lang="en-US">
                <a:solidFill>
                  <a:srgbClr val="000000"/>
                </a:solidFill>
                <a:highlight>
                  <a:srgbClr val="FFFFFF"/>
                </a:highlight>
                <a:latin typeface="Droid Sans Mono Chess ASCII"/>
              </a:rPr>
              <a:t>	</a:t>
            </a:r>
            <a:r>
              <a:rPr lang="en-US" smtClean="0">
                <a:solidFill>
                  <a:srgbClr val="000000"/>
                </a:solidFill>
                <a:highlight>
                  <a:srgbClr val="FFFFFF"/>
                </a:highlight>
                <a:latin typeface="Droid Sans Mono Chess ASCII"/>
              </a:rPr>
              <a:t>initial_rank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a:t>
            </a:r>
            <a:r>
              <a:rPr lang="en-US" b="1">
                <a:solidFill>
                  <a:srgbClr val="0000FF"/>
                </a:solidFill>
                <a:highlight>
                  <a:srgbClr val="FFFFFF"/>
                </a:highlight>
                <a:latin typeface="Droid Sans Mono Chess ASCII"/>
              </a:rPr>
              <a:t>if</a:t>
            </a:r>
            <a:r>
              <a:rPr lang="en-US">
                <a:solidFill>
                  <a:srgbClr val="000000"/>
                </a:solidFill>
                <a:highlight>
                  <a:srgbClr val="FFFFFF"/>
                </a:highlight>
                <a:latin typeface="Droid Sans Mono Chess ASCII"/>
              </a:rPr>
              <a:t> pColourToMove</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White </a:t>
            </a:r>
            <a:r>
              <a:rPr lang="en-US" b="1">
                <a:solidFill>
                  <a:srgbClr val="0000FF"/>
                </a:solidFill>
                <a:highlight>
                  <a:srgbClr val="FFFFFF"/>
                </a:highlight>
                <a:latin typeface="Droid Sans Mono Chess ASCII"/>
              </a:rPr>
              <a:t>then</a:t>
            </a:r>
            <a:r>
              <a:rPr lang="en-US">
                <a:solidFill>
                  <a:srgbClr val="000000"/>
                </a:solidFill>
                <a:highlight>
                  <a:srgbClr val="FFFFFF"/>
                </a:highlight>
                <a:latin typeface="Droid Sans Mono Chess ASCII"/>
              </a:rPr>
              <a:t> </a:t>
            </a:r>
            <a:r>
              <a:rPr lang="en-US">
                <a:solidFill>
                  <a:srgbClr val="800080"/>
                </a:solidFill>
                <a:highlight>
                  <a:srgbClr val="FFFFFF"/>
                </a:highlight>
                <a:latin typeface="Droid Sans Mono Chess ASCII"/>
              </a:rPr>
              <a:t>2</a:t>
            </a:r>
            <a:r>
              <a:rPr lang="en-US">
                <a:solidFill>
                  <a:srgbClr val="000000"/>
                </a:solidFill>
                <a:highlight>
                  <a:srgbClr val="FFFFFF"/>
                </a:highlight>
                <a:latin typeface="Droid Sans Mono Chess ASCII"/>
              </a:rPr>
              <a:t> </a:t>
            </a:r>
            <a:r>
              <a:rPr lang="en-US" b="1">
                <a:solidFill>
                  <a:srgbClr val="0000FF"/>
                </a:solidFill>
                <a:highlight>
                  <a:srgbClr val="FFFFFF"/>
                </a:highlight>
                <a:latin typeface="Droid Sans Mono Chess ASCII"/>
              </a:rPr>
              <a:t>else</a:t>
            </a:r>
            <a:r>
              <a:rPr lang="en-US">
                <a:solidFill>
                  <a:srgbClr val="000000"/>
                </a:solidFill>
                <a:highlight>
                  <a:srgbClr val="FFFFFF"/>
                </a:highlight>
                <a:latin typeface="Droid Sans Mono Chess ASCII"/>
              </a:rPr>
              <a:t> </a:t>
            </a:r>
            <a:r>
              <a:rPr lang="en-US">
                <a:solidFill>
                  <a:srgbClr val="800080"/>
                </a:solidFill>
                <a:highlight>
                  <a:srgbClr val="FFFFFF"/>
                </a:highlight>
                <a:latin typeface="Droid Sans Mono Chess ASCII"/>
              </a:rPr>
              <a:t>7</a:t>
            </a:r>
            <a:endParaRPr lang="en-US">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smtClean="0">
                <a:solidFill>
                  <a:srgbClr val="FF0000"/>
                </a:solidFill>
                <a:highlight>
                  <a:srgbClr val="FFFFFF"/>
                </a:highlight>
                <a:latin typeface="Droid Sans Mono Chess ASCII"/>
              </a:rPr>
              <a:t>[..]</a:t>
            </a:r>
            <a:endParaRPr lang="de-DE">
              <a:solidFill>
                <a:srgbClr val="FF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smtClean="0">
                <a:solidFill>
                  <a:srgbClr val="000000"/>
                </a:solidFill>
                <a:highlight>
                  <a:srgbClr val="FFFFFF"/>
                </a:highlight>
                <a:latin typeface="Droid Sans Mono Chess ASCII"/>
              </a:rPr>
              <a:t>diagonals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north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east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north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west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south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east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south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west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smtClean="0">
                <a:solidFill>
                  <a:srgbClr val="000000"/>
                </a:solidFill>
                <a:highlight>
                  <a:srgbClr val="FFFFFF"/>
                </a:highlight>
                <a:latin typeface="Droid Sans Mono Chess ASCII"/>
              </a:rPr>
              <a:t>straights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north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west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south</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east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smtClean="0">
                <a:solidFill>
                  <a:srgbClr val="000000"/>
                </a:solidFill>
                <a:highlight>
                  <a:srgbClr val="FFFFFF"/>
                </a:highlight>
                <a:latin typeface="Droid Sans Mono Chess ASCII"/>
              </a:rPr>
              <a:t>knight_moves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smtClean="0">
                <a:solidFill>
                  <a:srgbClr val="000080"/>
                </a:solidFill>
                <a:highlight>
                  <a:srgbClr val="FFFFFF"/>
                </a:highlight>
                <a:latin typeface="Droid Sans Mono Chess ASCII"/>
              </a:rPr>
              <a:t>[ </a:t>
            </a:r>
            <a:r>
              <a:rPr lang="de-DE" smtClean="0">
                <a:solidFill>
                  <a:srgbClr val="000000"/>
                </a:solidFill>
                <a:highlight>
                  <a:srgbClr val="FFFFFF"/>
                </a:highlight>
                <a:latin typeface="Droid Sans Mono Chess ASCII"/>
              </a:rPr>
              <a:t>north</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east</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north</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west</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north</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west</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north</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east</a:t>
            </a:r>
            <a:r>
              <a:rPr lang="de-DE" smtClean="0">
                <a:solidFill>
                  <a:srgbClr val="000080"/>
                </a:solidFill>
                <a:highlight>
                  <a:srgbClr val="FFFFFF"/>
                </a:highlight>
                <a:latin typeface="Droid Sans Mono Chess ASCII"/>
              </a:rPr>
              <a:t>,</a:t>
            </a:r>
          </a:p>
          <a:p>
            <a:pPr defTabSz="619200"/>
            <a:r>
              <a:rPr lang="de-DE">
                <a:solidFill>
                  <a:srgbClr val="000080"/>
                </a:solidFill>
                <a:highlight>
                  <a:srgbClr val="FFFFFF"/>
                </a:highlight>
                <a:latin typeface="Droid Sans Mono Chess ASCII"/>
              </a:rPr>
              <a:t>	</a:t>
            </a:r>
            <a:r>
              <a:rPr lang="de-DE" smtClean="0">
                <a:solidFill>
                  <a:srgbClr val="000080"/>
                </a:solidFill>
                <a:highlight>
                  <a:srgbClr val="FFFFFF"/>
                </a:highlight>
                <a:latin typeface="Droid Sans Mono Chess ASCII"/>
              </a:rPr>
              <a:t>		    	   s</a:t>
            </a:r>
            <a:r>
              <a:rPr lang="de-DE" smtClean="0">
                <a:solidFill>
                  <a:srgbClr val="000000"/>
                </a:solidFill>
                <a:highlight>
                  <a:srgbClr val="FFFFFF"/>
                </a:highlight>
                <a:latin typeface="Droid Sans Mono Chess ASCII"/>
              </a:rPr>
              <a:t>outh</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west</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south</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east</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south</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west</a:t>
            </a:r>
            <a:r>
              <a:rPr lang="de-DE" smtClean="0">
                <a:solidFill>
                  <a:srgbClr val="000080"/>
                </a:solidFill>
                <a:highlight>
                  <a:srgbClr val="FFFFFF"/>
                </a:highlight>
                <a:latin typeface="Droid Sans Mono Chess ASCII"/>
              </a:rPr>
              <a:t>,</a:t>
            </a:r>
            <a:r>
              <a:rPr lang="de-DE" smtClean="0">
                <a:solidFill>
                  <a:srgbClr val="800080"/>
                </a:solidFill>
                <a:highlight>
                  <a:srgbClr val="FFFFFF"/>
                </a:highlight>
                <a:latin typeface="Droid Sans Mono Chess ASCII"/>
              </a:rPr>
              <a:t>2</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south</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east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en-US">
                <a:solidFill>
                  <a:srgbClr val="000000"/>
                </a:solidFill>
                <a:highlight>
                  <a:srgbClr val="FFFFFF"/>
                </a:highlight>
                <a:latin typeface="Droid Sans Mono Chess ASCII"/>
              </a:rPr>
              <a:t>	</a:t>
            </a:r>
            <a:endParaRPr lang="en-US" smtClean="0">
              <a:solidFill>
                <a:srgbClr val="000000"/>
              </a:solidFill>
              <a:highlight>
                <a:srgbClr val="FFFFFF"/>
              </a:highlight>
              <a:latin typeface="Droid Sans Mono Chess ASCII"/>
            </a:endParaRPr>
          </a:p>
          <a:p>
            <a:pPr defTabSz="619200"/>
            <a:r>
              <a:rPr lang="en-US">
                <a:solidFill>
                  <a:srgbClr val="000000"/>
                </a:solidFill>
                <a:highlight>
                  <a:srgbClr val="FFFFFF"/>
                </a:highlight>
                <a:latin typeface="Droid Sans Mono Chess ASCII"/>
              </a:rPr>
              <a:t>	</a:t>
            </a:r>
            <a:r>
              <a:rPr lang="en-US" smtClean="0">
                <a:solidFill>
                  <a:srgbClr val="000000"/>
                </a:solidFill>
                <a:highlight>
                  <a:srgbClr val="FFFFFF"/>
                </a:highlight>
                <a:latin typeface="Droid Sans Mono Chess ASCII"/>
              </a:rPr>
              <a:t>maybe_move </a:t>
            </a:r>
            <a:r>
              <a:rPr lang="en-US">
                <a:solidFill>
                  <a:srgbClr val="000000"/>
                </a:solidFill>
                <a:highlight>
                  <a:srgbClr val="FFFFFF"/>
                </a:highlight>
                <a:latin typeface="Droid Sans Mono Chess ASCII"/>
              </a:rPr>
              <a:t>from δ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a:t>
            </a:r>
            <a:r>
              <a:rPr lang="en-US" b="1">
                <a:solidFill>
                  <a:srgbClr val="0000FF"/>
                </a:solidFill>
                <a:highlight>
                  <a:srgbClr val="FFFFFF"/>
                </a:highlight>
                <a:latin typeface="Droid Sans Mono Chess ASCII"/>
              </a:rPr>
              <a:t>case</a:t>
            </a:r>
            <a:r>
              <a:rPr lang="en-US">
                <a:solidFill>
                  <a:srgbClr val="000000"/>
                </a:solidFill>
                <a:highlight>
                  <a:srgbClr val="FFFFFF"/>
                </a:highlight>
                <a:latin typeface="Droid Sans Mono Chess ASCII"/>
              </a:rPr>
              <a:t> addCoors pBoard from δ </a:t>
            </a:r>
            <a:r>
              <a:rPr lang="en-US" b="1">
                <a:solidFill>
                  <a:srgbClr val="0000FF"/>
                </a:solidFill>
                <a:highlight>
                  <a:srgbClr val="FFFFFF"/>
                </a:highlight>
                <a:latin typeface="Droid Sans Mono Chess ASCII"/>
              </a:rPr>
              <a:t>of</a:t>
            </a:r>
            <a:endParaRPr lang="en-US">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Nothing   →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en-US">
                <a:solidFill>
                  <a:srgbClr val="000000"/>
                </a:solidFill>
                <a:highlight>
                  <a:srgbClr val="FFFFFF"/>
                </a:highlight>
                <a:latin typeface="Droid Sans Mono Chess ASCII"/>
              </a:rPr>
              <a:t>	</a:t>
            </a:r>
            <a:r>
              <a:rPr lang="en-US">
                <a:solidFill>
                  <a:srgbClr val="000000"/>
                </a:solidFill>
                <a:highlight>
                  <a:srgbClr val="FFFFFF"/>
                </a:highlight>
                <a:latin typeface="Droid Sans Mono Chess ASCII"/>
              </a:rPr>
              <a:t>	Just dest → </a:t>
            </a:r>
            <a:r>
              <a:rPr lang="en-US" b="1">
                <a:solidFill>
                  <a:srgbClr val="0000FF"/>
                </a:solidFill>
                <a:highlight>
                  <a:srgbClr val="FFFFFF"/>
                </a:highlight>
                <a:latin typeface="Droid Sans Mono Chess ASCII"/>
              </a:rPr>
              <a:t>case</a:t>
            </a:r>
            <a:r>
              <a:rPr lang="en-US">
                <a:solidFill>
                  <a:srgbClr val="000000"/>
                </a:solidFill>
                <a:highlight>
                  <a:srgbClr val="FFFFFF"/>
                </a:highlight>
                <a:latin typeface="Droid Sans Mono Chess ASCII"/>
              </a:rPr>
              <a:t> pBoard</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dest </a:t>
            </a:r>
            <a:r>
              <a:rPr lang="en-US" b="1">
                <a:solidFill>
                  <a:srgbClr val="0000FF"/>
                </a:solidFill>
                <a:highlight>
                  <a:srgbClr val="FFFFFF"/>
                </a:highlight>
                <a:latin typeface="Droid Sans Mono Chess ASCII"/>
              </a:rPr>
              <a:t>of</a:t>
            </a:r>
            <a:endParaRPr lang="en-US">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Nothing                            →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dest</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Nothing  </a:t>
            </a:r>
            <a:r>
              <a:rPr lang="de-DE" smtClean="0">
                <a:solidFill>
                  <a:srgbClr val="000080"/>
                </a:solidFill>
                <a:highlight>
                  <a:srgbClr val="FFFFFF"/>
                </a:highlight>
                <a:latin typeface="Droid Sans Mono Chess ASCII"/>
              </a:rPr>
              <a:t>)</a:t>
            </a:r>
            <a:r>
              <a:rPr lang="de-DE" smtClean="0">
                <a:solidFill>
                  <a:srgbClr val="000000"/>
                </a:solidFill>
                <a:highlight>
                  <a:srgbClr val="FFFFFF"/>
                </a:highlight>
                <a:latin typeface="Droid Sans Mono Chess ASCII"/>
              </a:rPr>
              <a:t> </a:t>
            </a:r>
            <a:r>
              <a:rPr lang="de-DE" smtClean="0">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Just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col</a:t>
            </a:r>
            <a:r>
              <a:rPr lang="de-DE">
                <a:solidFill>
                  <a:srgbClr val="000080"/>
                </a:solidFill>
                <a:highlight>
                  <a:srgbClr val="FFFFFF"/>
                </a:highlight>
                <a:latin typeface="Droid Sans Mono Chess ASCII"/>
              </a:rPr>
              <a:t>,</a:t>
            </a:r>
            <a:r>
              <a:rPr lang="de-DE" b="1">
                <a:solidFill>
                  <a:srgbClr val="0000FF"/>
                </a:solidFill>
                <a:highlight>
                  <a:srgbClr val="FFFFFF"/>
                </a:highlight>
                <a:latin typeface="Droid Sans Mono Chess ASCII"/>
              </a:rPr>
              <a:t>_</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col ≠ pColourToMove →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dest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Just dest</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a:t>
            </a:r>
            <a:r>
              <a:rPr lang="de-DE" b="1">
                <a:solidFill>
                  <a:srgbClr val="0000FF"/>
                </a:solidFill>
                <a:highlight>
                  <a:srgbClr val="FFFFFF"/>
                </a:highlight>
                <a:latin typeface="Droid Sans Mono Chess ASCII"/>
              </a:rPr>
              <a:t>_</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otherwise           →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a:p>
            <a:pPr defTabSz="619200"/>
            <a:endParaRPr lang="en-US" smtClean="0">
              <a:solidFill>
                <a:srgbClr val="000000"/>
              </a:solidFill>
              <a:highlight>
                <a:srgbClr val="FFFFFF"/>
              </a:highlight>
              <a:latin typeface="Droid Sans Mono Chess ASCII"/>
            </a:endParaRPr>
          </a:p>
          <a:p>
            <a:pPr defTabSz="619200"/>
            <a:r>
              <a:rPr lang="en-US">
                <a:solidFill>
                  <a:srgbClr val="000000"/>
                </a:solidFill>
                <a:highlight>
                  <a:srgbClr val="FFFFFF"/>
                </a:highlight>
                <a:latin typeface="Droid Sans Mono Chess ASCII"/>
              </a:rPr>
              <a:t>	</a:t>
            </a:r>
            <a:r>
              <a:rPr lang="en-US" smtClean="0">
                <a:solidFill>
                  <a:srgbClr val="000000"/>
                </a:solidFill>
                <a:highlight>
                  <a:srgbClr val="FFFFFF"/>
                </a:highlight>
                <a:latin typeface="Droid Sans Mono Chess ASCII"/>
              </a:rPr>
              <a:t>maybe_move_direction </a:t>
            </a:r>
            <a:r>
              <a:rPr lang="en-US">
                <a:solidFill>
                  <a:srgbClr val="000000"/>
                </a:solidFill>
                <a:highlight>
                  <a:srgbClr val="FFFFFF"/>
                </a:highlight>
                <a:latin typeface="Droid Sans Mono Chess ASCII"/>
              </a:rPr>
              <a:t>from δ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a:t>
            </a:r>
            <a:r>
              <a:rPr lang="en-US" b="1">
                <a:solidFill>
                  <a:srgbClr val="0000FF"/>
                </a:solidFill>
                <a:highlight>
                  <a:srgbClr val="FFFFFF"/>
                </a:highlight>
                <a:latin typeface="Droid Sans Mono Chess ASCII"/>
              </a:rPr>
              <a:t>case</a:t>
            </a:r>
            <a:r>
              <a:rPr lang="en-US">
                <a:solidFill>
                  <a:srgbClr val="000000"/>
                </a:solidFill>
                <a:highlight>
                  <a:srgbClr val="FFFFFF"/>
                </a:highlight>
                <a:latin typeface="Droid Sans Mono Chess ASCII"/>
              </a:rPr>
              <a:t> maybe_move from δ </a:t>
            </a:r>
            <a:r>
              <a:rPr lang="en-US" b="1">
                <a:solidFill>
                  <a:srgbClr val="0000FF"/>
                </a:solidFill>
                <a:highlight>
                  <a:srgbClr val="FFFFFF"/>
                </a:highlight>
                <a:latin typeface="Droid Sans Mono Chess ASCII"/>
              </a:rPr>
              <a:t>of</a:t>
            </a:r>
            <a:endParaRPr lang="en-US">
              <a:solidFill>
                <a:srgbClr val="000000"/>
              </a:solidFill>
              <a:highlight>
                <a:srgbClr val="FFFFFF"/>
              </a:highlight>
              <a:latin typeface="Droid Sans Mono Chess ASCII"/>
            </a:endParaRP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moves@</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b="1">
                <a:solidFill>
                  <a:srgbClr val="0000FF"/>
                </a:solidFill>
                <a:highlight>
                  <a:srgbClr val="FFFFFF"/>
                </a:highlight>
                <a:latin typeface="Droid Sans Mono Chess ASCII"/>
              </a:rPr>
              <a:t>_</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Just </a:t>
            </a:r>
            <a:r>
              <a:rPr lang="de-DE" b="1">
                <a:solidFill>
                  <a:srgbClr val="0000FF"/>
                </a:solidFill>
                <a:highlight>
                  <a:srgbClr val="FFFFFF"/>
                </a:highlight>
                <a:latin typeface="Droid Sans Mono Chess ASCII"/>
              </a:rPr>
              <a:t>_</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 moves</a:t>
            </a:r>
          </a:p>
          <a:p>
            <a:pPr defTabSz="619200"/>
            <a:r>
              <a:rPr lang="en-US">
                <a:solidFill>
                  <a:srgbClr val="000000"/>
                </a:solidFill>
                <a:highlight>
                  <a:srgbClr val="FFFFFF"/>
                </a:highlight>
                <a:latin typeface="Droid Sans Mono Chess ASCII"/>
              </a:rPr>
              <a:t>	</a:t>
            </a:r>
            <a:r>
              <a:rPr lang="en-US">
                <a:solidFill>
                  <a:srgbClr val="000000"/>
                </a:solidFill>
                <a:highlight>
                  <a:srgbClr val="FFFFFF"/>
                </a:highlight>
                <a:latin typeface="Droid Sans Mono Chess ASCII"/>
              </a:rPr>
              <a:t>	moves@</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to</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Nothing</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 moves </a:t>
            </a:r>
            <a:r>
              <a:rPr lang="en-US">
                <a:solidFill>
                  <a:srgbClr val="000080"/>
                </a:solidFill>
                <a:highlight>
                  <a:srgbClr val="FFFFFF"/>
                </a:highlight>
                <a:latin typeface="Droid Sans Mono Chess ASCII"/>
              </a:rPr>
              <a:t>++</a:t>
            </a:r>
            <a:r>
              <a:rPr lang="en-US">
                <a:solidFill>
                  <a:srgbClr val="000000"/>
                </a:solidFill>
                <a:highlight>
                  <a:srgbClr val="FFFFFF"/>
                </a:highlight>
                <a:latin typeface="Droid Sans Mono Chess ASCII"/>
              </a:rPr>
              <a:t> maybe_move_direction to δ</a:t>
            </a:r>
          </a:p>
          <a:p>
            <a:pPr defTabSz="619200"/>
            <a:r>
              <a:rPr lang="de-DE">
                <a:solidFill>
                  <a:srgbClr val="000000"/>
                </a:solidFill>
                <a:highlight>
                  <a:srgbClr val="FFFFFF"/>
                </a:highlight>
                <a:latin typeface="Droid Sans Mono Chess ASCII"/>
              </a:rPr>
              <a:t>	</a:t>
            </a:r>
            <a:r>
              <a:rPr lang="de-DE">
                <a:solidFill>
                  <a:srgbClr val="000000"/>
                </a:solidFill>
                <a:highlight>
                  <a:srgbClr val="FFFFFF"/>
                </a:highlight>
                <a:latin typeface="Droid Sans Mono Chess ASCII"/>
              </a:rPr>
              <a:t>	</a:t>
            </a:r>
            <a:r>
              <a:rPr lang="de-DE" b="1">
                <a:solidFill>
                  <a:srgbClr val="0000FF"/>
                </a:solidFill>
                <a:highlight>
                  <a:srgbClr val="FFFFFF"/>
                </a:highlight>
                <a:latin typeface="Droid Sans Mono Chess ASCII"/>
              </a:rPr>
              <a:t>_</a:t>
            </a:r>
            <a:r>
              <a:rPr lang="de-DE">
                <a:solidFill>
                  <a:srgbClr val="000000"/>
                </a:solidFill>
                <a:highlight>
                  <a:srgbClr val="FFFFFF"/>
                </a:highlight>
                <a:latin typeface="Droid Sans Mono Chess ASCII"/>
              </a:rPr>
              <a:t> </a:t>
            </a:r>
            <a:r>
              <a:rPr lang="de-DE">
                <a:solidFill>
                  <a:srgbClr val="000080"/>
                </a:solidFill>
                <a:highlight>
                  <a:srgbClr val="FFFFFF"/>
                </a:highlight>
                <a:latin typeface="Droid Sans Mono Chess ASCII"/>
              </a:rPr>
              <a:t>|</a:t>
            </a:r>
            <a:r>
              <a:rPr lang="de-DE">
                <a:solidFill>
                  <a:srgbClr val="000000"/>
                </a:solidFill>
                <a:highlight>
                  <a:srgbClr val="FFFFFF"/>
                </a:highlight>
                <a:latin typeface="Droid Sans Mono Chess ASCII"/>
              </a:rPr>
              <a:t> otherwise          → </a:t>
            </a:r>
            <a:r>
              <a:rPr lang="de-DE">
                <a:solidFill>
                  <a:srgbClr val="000080"/>
                </a:solidFill>
                <a:highlight>
                  <a:srgbClr val="FFFFFF"/>
                </a:highlight>
                <a:latin typeface="Droid Sans Mono Chess ASCII"/>
              </a:rPr>
              <a:t>[]</a:t>
            </a:r>
            <a:endParaRPr lang="de-DE">
              <a:solidFill>
                <a:srgbClr val="000000"/>
              </a:solidFill>
              <a:highlight>
                <a:srgbClr val="FFFFFF"/>
              </a:highlight>
              <a:latin typeface="Droid Sans Mono Chess ASCII"/>
            </a:endParaRPr>
          </a:p>
        </p:txBody>
      </p:sp>
    </p:spTree>
    <p:extLst>
      <p:ext uri="{BB962C8B-B14F-4D97-AF65-F5344CB8AC3E}">
        <p14:creationId xmlns:p14="http://schemas.microsoft.com/office/powerpoint/2010/main" val="1886852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1</a:t>
            </a:r>
          </a:p>
        </p:txBody>
      </p:sp>
      <p:sp>
        <p:nvSpPr>
          <p:cNvPr id="5" name="Rechteck 4"/>
          <p:cNvSpPr/>
          <p:nvPr/>
        </p:nvSpPr>
        <p:spPr>
          <a:xfrm>
            <a:off x="136478" y="1201005"/>
            <a:ext cx="12868322" cy="7848302"/>
          </a:xfrm>
          <a:prstGeom prst="rect">
            <a:avLst/>
          </a:prstGeom>
        </p:spPr>
        <p:txBody>
          <a:bodyPr wrap="square">
            <a:spAutoFit/>
          </a:bodyPr>
          <a:lstStyle/>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potentialMoves Position{..} = normal_moves ++ castling_moves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normal_moves = [ Move src dest mb_takes mb_promote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(src,Just (colour,piece)) &lt;- assocs pBoard,</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colour==pColourToMove,</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(dest@(</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,to_rank),mb_takes) &lt;- </a:t>
            </a:r>
            <a:r>
              <a:rPr lang="de-DE" b="1" smtClean="0">
                <a:solidFill>
                  <a:srgbClr val="FF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piece </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pawn_moves ++ pawn_takes </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 addCoors pBoard src pawn_step  </a:t>
            </a:r>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cannot be a pawn on the opposite base rank</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pawn_moves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dest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(dest,Nothing) ] ++ pawn_double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pawn_double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addCoors pBoard src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dest2 | square_empty dest2 ∧ snd src == initial_rank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dest2,Nothing</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pawn_takes  = [ (dest,Just take_on)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&lt;- map (addCoors pBoard src</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pawn_step+east,pawn_step+west],</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take_on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pBoard!dest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(colour,</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colour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Just (middle,pawn_coors) &lt;-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pEnPassant,</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middle==dest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pawn_coors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concatMap (maybe_move           src) knight_moves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concatMap (maybe_move_direction src) 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concatMap (maybe_move_direction src) straights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concatMap (maybe_move_direction src) (straights++diagonals)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concatMap (maybe_move           src) (straights++diagonals</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2" name="Rechteck 1"/>
          <p:cNvSpPr/>
          <p:nvPr/>
        </p:nvSpPr>
        <p:spPr>
          <a:xfrm>
            <a:off x="2048256" y="3194304"/>
            <a:ext cx="145084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931920" y="3176016"/>
            <a:ext cx="145084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1688592" y="4255008"/>
            <a:ext cx="11137392" cy="11258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1688592" y="5370576"/>
            <a:ext cx="11137392" cy="2054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p:cNvCxnSpPr/>
          <p:nvPr/>
        </p:nvCxnSpPr>
        <p:spPr>
          <a:xfrm flipV="1">
            <a:off x="3236976" y="3450336"/>
            <a:ext cx="0" cy="8046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endCxn id="6" idx="0"/>
          </p:cNvCxnSpPr>
          <p:nvPr/>
        </p:nvCxnSpPr>
        <p:spPr>
          <a:xfrm>
            <a:off x="4657344" y="2962656"/>
            <a:ext cx="0" cy="213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1146048" y="2962656"/>
            <a:ext cx="3511296"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flipV="1">
            <a:off x="1146048" y="2950464"/>
            <a:ext cx="0" cy="3447288"/>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1146048" y="6397752"/>
            <a:ext cx="542544"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4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2</a:t>
            </a:r>
          </a:p>
        </p:txBody>
      </p:sp>
      <p:sp>
        <p:nvSpPr>
          <p:cNvPr id="5" name="Rechteck 4"/>
          <p:cNvSpPr/>
          <p:nvPr/>
        </p:nvSpPr>
        <p:spPr>
          <a:xfrm>
            <a:off x="136478" y="1201005"/>
            <a:ext cx="12868322" cy="3970318"/>
          </a:xfrm>
          <a:prstGeom prst="rect">
            <a:avLst/>
          </a:prstGeom>
        </p:spPr>
        <p:txBody>
          <a:bodyPr wrap="square">
            <a:spAutoFit/>
          </a:bodyPr>
          <a:lstStyle/>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mb_promote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to_rank == baseRank (nextColour pColourToMove) → map Just [Ý,Ú,Û,Ü]</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 Nothing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castling_moves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Kingside  | pColourToMove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Queenside | pColourToMove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 baseRank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 isNothing . (pBoard!)</a:t>
            </a:r>
          </a:p>
        </p:txBody>
      </p:sp>
    </p:spTree>
    <p:extLst>
      <p:ext uri="{BB962C8B-B14F-4D97-AF65-F5344CB8AC3E}">
        <p14:creationId xmlns:p14="http://schemas.microsoft.com/office/powerpoint/2010/main" val="698600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1</a:t>
            </a:r>
          </a:p>
        </p:txBody>
      </p:sp>
      <p:sp>
        <p:nvSpPr>
          <p:cNvPr id="5" name="Rechteck 4"/>
          <p:cNvSpPr/>
          <p:nvPr/>
        </p:nvSpPr>
        <p:spPr>
          <a:xfrm>
            <a:off x="477672" y="1419368"/>
            <a:ext cx="11655188" cy="5355312"/>
          </a:xfrm>
          <a:prstGeom prst="rect">
            <a:avLst/>
          </a:prstGeom>
        </p:spPr>
        <p:txBody>
          <a:bodyPr wrap="square">
            <a:spAutoFit/>
          </a:bodyPr>
          <a:lstStyle/>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MatchResult = Winner Colour WinReason | Draw DrawReason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WinReason   = Resignation | Checkmate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DrawReason  = Fifty_Halfmoves | Stalemate |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Float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mAX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10000.0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         = negate mAX</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eQUAL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 Position → (Rating,Maybe MatchResult)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Position{..} | pHalfmoveClock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(eQUAL,Just $ Draw Fifty_Halfmoves)</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moveGen pos == []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(king_in_check,pColourToMove)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(False,</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(eQUAL,Just $ Draw Stalemate)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,White) → (mIN,  Just $ Winner Black Checkmate)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,Black) → (mAX,  Just $ Winner White Checkmate)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 = not $ coorsNotInCheck pos $ kingsCoors pos</a:t>
            </a:r>
          </a:p>
        </p:txBody>
      </p:sp>
    </p:spTree>
    <p:extLst>
      <p:ext uri="{BB962C8B-B14F-4D97-AF65-F5344CB8AC3E}">
        <p14:creationId xmlns:p14="http://schemas.microsoft.com/office/powerpoint/2010/main" val="3190478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2</a:t>
            </a:r>
          </a:p>
        </p:txBody>
      </p:sp>
      <p:sp>
        <p:nvSpPr>
          <p:cNvPr id="5" name="Rechteck 4"/>
          <p:cNvSpPr/>
          <p:nvPr/>
        </p:nvSpPr>
        <p:spPr>
          <a:xfrm>
            <a:off x="477671" y="1419368"/>
            <a:ext cx="12282985" cy="7848302"/>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max_one_light_figure = (eQUAL,Just $ Draw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max_one_light_figure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sort $ filter ((≠Þ).snd) $ catMaybes $ elems pBoard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,fig)]                 | all_light_figures [fig]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[(col1,fig1),(col2,fig2)] | col1≠col2 ∧ all_light_figures [fig1,fig2]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all_light_figures = all (∈ [Ú,Û])</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 = (rating,Nothing)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0.01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negate) (piece_val piece colour coors)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(colour,piece)) &lt;- assocs $ pBoard pos ]</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piece_val fig colour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fig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abs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fromEnum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fromEnum (baseRank (nextColour colour</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9</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 fromIntegral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White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Black })</a:t>
            </a:r>
          </a:p>
        </p:txBody>
      </p:sp>
    </p:spTree>
    <p:extLst>
      <p:ext uri="{BB962C8B-B14F-4D97-AF65-F5344CB8AC3E}">
        <p14:creationId xmlns:p14="http://schemas.microsoft.com/office/powerpoint/2010/main" val="113394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Searching Brute Force Minimax</a:t>
            </a:r>
          </a:p>
        </p:txBody>
      </p:sp>
      <p:sp>
        <p:nvSpPr>
          <p:cNvPr id="5" name="Rechteck 4"/>
          <p:cNvSpPr/>
          <p:nvPr/>
        </p:nvSpPr>
        <p:spPr>
          <a:xfrm>
            <a:off x="245661" y="1419368"/>
            <a:ext cx="12624178" cy="3139321"/>
          </a:xfrm>
          <a:prstGeom prst="rect">
            <a:avLst/>
          </a:prstGeom>
        </p:spPr>
        <p:txBody>
          <a:bodyPr wrap="square">
            <a:spAutoFit/>
          </a:bodyPr>
          <a:lstStyle/>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 = Int</a:t>
            </a: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Line  = [Move]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 Depth → Position → Line → (Rating,Line)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line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moveGen pos == [] ∨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(fst $ rate pos,line)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line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minimax (comparing fst) (map go_deeper $ 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a:t>
            </a:r>
          </a:p>
          <a:p>
            <a:pPr defTabSz="619200"/>
            <a:r>
              <a:rPr lang="en-US" b="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minimax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maximumBy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minimumBy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go_deeper move = search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(doMove pos move) (move:line)</a:t>
            </a:r>
          </a:p>
        </p:txBody>
      </p:sp>
      <p:sp>
        <p:nvSpPr>
          <p:cNvPr id="4" name="Rechteck 3"/>
          <p:cNvSpPr/>
          <p:nvPr/>
        </p:nvSpPr>
        <p:spPr>
          <a:xfrm>
            <a:off x="6328960" y="6962633"/>
            <a:ext cx="1721134" cy="369332"/>
          </a:xfrm>
          <a:prstGeom prst="rect">
            <a:avLst/>
          </a:prstGeom>
        </p:spPr>
        <p:txBody>
          <a:bodyPr wrap="square">
            <a:spAutoFit/>
          </a:bodyPr>
          <a:lstStyle/>
          <a:p>
            <a:pPr defTabSz="619200"/>
            <a:r>
              <a:rPr lang="de-DE">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parMap rpar</a:t>
            </a:r>
            <a:endParaRPr lang="en-US">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Abgerundetes Rechteck 5"/>
          <p:cNvSpPr/>
          <p:nvPr/>
        </p:nvSpPr>
        <p:spPr>
          <a:xfrm>
            <a:off x="7015329" y="3357349"/>
            <a:ext cx="457579"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328960" y="7019499"/>
            <a:ext cx="1611952"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 name="Gerade Verbindung mit Pfeil 2"/>
          <p:cNvCxnSpPr>
            <a:stCxn id="6" idx="2"/>
            <a:endCxn id="4" idx="0"/>
          </p:cNvCxnSpPr>
          <p:nvPr/>
        </p:nvCxnSpPr>
        <p:spPr>
          <a:xfrm flipH="1">
            <a:off x="7189527" y="3698543"/>
            <a:ext cx="54592" cy="3264090"/>
          </a:xfrm>
          <a:prstGeom prst="straightConnector1">
            <a:avLst/>
          </a:prstGeom>
          <a:ln w="38100">
            <a:solidFill>
              <a:srgbClr val="FF0000"/>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45661" y="5070627"/>
            <a:ext cx="7089570" cy="707886"/>
          </a:xfrm>
          <a:prstGeom prst="rect">
            <a:avLst/>
          </a:prstGeom>
          <a:noFill/>
        </p:spPr>
        <p:txBody>
          <a:bodyPr wrap="none" rtlCol="0">
            <a:spAutoFit/>
          </a:bodyPr>
          <a:lstStyle/>
          <a:p>
            <a:r>
              <a:rPr lang="de-DE" sz="4000" smtClean="0">
                <a:solidFill>
                  <a:srgbClr val="FF0000"/>
                </a:solidFill>
                <a:latin typeface="+mn-lt"/>
              </a:rPr>
              <a:t>import Control.Parallel.Strategies</a:t>
            </a:r>
            <a:endParaRPr lang="de-DE" sz="4000" dirty="0" err="1" smtClean="0">
              <a:solidFill>
                <a:srgbClr val="FF0000"/>
              </a:solidFill>
              <a:latin typeface="+mn-lt"/>
            </a:endParaRPr>
          </a:p>
        </p:txBody>
      </p:sp>
      <p:sp>
        <p:nvSpPr>
          <p:cNvPr id="14" name="Textfeld 13"/>
          <p:cNvSpPr txBox="1"/>
          <p:nvPr/>
        </p:nvSpPr>
        <p:spPr>
          <a:xfrm>
            <a:off x="1498173" y="8180525"/>
            <a:ext cx="10498130" cy="707886"/>
          </a:xfrm>
          <a:prstGeom prst="rect">
            <a:avLst/>
          </a:prstGeom>
          <a:noFill/>
        </p:spPr>
        <p:txBody>
          <a:bodyPr wrap="none" rtlCol="0">
            <a:spAutoFit/>
          </a:bodyPr>
          <a:lstStyle/>
          <a:p>
            <a:r>
              <a:rPr lang="de-DE" sz="4000" smtClean="0">
                <a:solidFill>
                  <a:srgbClr val="FF0000"/>
                </a:solidFill>
                <a:latin typeface="+mn-lt"/>
              </a:rPr>
              <a:t>This parallelization works because no side effects!</a:t>
            </a:r>
            <a:endParaRPr lang="de-DE" sz="4000" dirty="0" err="1" smtClean="0">
              <a:solidFill>
                <a:srgbClr val="FF0000"/>
              </a:solidFill>
              <a:latin typeface="+mn-lt"/>
            </a:endParaRPr>
          </a:p>
        </p:txBody>
      </p:sp>
    </p:spTree>
    <p:extLst>
      <p:ext uri="{BB962C8B-B14F-4D97-AF65-F5344CB8AC3E}">
        <p14:creationId xmlns:p14="http://schemas.microsoft.com/office/powerpoint/2010/main" val="10603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animBg="1"/>
      <p:bldP spid="10" grpId="0"/>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Driver Loop</a:t>
            </a:r>
          </a:p>
        </p:txBody>
      </p:sp>
      <p:sp>
        <p:nvSpPr>
          <p:cNvPr id="5" name="Rechteck 4"/>
          <p:cNvSpPr/>
          <p:nvPr/>
        </p:nvSpPr>
        <p:spPr>
          <a:xfrm>
            <a:off x="245661" y="1201004"/>
            <a:ext cx="12624178" cy="8125301"/>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main = loop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initialPosition stackNew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 Depth → Position → Stack Position → IO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print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printf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"Rating = %.2f"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(fst $ rate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"Possible moves are:"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(moveGen pos)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rate pos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matchresult) → print matchresult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&lt;- putStr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 hFlush stdout &gt;&gt; getLine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loop maxdepth initialPosition stackNew</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execute_move $ last $ snd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maxdepth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stackPop pos_history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is no previous position."</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(stack',prev_pos) → loop maxdepth prev_pos stack'</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depth_str | [(depth,[])] &lt;- reads depth_str → loop depth pos pos_history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move_str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lookup move_str $ map (\ m → (show m,m)) (moveGen pos)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"This is no (legal) move or command."</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move → execute_move 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execute_move move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"Moving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(doMove pos move) (stackPush pos_history pos)</a:t>
            </a:r>
          </a:p>
        </p:txBody>
      </p:sp>
    </p:spTree>
    <p:extLst>
      <p:ext uri="{BB962C8B-B14F-4D97-AF65-F5344CB8AC3E}">
        <p14:creationId xmlns:p14="http://schemas.microsoft.com/office/powerpoint/2010/main" val="85355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Example Game</a:t>
            </a:r>
            <a:endParaRPr lang="en-US"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00" y="2288858"/>
            <a:ext cx="12182506" cy="4428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986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Profiling Memory Usage</a:t>
            </a:r>
            <a:endParaRPr lang="en-US"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97" y="1109663"/>
            <a:ext cx="12096750" cy="814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0906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Profiling Time Consumption</a:t>
            </a:r>
            <a:endParaRPr lang="en-US" smtClean="0"/>
          </a:p>
        </p:txBody>
      </p:sp>
      <p:sp>
        <p:nvSpPr>
          <p:cNvPr id="2" name="Textfeld 1"/>
          <p:cNvSpPr txBox="1"/>
          <p:nvPr/>
        </p:nvSpPr>
        <p:spPr>
          <a:xfrm>
            <a:off x="280416" y="1853184"/>
            <a:ext cx="12550231" cy="2862322"/>
          </a:xfrm>
          <a:prstGeom prst="rect">
            <a:avLst/>
          </a:prstGeom>
          <a:noFill/>
        </p:spPr>
        <p:txBody>
          <a:bodyPr wrap="none" rtlCol="0">
            <a:spAutoFit/>
          </a:bodyPr>
          <a:lstStyle/>
          <a:p>
            <a:r>
              <a:rPr lang="de-DE" sz="1200">
                <a:latin typeface="Courier New" panose="02070309020205020404" pitchFamily="49" charset="0"/>
                <a:cs typeface="Courier New" panose="02070309020205020404" pitchFamily="49" charset="0"/>
              </a:rPr>
              <a:t>	Mon Oct 16 11:12 2017 Time and Allocation Profiling Report  (Final)</a:t>
            </a:r>
          </a:p>
          <a:p>
            <a:endParaRPr lang="de-DE" sz="1200">
              <a:latin typeface="Courier New" panose="02070309020205020404" pitchFamily="49" charset="0"/>
              <a:cs typeface="Courier New" panose="02070309020205020404" pitchFamily="49" charset="0"/>
            </a:endParaRPr>
          </a:p>
          <a:p>
            <a:r>
              <a:rPr lang="de-DE" sz="1200">
                <a:latin typeface="Courier New" panose="02070309020205020404" pitchFamily="49" charset="0"/>
                <a:cs typeface="Courier New" panose="02070309020205020404" pitchFamily="49" charset="0"/>
              </a:rPr>
              <a:t>	   Main.exe +RTS -h -P -RTS</a:t>
            </a:r>
          </a:p>
          <a:p>
            <a:endParaRPr lang="de-DE" sz="1200">
              <a:latin typeface="Courier New" panose="02070309020205020404" pitchFamily="49" charset="0"/>
              <a:cs typeface="Courier New" panose="02070309020205020404" pitchFamily="49" charset="0"/>
            </a:endParaRPr>
          </a:p>
          <a:p>
            <a:r>
              <a:rPr lang="de-DE" sz="1200">
                <a:latin typeface="Courier New" panose="02070309020205020404" pitchFamily="49" charset="0"/>
                <a:cs typeface="Courier New" panose="02070309020205020404" pitchFamily="49" charset="0"/>
              </a:rPr>
              <a:t>	total time  =        1.73 secs   (1734 ticks @ 1000 us, 1 processor)</a:t>
            </a:r>
          </a:p>
          <a:p>
            <a:r>
              <a:rPr lang="de-DE" sz="1200">
                <a:latin typeface="Courier New" panose="02070309020205020404" pitchFamily="49" charset="0"/>
                <a:cs typeface="Courier New" panose="02070309020205020404" pitchFamily="49" charset="0"/>
              </a:rPr>
              <a:t>	total alloc = 1,796,857,300 bytes  (excludes profiling overheads)</a:t>
            </a:r>
          </a:p>
          <a:p>
            <a:endParaRPr lang="de-DE" sz="1200">
              <a:latin typeface="Courier New" panose="02070309020205020404" pitchFamily="49" charset="0"/>
              <a:cs typeface="Courier New" panose="02070309020205020404" pitchFamily="49" charset="0"/>
            </a:endParaRPr>
          </a:p>
          <a:p>
            <a:r>
              <a:rPr lang="de-DE" sz="1200">
                <a:latin typeface="Courier New" panose="02070309020205020404" pitchFamily="49" charset="0"/>
                <a:cs typeface="Courier New" panose="02070309020205020404" pitchFamily="49" charset="0"/>
              </a:rPr>
              <a:t>COST CENTRE                            MODULE                  SRC                                     %time %alloc  ticks     bytes</a:t>
            </a:r>
          </a:p>
          <a:p>
            <a:endParaRPr lang="de-DE" sz="1200">
              <a:latin typeface="Courier New" panose="02070309020205020404" pitchFamily="49" charset="0"/>
              <a:cs typeface="Courier New" panose="02070309020205020404" pitchFamily="49" charset="0"/>
            </a:endParaRPr>
          </a:p>
          <a:p>
            <a:r>
              <a:rPr lang="de-DE" sz="1200">
                <a:latin typeface="Courier New" panose="02070309020205020404" pitchFamily="49" charset="0"/>
                <a:cs typeface="Courier New" panose="02070309020205020404" pitchFamily="49" charset="0"/>
              </a:rPr>
              <a:t>addCoors                               Chess200                Chess200.hs:(96,1)-(98,56)               85.2   92.3   1477 1659115360</a:t>
            </a:r>
          </a:p>
          <a:p>
            <a:r>
              <a:rPr lang="de-DE" sz="1200">
                <a:latin typeface="Courier New" panose="02070309020205020404" pitchFamily="49" charset="0"/>
                <a:cs typeface="Courier New" panose="02070309020205020404" pitchFamily="49" charset="0"/>
              </a:rPr>
              <a:t>potentialMoves.normal_moves            Chess200                Chess200.hs:(178,9)-(217,90)              5.0    3.5     86  62413784</a:t>
            </a:r>
          </a:p>
          <a:p>
            <a:r>
              <a:rPr lang="de-DE" sz="1200">
                <a:latin typeface="Courier New" panose="02070309020205020404" pitchFamily="49" charset="0"/>
                <a:cs typeface="Courier New" panose="02070309020205020404" pitchFamily="49" charset="0"/>
              </a:rPr>
              <a:t>+                                      Data.NumInstances.Tuple src\Data\NumInstances\Tuple.hs:25:3-31    2.0    2.2     35  38970432</a:t>
            </a:r>
          </a:p>
          <a:p>
            <a:r>
              <a:rPr lang="de-DE" sz="1200">
                <a:latin typeface="Courier New" panose="02070309020205020404" pitchFamily="49" charset="0"/>
                <a:cs typeface="Courier New" panose="02070309020205020404" pitchFamily="49" charset="0"/>
              </a:rPr>
              <a:t>potentialMoves.normal_moves.maybe_move Chess200                Chess200.hs:(187,25)-(192,79)             1.7    0.2     30   2705376</a:t>
            </a:r>
          </a:p>
          <a:p>
            <a:endParaRPr lang="de-DE" sz="1200">
              <a:latin typeface="Courier New" panose="02070309020205020404" pitchFamily="49" charset="0"/>
              <a:cs typeface="Courier New" panose="02070309020205020404" pitchFamily="49" charset="0"/>
            </a:endParaRPr>
          </a:p>
          <a:p>
            <a:endParaRPr lang="de-DE" sz="1200" dirty="0" err="1" smtClean="0">
              <a:latin typeface="Courier New" panose="02070309020205020404" pitchFamily="49" charset="0"/>
              <a:cs typeface="Courier New" panose="02070309020205020404" pitchFamily="49" charset="0"/>
            </a:endParaRPr>
          </a:p>
        </p:txBody>
      </p:sp>
      <p:sp>
        <p:nvSpPr>
          <p:cNvPr id="4" name="Rechteck 3"/>
          <p:cNvSpPr/>
          <p:nvPr/>
        </p:nvSpPr>
        <p:spPr>
          <a:xfrm>
            <a:off x="280416" y="3523488"/>
            <a:ext cx="12423648" cy="195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88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Beyond Naïve Brute Force…</a:t>
            </a:r>
          </a:p>
        </p:txBody>
      </p:sp>
      <p:sp>
        <p:nvSpPr>
          <p:cNvPr id="3" name="Rectangle 4"/>
          <p:cNvSpPr>
            <a:spLocks/>
          </p:cNvSpPr>
          <p:nvPr/>
        </p:nvSpPr>
        <p:spPr bwMode="auto">
          <a:xfrm>
            <a:off x="459569" y="1438501"/>
            <a:ext cx="10790237" cy="6709211"/>
          </a:xfrm>
          <a:prstGeom prst="rect">
            <a:avLst/>
          </a:prstGeom>
          <a:noFill/>
          <a:ln w="12700" cap="flat">
            <a:noFill/>
            <a:miter lim="800000"/>
            <a:headEnd type="none" w="med" len="med"/>
            <a:tailEnd type="none" w="med" len="med"/>
          </a:ln>
        </p:spPr>
        <p:txBody>
          <a:bodyPr lIns="0" tIns="0" rIns="0" bIns="0"/>
          <a:lstStyle/>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Alpha-Beta Window</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Move Ordering, Killer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Position Hashtables</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Principal Variation, Iterative </a:t>
            </a:r>
            <a:r>
              <a:rPr lang="en-US" sz="2600" smtClean="0">
                <a:solidFill>
                  <a:srgbClr val="262626"/>
                </a:solidFill>
                <a:latin typeface="+mn-lt"/>
                <a:ea typeface="Gill Sans" charset="0"/>
                <a:cs typeface="Gill Sans" charset="0"/>
              </a:rPr>
              <a:t>Deepening</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Parallelization</a:t>
            </a:r>
            <a:endParaRPr lang="en-US" sz="2600" smtClean="0">
              <a:solidFill>
                <a:srgbClr val="262626"/>
              </a:solidFill>
              <a:latin typeface="+mn-lt"/>
              <a:ea typeface="Gill Sans" charset="0"/>
              <a:cs typeface="Gill Sans" charset="0"/>
            </a:endParaRP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Quiescence Search</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Opening / Endgame Database</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Window Search / SCOUT</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567120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928" y="5075582"/>
            <a:ext cx="3464891" cy="346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Industrial Strength</a:t>
            </a:r>
          </a:p>
        </p:txBody>
      </p:sp>
      <p:sp>
        <p:nvSpPr>
          <p:cNvPr id="2" name="AutoShape 2" descr="Bildergebnis für galoi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14" y="2410447"/>
            <a:ext cx="4238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Bildergebnis für micro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531" y="31273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7" descr="Bildergebnis für ICS 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81" y="3486772"/>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0" descr="Bildergebnis für qualcom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7406" y="6180068"/>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439" y="4033838"/>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7393" y="2789238"/>
            <a:ext cx="1714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455833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61" y="663547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7587973"/>
            <a:ext cx="28575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858665" y="8129588"/>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
        <p:nvSpPr>
          <p:cNvPr id="2" name="Textfeld 1"/>
          <p:cNvSpPr txBox="1"/>
          <p:nvPr/>
        </p:nvSpPr>
        <p:spPr>
          <a:xfrm>
            <a:off x="6955044" y="2385314"/>
            <a:ext cx="5420899" cy="4462760"/>
          </a:xfrm>
          <a:prstGeom prst="rect">
            <a:avLst/>
          </a:prstGeom>
          <a:noFill/>
        </p:spPr>
        <p:txBody>
          <a:bodyPr wrap="square" rtlCol="0">
            <a:spAutoFit/>
          </a:bodyPr>
          <a:lstStyle/>
          <a:p>
            <a:r>
              <a:rPr lang="en-US" sz="2800" i="1" smtClean="0"/>
              <a:t>“LISP </a:t>
            </a:r>
            <a:r>
              <a:rPr lang="en-US" sz="2800" i="1"/>
              <a:t>is worth learning for a different reason — the profound enlightenment experience you will have when you finally get </a:t>
            </a:r>
            <a:r>
              <a:rPr lang="en-US" sz="2800" i="1" smtClean="0"/>
              <a:t>it.</a:t>
            </a:r>
          </a:p>
          <a:p>
            <a:r>
              <a:rPr lang="en-US" sz="2800" i="1" smtClean="0"/>
              <a:t>That </a:t>
            </a:r>
            <a:r>
              <a:rPr lang="en-US" sz="2800" i="1"/>
              <a:t>experience will make you a better programmer for the rest of your days, even if you never actually use LISP itself a lot</a:t>
            </a:r>
            <a:r>
              <a:rPr lang="en-US" sz="2800" i="1" smtClean="0"/>
              <a:t>.”</a:t>
            </a:r>
          </a:p>
          <a:p>
            <a:endParaRPr lang="en-US" sz="2800" i="1">
              <a:latin typeface="+mn-lt"/>
            </a:endParaRPr>
          </a:p>
          <a:p>
            <a:pPr algn="r"/>
            <a:r>
              <a:rPr lang="en-US" sz="1600" smtClean="0">
                <a:latin typeface="+mn-lt"/>
              </a:rPr>
              <a:t>From “How to Become a Hacker”</a:t>
            </a:r>
          </a:p>
          <a:p>
            <a:pPr algn="r"/>
            <a:r>
              <a:rPr lang="en-US" sz="1600" smtClean="0">
                <a:latin typeface="+mn-lt"/>
              </a:rPr>
              <a:t>by Eric Raymond</a:t>
            </a:r>
            <a:endParaRPr lang="de-DE" sz="1600" dirty="0" err="1" smtClean="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882" y="3072384"/>
            <a:ext cx="7327878" cy="594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6897270" y="2153657"/>
            <a:ext cx="3739101" cy="769441"/>
          </a:xfrm>
          <a:prstGeom prst="rect">
            <a:avLst/>
          </a:prstGeom>
          <a:noFill/>
        </p:spPr>
        <p:txBody>
          <a:bodyPr wrap="none" rtlCol="0">
            <a:spAutoFit/>
          </a:bodyPr>
          <a:lstStyle/>
          <a:p>
            <a:r>
              <a:rPr lang="de-DE" sz="4400" smtClean="0">
                <a:latin typeface="+mn-lt"/>
              </a:rPr>
              <a:t>Hoare Calculus:</a:t>
            </a:r>
            <a:endParaRPr lang="de-DE" sz="4400" dirty="0" err="1" smtClean="0">
              <a:latin typeface="+mn-lt"/>
            </a:endParaRPr>
          </a:p>
        </p:txBody>
      </p:sp>
    </p:spTree>
    <p:extLst>
      <p:ext uri="{BB962C8B-B14F-4D97-AF65-F5344CB8AC3E}">
        <p14:creationId xmlns:p14="http://schemas.microsoft.com/office/powerpoint/2010/main" val="333926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grpSp>
        <p:nvGrpSpPr>
          <p:cNvPr id="11" name="Gruppieren 10"/>
          <p:cNvGrpSpPr/>
          <p:nvPr/>
        </p:nvGrpSpPr>
        <p:grpSpPr>
          <a:xfrm>
            <a:off x="3840480" y="4354920"/>
            <a:ext cx="2548128" cy="948600"/>
            <a:chOff x="3840480" y="4354920"/>
            <a:chExt cx="2651760" cy="948600"/>
          </a:xfrm>
        </p:grpSpPr>
        <p:cxnSp>
          <p:nvCxnSpPr>
            <p:cNvPr id="6" name="Gerade Verbindung 5"/>
            <p:cNvCxnSpPr/>
            <p:nvPr/>
          </p:nvCxnSpPr>
          <p:spPr>
            <a:xfrm>
              <a:off x="3840480" y="4354920"/>
              <a:ext cx="0" cy="9486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a:off x="6492240" y="4354920"/>
              <a:ext cx="0" cy="9486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Gerade Verbindung 8"/>
            <p:cNvCxnSpPr/>
            <p:nvPr/>
          </p:nvCxnSpPr>
          <p:spPr>
            <a:xfrm flipH="1">
              <a:off x="3840480" y="5303520"/>
              <a:ext cx="2651760" cy="0"/>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p:nvGrpSpPr>
        <p:grpSpPr>
          <a:xfrm>
            <a:off x="6595872" y="4354920"/>
            <a:ext cx="4194048" cy="948600"/>
            <a:chOff x="3840480" y="4354920"/>
            <a:chExt cx="2651760" cy="948600"/>
          </a:xfrm>
        </p:grpSpPr>
        <p:cxnSp>
          <p:nvCxnSpPr>
            <p:cNvPr id="14" name="Gerade Verbindung 13"/>
            <p:cNvCxnSpPr/>
            <p:nvPr/>
          </p:nvCxnSpPr>
          <p:spPr>
            <a:xfrm>
              <a:off x="3840480" y="4354920"/>
              <a:ext cx="0" cy="9486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6492240" y="4354920"/>
              <a:ext cx="0" cy="9486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a:off x="3840480" y="5303520"/>
              <a:ext cx="2651760" cy="0"/>
            </a:xfrm>
            <a:prstGeom prst="line">
              <a:avLst/>
            </a:prstGeom>
            <a:ln w="50800"/>
          </p:spPr>
          <p:style>
            <a:lnRef idx="1">
              <a:schemeClr val="accent1"/>
            </a:lnRef>
            <a:fillRef idx="0">
              <a:schemeClr val="accent1"/>
            </a:fillRef>
            <a:effectRef idx="0">
              <a:schemeClr val="accent1"/>
            </a:effectRef>
            <a:fontRef idx="minor">
              <a:schemeClr val="tx1"/>
            </a:fontRef>
          </p:style>
        </p:cxnSp>
      </p:grpSp>
      <p:sp>
        <p:nvSpPr>
          <p:cNvPr id="12" name="Textfeld 11"/>
          <p:cNvSpPr txBox="1"/>
          <p:nvPr/>
        </p:nvSpPr>
        <p:spPr>
          <a:xfrm>
            <a:off x="4793501" y="5303520"/>
            <a:ext cx="745717" cy="769441"/>
          </a:xfrm>
          <a:prstGeom prst="rect">
            <a:avLst/>
          </a:prstGeom>
          <a:noFill/>
        </p:spPr>
        <p:txBody>
          <a:bodyPr wrap="none" rtlCol="0">
            <a:spAutoFit/>
          </a:bodyPr>
          <a:lstStyle/>
          <a:p>
            <a:r>
              <a:rPr lang="de-DE" sz="4400" b="1" smtClean="0">
                <a:solidFill>
                  <a:schemeClr val="accent1">
                    <a:lumMod val="90000"/>
                  </a:schemeClr>
                </a:solidFill>
                <a:latin typeface="+mn-lt"/>
              </a:rPr>
              <a:t>&lt;=</a:t>
            </a:r>
            <a:endParaRPr lang="de-DE" sz="4400" b="1" dirty="0" err="1" smtClean="0">
              <a:solidFill>
                <a:schemeClr val="accent1">
                  <a:lumMod val="90000"/>
                </a:schemeClr>
              </a:solidFill>
              <a:latin typeface="+mn-lt"/>
            </a:endParaRPr>
          </a:p>
        </p:txBody>
      </p:sp>
      <p:sp>
        <p:nvSpPr>
          <p:cNvPr id="18" name="Textfeld 17"/>
          <p:cNvSpPr txBox="1"/>
          <p:nvPr/>
        </p:nvSpPr>
        <p:spPr>
          <a:xfrm>
            <a:off x="8380997" y="5303519"/>
            <a:ext cx="465192" cy="769441"/>
          </a:xfrm>
          <a:prstGeom prst="rect">
            <a:avLst/>
          </a:prstGeom>
          <a:noFill/>
        </p:spPr>
        <p:txBody>
          <a:bodyPr wrap="none" rtlCol="0">
            <a:spAutoFit/>
          </a:bodyPr>
          <a:lstStyle/>
          <a:p>
            <a:r>
              <a:rPr lang="de-DE" sz="4400" b="1" smtClean="0">
                <a:solidFill>
                  <a:schemeClr val="accent1">
                    <a:lumMod val="90000"/>
                  </a:schemeClr>
                </a:solidFill>
                <a:latin typeface="+mn-lt"/>
              </a:rPr>
              <a:t>&lt;</a:t>
            </a:r>
            <a:endParaRPr lang="de-DE" sz="4400" b="1" dirty="0" err="1" smtClean="0">
              <a:solidFill>
                <a:schemeClr val="accent1">
                  <a:lumMod val="90000"/>
                </a:schemeClr>
              </a:solidFill>
              <a:latin typeface="+mn-lt"/>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z="5400" smtClean="0"/>
              <a:t>The </a:t>
            </a:r>
            <a:r>
              <a:rPr lang="en-US" sz="5400" smtClean="0"/>
              <a:t>NSWC </a:t>
            </a:r>
            <a:r>
              <a:rPr lang="en-US" sz="5400" smtClean="0"/>
              <a:t>Prototyping Experiment</a:t>
            </a:r>
            <a:endParaRPr lang="en-US" sz="5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a:t>
            </a:r>
            <a:r>
              <a:rPr lang="en-US" sz="2600" smtClean="0">
                <a:solidFill>
                  <a:srgbClr val="262626"/>
                </a:solidFill>
                <a:latin typeface="+mn-lt"/>
                <a:ea typeface="Gill Sans" charset="0"/>
                <a:cs typeface="Gill Sans" charset="0"/>
              </a:rPr>
              <a:t>Development </a:t>
            </a:r>
            <a:r>
              <a:rPr lang="en-US" sz="2600" smtClean="0">
                <a:solidFill>
                  <a:srgbClr val="262626"/>
                </a:solidFill>
                <a:latin typeface="+mn-lt"/>
                <a:ea typeface="Gill Sans" charset="0"/>
                <a:cs typeface="Gill Sans" charset="0"/>
              </a:rPr>
              <a:t>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467100"/>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1486</Words>
  <Application>Microsoft Office PowerPoint</Application>
  <PresentationFormat>Benutzerdefiniert</PresentationFormat>
  <Paragraphs>641</Paragraphs>
  <Slides>38</Slides>
  <Notes>1</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38</vt:i4>
      </vt:variant>
    </vt:vector>
  </HeadingPairs>
  <TitlesOfParts>
    <vt:vector size="50" baseType="lpstr">
      <vt:lpstr>Arial</vt:lpstr>
      <vt:lpstr>Calibri</vt:lpstr>
      <vt:lpstr>Droid Sans Mono Chess ASCII</vt:lpstr>
      <vt:lpstr>Wingdings 3</vt:lpstr>
      <vt:lpstr>Courier New</vt:lpstr>
      <vt:lpstr>Arial Narrow</vt:lpstr>
      <vt:lpstr>Gill Sans</vt:lpstr>
      <vt:lpstr>Times New Roman</vt:lpstr>
      <vt:lpstr>Lucida Grande</vt:lpstr>
      <vt:lpstr>Arial Black</vt:lpstr>
      <vt:lpstr>Agency FB</vt:lpstr>
      <vt:lpstr>Präsentation2007-hell</vt:lpstr>
      <vt:lpstr>Chess in 200 lines</vt:lpstr>
      <vt:lpstr>Motivation: Power Continuum</vt:lpstr>
      <vt:lpstr>What does process do?</vt:lpstr>
      <vt:lpstr>What does process2 do?</vt:lpstr>
      <vt:lpstr>How to prove the functionality?</vt:lpstr>
      <vt:lpstr>How to prove the functionality?</vt:lpstr>
      <vt:lpstr>The NSWC Prototyping Experiment</vt:lpstr>
      <vt:lpstr>NSWC Prototyping Results</vt:lpstr>
      <vt:lpstr>Haskell Brooks Curry</vt:lpstr>
      <vt:lpstr>“List Comprehension”</vt:lpstr>
      <vt:lpstr>Lazy Evaluation</vt:lpstr>
      <vt:lpstr>Sir Tony Hoare’s billion-dollar mistake</vt:lpstr>
      <vt:lpstr>No Null Pointer, No Cry...</vt:lpstr>
      <vt:lpstr>Shell Hacking</vt:lpstr>
      <vt:lpstr>Domain Specific Languages</vt:lpstr>
      <vt:lpstr>Without DSL (Python,procedural)</vt:lpstr>
      <vt:lpstr>The Board and Positions</vt:lpstr>
      <vt:lpstr>Initial Position</vt:lpstr>
      <vt:lpstr>Printing Squares</vt:lpstr>
      <vt:lpstr>Coordinates</vt:lpstr>
      <vt:lpstr>A Move</vt:lpstr>
      <vt:lpstr>Moving</vt:lpstr>
      <vt:lpstr>Castling, En Passant</vt:lpstr>
      <vt:lpstr>Generating all Possible Moves</vt:lpstr>
      <vt:lpstr>Move Targets</vt:lpstr>
      <vt:lpstr>Potential Moves 1</vt:lpstr>
      <vt:lpstr>Potential Moves 2</vt:lpstr>
      <vt:lpstr>Position Rating 1</vt:lpstr>
      <vt:lpstr>Position Rating 2</vt:lpstr>
      <vt:lpstr>Searching Brute Force Minimax</vt:lpstr>
      <vt:lpstr>Driver Loop</vt:lpstr>
      <vt:lpstr>Example Game</vt:lpstr>
      <vt:lpstr>Profiling Memory Usage</vt:lpstr>
      <vt:lpstr>Profiling Time Consumption</vt:lpstr>
      <vt:lpstr>Beyond Naïve Brute Force…</vt:lpstr>
      <vt:lpstr>Industrial Strength</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282</cp:revision>
  <dcterms:created xsi:type="dcterms:W3CDTF">2009-12-04T13:21:58Z</dcterms:created>
  <dcterms:modified xsi:type="dcterms:W3CDTF">2017-10-16T10:53:29Z</dcterms:modified>
</cp:coreProperties>
</file>