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80" r:id="rId3"/>
    <p:sldId id="283" r:id="rId4"/>
    <p:sldId id="284" r:id="rId5"/>
    <p:sldId id="285" r:id="rId6"/>
    <p:sldId id="289" r:id="rId7"/>
    <p:sldId id="288" r:id="rId8"/>
    <p:sldId id="286" r:id="rId9"/>
    <p:sldId id="287" r:id="rId10"/>
    <p:sldId id="281" r:id="rId11"/>
    <p:sldId id="282" r:id="rId12"/>
    <p:sldId id="269" r:id="rId13"/>
  </p:sldIdLst>
  <p:sldSz cx="13004800" cy="9753600"/>
  <p:notesSz cx="7010400" cy="9296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49288" indent="-1920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300163" indent="-3857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949450" indent="-5778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600325" indent="-7715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671"/>
    <a:srgbClr val="F9CC33"/>
    <a:srgbClr val="475365"/>
    <a:srgbClr val="F0E5C8"/>
    <a:srgbClr val="D5B669"/>
    <a:srgbClr val="64748B"/>
    <a:srgbClr val="707174"/>
    <a:srgbClr val="727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5" autoAdjust="0"/>
    <p:restoredTop sz="94660"/>
  </p:normalViewPr>
  <p:slideViewPr>
    <p:cSldViewPr snapToGrid="0">
      <p:cViewPr>
        <p:scale>
          <a:sx n="40" d="100"/>
          <a:sy n="40" d="100"/>
        </p:scale>
        <p:origin x="-691" y="77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B8A0AEA-93A3-4608-A497-327080B10E09}" type="datetimeFigureOut">
              <a:rPr lang="en-US"/>
              <a:pPr>
                <a:defRPr/>
              </a:pPr>
              <a:t>9/28/2017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7D3644-76F5-4E33-B7B7-AD4DEB4B557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01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C4A9C9-5B5E-4D0D-B7A5-19480C8E63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549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4A9C9-5B5E-4D0D-B7A5-19480C8E63BB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1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alidas600.png"/>
          <p:cNvPicPr>
            <a:picLocks noChangeAspect="1" noChangeArrowheads="1"/>
          </p:cNvPicPr>
          <p:nvPr userDrawn="1"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8789988" y="204788"/>
            <a:ext cx="3727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lIns="0" tIns="65023" rIns="130046" bIns="65023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4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eaVert" lIns="130046" tIns="65023" rIns="130046" bIns="65023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  <a:prstGeom prst="rect">
            <a:avLst/>
          </a:prstGeom>
        </p:spPr>
        <p:txBody>
          <a:bodyPr vert="eaVert" lIns="130046" tIns="65023" rIns="130046" bIns="65023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  <a:prstGeom prst="rect">
            <a:avLst/>
          </a:prstGeom>
        </p:spPr>
        <p:txBody>
          <a:bodyPr vert="eaVert" lIns="130046" tIns="65023" rIns="130046" bIns="65023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9737725" y="9193213"/>
            <a:ext cx="27797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r" defTabSz="1300460">
              <a:defRPr/>
            </a:pPr>
            <a:r>
              <a:rPr lang="de-DE" sz="1400" b="1">
                <a:solidFill>
                  <a:schemeClr val="bg2"/>
                </a:solidFill>
                <a:latin typeface="+mn-lt"/>
              </a:rPr>
              <a:t>Page </a:t>
            </a:r>
            <a:fld id="{E13A9045-1F88-46B7-8B6B-1160D80F5FAC}" type="slidenum">
              <a:rPr lang="de-DE" sz="1400" b="1">
                <a:solidFill>
                  <a:schemeClr val="bg2"/>
                </a:solidFill>
                <a:latin typeface="+mn-lt"/>
              </a:rPr>
              <a:pPr algn="r" defTabSz="1300460">
                <a:defRPr/>
              </a:pPr>
              <a:t>‹Nr.›</a:t>
            </a:fld>
            <a:endParaRPr lang="de-DE" sz="1400" b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487363" y="9193213"/>
            <a:ext cx="2001837" cy="346075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 defTabSz="1300460">
              <a:defRPr/>
            </a:pPr>
            <a:r>
              <a:rPr lang="de-DE" sz="1400" b="1" err="1">
                <a:solidFill>
                  <a:schemeClr val="bg2"/>
                </a:solidFill>
                <a:latin typeface="+mn-lt"/>
              </a:rPr>
              <a:t>Validas</a:t>
            </a:r>
            <a:r>
              <a:rPr lang="de-DE" sz="1400" b="1">
                <a:solidFill>
                  <a:schemeClr val="bg2"/>
                </a:solidFill>
                <a:latin typeface="+mn-lt"/>
              </a:rPr>
              <a:t> AG, </a:t>
            </a:r>
            <a:r>
              <a:rPr lang="de-DE" sz="1400">
                <a:solidFill>
                  <a:schemeClr val="bg2"/>
                </a:solidFill>
                <a:latin typeface="+mn-lt"/>
              </a:rPr>
              <a:t>07.06.2010 </a:t>
            </a: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3600" spc="0">
                <a:latin typeface="+mn-lt"/>
              </a:defRPr>
            </a:lvl1pPr>
            <a:lvl2pPr>
              <a:buFont typeface="Calibri" pitchFamily="34" charset="0"/>
              <a:buChar char="–"/>
              <a:defRPr sz="3600" spc="0">
                <a:latin typeface="+mn-lt"/>
              </a:defRPr>
            </a:lvl2pPr>
            <a:lvl3pPr>
              <a:defRPr sz="3600" spc="0">
                <a:latin typeface="+mn-lt"/>
              </a:defRPr>
            </a:lvl3pPr>
            <a:lvl4pPr>
              <a:defRPr sz="3600" spc="0">
                <a:latin typeface="+mn-lt"/>
              </a:defRPr>
            </a:lvl4pPr>
            <a:lvl5pPr>
              <a:defRPr sz="3600" spc="0">
                <a:latin typeface="+mn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7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lIns="0" tIns="65023" rIns="130046" bIns="65023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46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87680" y="2397761"/>
            <a:ext cx="5743787" cy="6436925"/>
          </a:xfrm>
          <a:prstGeom prst="rect">
            <a:avLst/>
          </a:prstGeom>
        </p:spPr>
        <p:txBody>
          <a:bodyPr lIns="130046" tIns="65023" rIns="130046" bIns="65023"/>
          <a:lstStyle>
            <a:lvl1pPr marL="257383" indent="-257383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 3" pitchFamily="18" charset="2"/>
              <a:buChar char="}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6773333" y="2397761"/>
            <a:ext cx="5743787" cy="6436925"/>
          </a:xfrm>
          <a:prstGeom prst="rect">
            <a:avLst/>
          </a:prstGeom>
        </p:spPr>
        <p:txBody>
          <a:bodyPr lIns="130046" tIns="65023" rIns="130046" bIns="65023"/>
          <a:lstStyle>
            <a:lvl1pPr marL="257383" indent="-257383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 3" pitchFamily="18" charset="2"/>
              <a:buChar char="}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defRPr lang="de-DE" sz="3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mbsrv.validas\intranet\Validas\CorporateIdentity\ValidasLogos\vlogo300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lIns="0" tIns="65023" rIns="130046" bIns="65023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4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mbsrv.validas\intranet\Validas\CorporateIdentity\ValidasLogos\vlogo300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lIns="0" tIns="65023" rIns="130046" bIns="65023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4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smbsrv.validas\intranet\Validas\CorporateIdentity\ValidasLogos\vlogo300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681" y="1429173"/>
            <a:ext cx="4278490" cy="1652693"/>
          </a:xfrm>
          <a:prstGeom prst="rect">
            <a:avLst/>
          </a:prstGeom>
        </p:spPr>
        <p:txBody>
          <a:bodyPr lIns="130046" tIns="65023" rIns="130046" bIns="65023" anchor="b"/>
          <a:lstStyle>
            <a:lvl1pPr algn="l">
              <a:defRPr sz="28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47076" y="1429174"/>
            <a:ext cx="7270044" cy="8324427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7681" y="3081867"/>
            <a:ext cx="4278490" cy="6671734"/>
          </a:xfrm>
          <a:prstGeom prst="rect">
            <a:avLst/>
          </a:prstGeom>
        </p:spPr>
        <p:txBody>
          <a:bodyPr lIns="130046" tIns="65023" rIns="130046" bIns="65023"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00960" y="7233920"/>
            <a:ext cx="7802880" cy="806027"/>
          </a:xfrm>
          <a:prstGeom prst="rect">
            <a:avLst/>
          </a:prstGeom>
        </p:spPr>
        <p:txBody>
          <a:bodyPr lIns="130046" tIns="65023" rIns="130046" bIns="65023"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600960" y="1372729"/>
            <a:ext cx="7802880" cy="5852160"/>
          </a:xfrm>
          <a:prstGeom prst="rect">
            <a:avLst/>
          </a:prstGeom>
        </p:spPr>
        <p:txBody>
          <a:bodyPr lIns="130046" tIns="65023" rIns="130046" bIns="65023"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00960" y="8039947"/>
            <a:ext cx="7802880" cy="1144693"/>
          </a:xfrm>
          <a:prstGeom prst="rect">
            <a:avLst/>
          </a:prstGeom>
        </p:spPr>
        <p:txBody>
          <a:bodyPr lIns="130046" tIns="65023" rIns="130046" bIns="65023"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87681" y="365761"/>
            <a:ext cx="8222827" cy="1006969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1" r:id="rId3"/>
    <p:sldLayoutId id="2147483727" r:id="rId4"/>
    <p:sldLayoutId id="2147483728" r:id="rId5"/>
    <p:sldLayoutId id="2147483729" r:id="rId6"/>
    <p:sldLayoutId id="2147483722" r:id="rId7"/>
    <p:sldLayoutId id="2147483730" r:id="rId8"/>
    <p:sldLayoutId id="2147483731" r:id="rId9"/>
    <p:sldLayoutId id="2147483723" r:id="rId10"/>
    <p:sldLayoutId id="2147483724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4"/>
          <p:cNvSpPr>
            <a:spLocks noGrp="1"/>
          </p:cNvSpPr>
          <p:nvPr>
            <p:ph type="title"/>
          </p:nvPr>
        </p:nvSpPr>
        <p:spPr bwMode="auto">
          <a:xfrm>
            <a:off x="492125" y="7202488"/>
            <a:ext cx="11053763" cy="1936750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err="1" smtClean="0"/>
              <a:t>Chess</a:t>
            </a:r>
            <a:r>
              <a:rPr lang="de-DE" smtClean="0"/>
              <a:t> in 200 </a:t>
            </a:r>
            <a:r>
              <a:rPr lang="de-DE" err="1" smtClean="0"/>
              <a:t>lines</a:t>
            </a:r>
            <a:endParaRPr lang="en-US" smtClean="0"/>
          </a:p>
        </p:txBody>
      </p:sp>
      <p:sp>
        <p:nvSpPr>
          <p:cNvPr id="8195" name="Untertitel 2"/>
          <p:cNvSpPr>
            <a:spLocks noGrp="1"/>
          </p:cNvSpPr>
          <p:nvPr>
            <p:ph type="body" idx="1"/>
          </p:nvPr>
        </p:nvSpPr>
        <p:spPr bwMode="auto">
          <a:xfrm>
            <a:off x="485775" y="5067300"/>
            <a:ext cx="11053763" cy="2133600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err="1" smtClean="0"/>
              <a:t>October</a:t>
            </a:r>
            <a:r>
              <a:rPr lang="de-DE" smtClean="0"/>
              <a:t> </a:t>
            </a:r>
            <a:r>
              <a:rPr lang="de-DE" err="1" smtClean="0"/>
              <a:t>Xth</a:t>
            </a:r>
            <a:r>
              <a:rPr lang="de-DE" smtClean="0"/>
              <a:t>, 2017</a:t>
            </a:r>
          </a:p>
        </p:txBody>
      </p:sp>
      <p:pic>
        <p:nvPicPr>
          <p:cNvPr id="1026" name="Picture 2" descr="Bildergebnis für hask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542414"/>
            <a:ext cx="5631228" cy="224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Haskell Brooks Curry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87363" y="1373188"/>
            <a:ext cx="5588000" cy="6680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Haskell Brooks Curry</a:t>
            </a: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2" name="AutoShape 2" descr="Bildergebnis für haskell brooks curry"/>
          <p:cNvSpPr>
            <a:spLocks noChangeAspect="1" noChangeArrowheads="1"/>
          </p:cNvSpPr>
          <p:nvPr/>
        </p:nvSpPr>
        <p:spPr bwMode="auto">
          <a:xfrm>
            <a:off x="155575" y="-731838"/>
            <a:ext cx="12287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60" y="241074"/>
            <a:ext cx="3228643" cy="39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81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About us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87363" y="1373188"/>
            <a:ext cx="5588000" cy="6680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We are a technology consultancy for quality assurance of embedded systems. Our core competences are model based development, model based testing, test automation, tool qualification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We develop innovative software engineering methods, implement them in form of tools and processes and we support our customers in their application. 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7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1608138"/>
            <a:ext cx="5689600" cy="734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Abgerundetes Rechteck 3"/>
          <p:cNvSpPr/>
          <p:nvPr/>
        </p:nvSpPr>
        <p:spPr>
          <a:xfrm>
            <a:off x="6813550" y="1625600"/>
            <a:ext cx="5703888" cy="539115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 sz="3400" b="1">
              <a:solidFill>
                <a:srgbClr val="64748B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6813550" y="7234238"/>
            <a:ext cx="5703888" cy="170656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r>
              <a:rPr lang="de-DE" b="1">
                <a:solidFill>
                  <a:schemeClr val="bg2"/>
                </a:solidFill>
              </a:rPr>
              <a:t>Arnulfstraße 27</a:t>
            </a:r>
          </a:p>
          <a:p>
            <a:pPr algn="ctr">
              <a:defRPr/>
            </a:pPr>
            <a:r>
              <a:rPr lang="de-DE" b="1">
                <a:solidFill>
                  <a:schemeClr val="bg2"/>
                </a:solidFill>
              </a:rPr>
              <a:t>80335 München</a:t>
            </a:r>
          </a:p>
          <a:p>
            <a:pPr algn="ctr">
              <a:defRPr/>
            </a:pPr>
            <a:r>
              <a:rPr lang="de-DE" b="1">
                <a:solidFill>
                  <a:schemeClr val="bg2"/>
                </a:solidFill>
              </a:rPr>
              <a:t>www.validas.de</a:t>
            </a:r>
          </a:p>
          <a:p>
            <a:pPr algn="ctr">
              <a:defRPr/>
            </a:pPr>
            <a:r>
              <a:rPr lang="de-DE" b="1">
                <a:solidFill>
                  <a:schemeClr val="bg2"/>
                </a:solidFill>
              </a:rPr>
              <a:t>info@validas.de</a:t>
            </a:r>
          </a:p>
        </p:txBody>
      </p:sp>
      <p:pic>
        <p:nvPicPr>
          <p:cNvPr id="17413" name="Picture 2" descr="\\smbsrv.validas\intranet\Validas\CorporateIdentity\ValidasLogos\validas600.png"/>
          <p:cNvPicPr>
            <a:picLocks noChangeAspect="1" noChangeArrowheads="1"/>
          </p:cNvPicPr>
          <p:nvPr/>
        </p:nvPicPr>
        <p:blipFill>
          <a:blip r:embed="rId3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8024813" y="2809875"/>
            <a:ext cx="3727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itel 9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mtClean="0"/>
              <a:t>Thank you !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What does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smtClean="0"/>
              <a:t> do?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77520" y="1229360"/>
            <a:ext cx="541686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*b)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= *a;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*a = *b;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*b =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*end)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(end -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&lt;= 1)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(++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&lt;= end) {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&lt; *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++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, end);</a:t>
            </a:r>
          </a:p>
          <a:p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What does </a:t>
            </a:r>
            <a:r>
              <a:rPr lang="en-US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</a:t>
            </a:r>
            <a:r>
              <a:rPr lang="en-US" smtClean="0"/>
              <a:t> do?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77520" y="1544320"/>
            <a:ext cx="115723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 []           = []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 (first:rest) = process2 smaller_eq ++ [first] ++ process2 greater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where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smaller_eq = filter (&lt;= first) rest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greater    = filter (&gt;  first) rest</a:t>
            </a:r>
            <a:endParaRPr lang="de-DE" sz="2000">
              <a:latin typeface="Droid Sans Mono Chess ASCII" panose="020B0609030804020204" pitchFamily="50" charset="0"/>
              <a:ea typeface="Droid Sans Mono Chess ASCII" panose="020B0609030804020204" pitchFamily="50" charset="0"/>
              <a:cs typeface="Droid Sans Mono Chess ASCII" panose="020B0609030804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12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How to prove </a:t>
            </a:r>
            <a:r>
              <a:rPr lang="en-US" smtClean="0"/>
              <a:t>that it’s sorting?</a:t>
            </a:r>
            <a:endParaRPr lang="en-US" smtClean="0"/>
          </a:p>
        </p:txBody>
      </p:sp>
      <p:sp>
        <p:nvSpPr>
          <p:cNvPr id="3" name="Textfeld 2"/>
          <p:cNvSpPr txBox="1"/>
          <p:nvPr/>
        </p:nvSpPr>
        <p:spPr>
          <a:xfrm>
            <a:off x="477520" y="1544320"/>
            <a:ext cx="115723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 </a:t>
            </a:r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[]           = []</a:t>
            </a:r>
          </a:p>
          <a:p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 </a:t>
            </a:r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(first:rest) = </a:t>
            </a:r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 smaller_eq </a:t>
            </a:r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++ [first] ++ </a:t>
            </a:r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process2 greater</a:t>
            </a:r>
            <a:endParaRPr lang="en-US" sz="2000">
              <a:latin typeface="Droid Sans Mono Chess ASCII" panose="020B0609030804020204" pitchFamily="50" charset="0"/>
              <a:ea typeface="Droid Sans Mono Chess ASCII" panose="020B0609030804020204" pitchFamily="50" charset="0"/>
              <a:cs typeface="Droid Sans Mono Chess ASCII" panose="020B0609030804020204" pitchFamily="50" charset="0"/>
            </a:endParaRP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where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</a:t>
            </a:r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smaller_eq </a:t>
            </a:r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= filter (&lt;= first) rest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</a:t>
            </a:r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greater    = </a:t>
            </a:r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filter (&gt;  first) rest</a:t>
            </a:r>
            <a:endParaRPr lang="de-DE" sz="2000" smtClean="0">
              <a:latin typeface="Droid Sans Mono Chess ASCII" panose="020B0609030804020204" pitchFamily="50" charset="0"/>
              <a:ea typeface="Droid Sans Mono Chess ASCII" panose="020B0609030804020204" pitchFamily="50" charset="0"/>
              <a:cs typeface="Droid Sans Mono Chess ASCII" panose="020B0609030804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11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Features</a:t>
            </a:r>
            <a:endParaRPr lang="en-US" smtClean="0"/>
          </a:p>
        </p:txBody>
      </p:sp>
      <p:sp>
        <p:nvSpPr>
          <p:cNvPr id="3" name="Rectangle 4"/>
          <p:cNvSpPr>
            <a:spLocks/>
          </p:cNvSpPr>
          <p:nvPr/>
        </p:nvSpPr>
        <p:spPr bwMode="auto">
          <a:xfrm>
            <a:off x="487362" y="1373188"/>
            <a:ext cx="10790237" cy="6680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Infinite Lists, lazy evaluation, Producer-Consumer Model</a:t>
            </a: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Profiling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Central Library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Compiler and Interpreter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Full Programming at command line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 Industrial Strength (Galois, …)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Easy parallelization, Semaphores, …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“If it typechecks, it works”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Inspiring F#, Java, C#, …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Every Monad is a DSL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List Comprehension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2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So called “List Comprehension”</a:t>
            </a:r>
            <a:endParaRPr lang="en-US" smtClean="0"/>
          </a:p>
        </p:txBody>
      </p:sp>
      <p:sp>
        <p:nvSpPr>
          <p:cNvPr id="3" name="Rectangle 4"/>
          <p:cNvSpPr>
            <a:spLocks/>
          </p:cNvSpPr>
          <p:nvPr/>
        </p:nvSpPr>
        <p:spPr bwMode="auto">
          <a:xfrm>
            <a:off x="487362" y="1438502"/>
            <a:ext cx="10790237" cy="300286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Task: All prime Numbers up to 100!</a:t>
            </a: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Lets compute the list of all numbers x where</a:t>
            </a: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x is between 2 and 100, and there is</a:t>
            </a: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not any divisor of x from 2 to (n-1):</a:t>
            </a: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endParaRPr lang="en-US" sz="2600" smtClean="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endParaRPr lang="en-US" sz="2600" smtClean="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ct val="120000"/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04057" y="4876368"/>
            <a:ext cx="8956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[ x | x &lt;- [2..100], not (any (divisorOf x)) [2..(n-1)] ]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	</a:t>
            </a:r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where</a:t>
            </a:r>
          </a:p>
          <a:p>
            <a:r>
              <a:rPr lang="en-US" sz="200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 </a:t>
            </a:r>
            <a:r>
              <a:rPr lang="en-US" sz="2000" smtClean="0">
                <a:latin typeface="Droid Sans Mono Chess ASCII" panose="020B0609030804020204" pitchFamily="50" charset="0"/>
                <a:ea typeface="Droid Sans Mono Chess ASCII" panose="020B0609030804020204" pitchFamily="50" charset="0"/>
                <a:cs typeface="Droid Sans Mono Chess ASCII" panose="020B0609030804020204" pitchFamily="50" charset="0"/>
              </a:rPr>
              <a:t>     divisorOf x i = mod x i == 0</a:t>
            </a:r>
            <a:endParaRPr lang="de-DE" sz="2000">
              <a:latin typeface="Droid Sans Mono Chess ASCII" panose="020B0609030804020204" pitchFamily="50" charset="0"/>
              <a:ea typeface="Droid Sans Mono Chess ASCII" panose="020B0609030804020204" pitchFamily="50" charset="0"/>
              <a:cs typeface="Droid Sans Mono Chess ASCII" panose="020B0609030804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01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TA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15" y="4508837"/>
            <a:ext cx="7927617" cy="49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When </a:t>
            </a:r>
            <a:r>
              <a:rPr lang="en-US" u="sng" smtClean="0"/>
              <a:t>not</a:t>
            </a:r>
            <a:r>
              <a:rPr lang="en-US" smtClean="0"/>
              <a:t> to use Haskell</a:t>
            </a:r>
            <a:endParaRPr lang="en-US" smtClean="0"/>
          </a:p>
        </p:txBody>
      </p:sp>
      <p:sp>
        <p:nvSpPr>
          <p:cNvPr id="3" name="Rectangle 4"/>
          <p:cNvSpPr>
            <a:spLocks/>
          </p:cNvSpPr>
          <p:nvPr/>
        </p:nvSpPr>
        <p:spPr bwMode="auto">
          <a:xfrm>
            <a:off x="443819" y="1373188"/>
            <a:ext cx="10790237" cy="6680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Tight Realtime properties required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Very low level problem (machine oriented)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In conservative and laggard enviroment</a:t>
            </a:r>
            <a:b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</a:b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(e.g. personal, political reasons):</a:t>
            </a: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lnSpc>
                <a:spcPct val="120000"/>
              </a:lnSpc>
              <a:spcBef>
                <a:spcPts val="1000"/>
              </a:spcBef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</p:txBody>
      </p:sp>
      <p:pic>
        <p:nvPicPr>
          <p:cNvPr id="3079" name="Picture 7" descr="C:\Users\3t\AppData\Local\Microsoft\Windows\Temporary Internet Files\Content.IE5\OFIS4223\1169px-Achtung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29" y="309883"/>
            <a:ext cx="2729359" cy="239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6648038" y="4914900"/>
            <a:ext cx="3963809" cy="3138488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02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The NSWC Experiment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23" y="1535454"/>
            <a:ext cx="7277554" cy="507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731" y="1535454"/>
            <a:ext cx="5522006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/>
          </p:cNvSpPr>
          <p:nvPr/>
        </p:nvSpPr>
        <p:spPr bwMode="auto">
          <a:xfrm>
            <a:off x="552675" y="8164291"/>
            <a:ext cx="12052982" cy="95793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spcBef>
                <a:spcPts val="1000"/>
              </a:spcBef>
              <a:buSzPct val="120000"/>
              <a:defRPr/>
            </a:pPr>
            <a:r>
              <a:rPr lang="en-US" sz="3600" i="1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Gill Sans" charset="0"/>
                <a:cs typeface="Gill Sans" charset="0"/>
              </a:rPr>
              <a:t>ADA vs. C++ vs. awk vs. Relational Lisp vs. Haskell vs. …</a:t>
            </a:r>
          </a:p>
          <a:p>
            <a:pPr marL="254000" indent="-254000">
              <a:spcBef>
                <a:spcPts val="1000"/>
              </a:spcBef>
              <a:buSzPct val="120000"/>
              <a:buFont typeface="Lucida Grande" charset="0"/>
              <a:buChar char="‣"/>
              <a:defRPr/>
            </a:pPr>
            <a:endParaRPr lang="en-US" sz="3600" i="1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spcBef>
                <a:spcPts val="1000"/>
              </a:spcBef>
              <a:defRPr/>
            </a:pPr>
            <a:endParaRPr lang="en-US" sz="3600" i="1">
              <a:solidFill>
                <a:srgbClr val="2626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03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NSWC Prototyping Results</a:t>
            </a:r>
            <a:endParaRPr lang="en-US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1" y="1349827"/>
            <a:ext cx="12076759" cy="419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487362" y="6008914"/>
            <a:ext cx="11530467" cy="31330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(2) NSWC lead programmer (“control group”)</a:t>
            </a:r>
          </a:p>
          <a:p>
            <a:pPr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(4) After awk solution, plus 500 LOC test harness, no development time reported </a:t>
            </a:r>
          </a:p>
          <a:p>
            <a:pPr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(6)+(7) Code never executed</a:t>
            </a:r>
          </a:p>
          <a:p>
            <a:pPr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(9) Developmen time excluding 4 hours in kickoff</a:t>
            </a:r>
          </a:p>
          <a:p>
            <a:pPr>
              <a:spcBef>
                <a:spcPts val="1000"/>
              </a:spcBef>
              <a:buSzPct val="120000"/>
              <a:defRPr/>
            </a:pPr>
            <a:r>
              <a:rPr lang="en-US" sz="2600" smtClean="0">
                <a:solidFill>
                  <a:srgbClr val="262626"/>
                </a:solidFill>
                <a:latin typeface="+mn-lt"/>
                <a:ea typeface="Gill Sans" charset="0"/>
                <a:cs typeface="Gill Sans" charset="0"/>
              </a:rPr>
              <a:t>(10) Novice college graduate, given 8 days to learn Haskell and an expert to ask </a:t>
            </a: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  <a:p>
            <a:pPr marL="254000" indent="-254000">
              <a:spcBef>
                <a:spcPts val="1000"/>
              </a:spcBef>
              <a:defRPr/>
            </a:pPr>
            <a:endParaRPr lang="en-US" sz="2600">
              <a:solidFill>
                <a:srgbClr val="262626"/>
              </a:solidFill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7362" y="5072743"/>
            <a:ext cx="12076758" cy="473791"/>
          </a:xfrm>
          <a:prstGeom prst="rect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19919" y="5309638"/>
            <a:ext cx="267442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19919" y="5309638"/>
            <a:ext cx="0" cy="300098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219919" y="8310623"/>
            <a:ext cx="2674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3t\AppData\Local\Microsoft\Windows\Temporary Internet Files\Content.IE5\OFIS4223\500px-Face-win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81748" y="6008914"/>
            <a:ext cx="1472162" cy="14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614918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2007-hell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490</Words>
  <Application>Microsoft Office PowerPoint</Application>
  <PresentationFormat>Benutzerdefiniert</PresentationFormat>
  <Paragraphs>88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Präsentation2007-hell</vt:lpstr>
      <vt:lpstr>Chess in 200 lines</vt:lpstr>
      <vt:lpstr>What does process do?</vt:lpstr>
      <vt:lpstr>What does process2 do?</vt:lpstr>
      <vt:lpstr>How to prove that it’s sorting?</vt:lpstr>
      <vt:lpstr>Features</vt:lpstr>
      <vt:lpstr>So called “List Comprehension”</vt:lpstr>
      <vt:lpstr>When not to use Haskell</vt:lpstr>
      <vt:lpstr>The NSWC Experiment</vt:lpstr>
      <vt:lpstr>NSWC Prototyping Results</vt:lpstr>
      <vt:lpstr>Haskell Brooks Curry</vt:lpstr>
      <vt:lpstr>About us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Validas AG</dc:creator>
  <cp:lastModifiedBy>3t</cp:lastModifiedBy>
  <cp:revision>172</cp:revision>
  <dcterms:created xsi:type="dcterms:W3CDTF">2009-12-04T13:21:58Z</dcterms:created>
  <dcterms:modified xsi:type="dcterms:W3CDTF">2017-10-09T07:40:37Z</dcterms:modified>
</cp:coreProperties>
</file>