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handoutMasterIdLst>
    <p:handoutMasterId r:id="rId37"/>
  </p:handoutMasterIdLst>
  <p:sldIdLst>
    <p:sldId id="261" r:id="rId2"/>
    <p:sldId id="280" r:id="rId3"/>
    <p:sldId id="291" r:id="rId4"/>
    <p:sldId id="283" r:id="rId5"/>
    <p:sldId id="290" r:id="rId6"/>
    <p:sldId id="284" r:id="rId7"/>
    <p:sldId id="286" r:id="rId8"/>
    <p:sldId id="287" r:id="rId9"/>
    <p:sldId id="281" r:id="rId10"/>
    <p:sldId id="285" r:id="rId11"/>
    <p:sldId id="289" r:id="rId12"/>
    <p:sldId id="294" r:id="rId13"/>
    <p:sldId id="295" r:id="rId14"/>
    <p:sldId id="296" r:id="rId15"/>
    <p:sldId id="292" r:id="rId16"/>
    <p:sldId id="293" r:id="rId17"/>
    <p:sldId id="297" r:id="rId18"/>
    <p:sldId id="288" r:id="rId19"/>
    <p:sldId id="299" r:id="rId20"/>
    <p:sldId id="300" r:id="rId21"/>
    <p:sldId id="301" r:id="rId22"/>
    <p:sldId id="312" r:id="rId23"/>
    <p:sldId id="302" r:id="rId24"/>
    <p:sldId id="303" r:id="rId25"/>
    <p:sldId id="304" r:id="rId26"/>
    <p:sldId id="305" r:id="rId27"/>
    <p:sldId id="306" r:id="rId28"/>
    <p:sldId id="307" r:id="rId29"/>
    <p:sldId id="308" r:id="rId30"/>
    <p:sldId id="309" r:id="rId31"/>
    <p:sldId id="310" r:id="rId32"/>
    <p:sldId id="311" r:id="rId33"/>
    <p:sldId id="298" r:id="rId34"/>
    <p:sldId id="269" r:id="rId35"/>
  </p:sldIdLst>
  <p:sldSz cx="13004800" cy="9753600"/>
  <p:notesSz cx="7010400" cy="9296400"/>
  <p:embeddedFontLst>
    <p:embeddedFont>
      <p:font typeface="Calibri" panose="020F0502020204030204" pitchFamily="34" charset="0"/>
      <p:regular r:id="rId38"/>
      <p:bold r:id="rId39"/>
      <p:italic r:id="rId40"/>
      <p:boldItalic r:id="rId41"/>
    </p:embeddedFont>
    <p:embeddedFont>
      <p:font typeface="Droid Sans Mono Chess ASCII" panose="020B0609030804020204" pitchFamily="50" charset="0"/>
      <p:regular r:id="rId42"/>
    </p:embeddedFont>
    <p:embeddedFont>
      <p:font typeface="Arial Narrow" panose="020B0606020202030204" pitchFamily="34" charset="0"/>
      <p:regular r:id="rId43"/>
      <p:bold r:id="rId44"/>
      <p:italic r:id="rId45"/>
      <p:boldItalic r:id="rId46"/>
    </p:embeddedFont>
    <p:embeddedFont>
      <p:font typeface="Wingdings 3" panose="05040102010807070707" pitchFamily="18" charset="2"/>
      <p:regular r:id="rId47"/>
    </p:embeddedFont>
    <p:embeddedFont>
      <p:font typeface="Arial Black" panose="020B0A04020102020204" pitchFamily="34" charset="0"/>
      <p:bold r:id="rId48"/>
    </p:embeddedFont>
    <p:embeddedFont>
      <p:font typeface="Agency FB" panose="020B0604020202020204" charset="0"/>
      <p:regular r:id="rId49"/>
      <p:bold r:id="rId50"/>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24" autoAdjust="0"/>
    <p:restoredTop sz="94660"/>
  </p:normalViewPr>
  <p:slideViewPr>
    <p:cSldViewPr snapToGrid="0">
      <p:cViewPr varScale="1">
        <p:scale>
          <a:sx n="56" d="100"/>
          <a:sy n="56" d="100"/>
        </p:scale>
        <p:origin x="-101" y="-758"/>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10/15/2017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2451815"/>
            <a:ext cx="10547798" cy="3970318"/>
          </a:xfrm>
          <a:prstGeom prst="rect">
            <a:avLst/>
          </a:prstGeom>
          <a:noFill/>
        </p:spPr>
        <p:txBody>
          <a:bodyPr wrap="square" rtlCol="0">
            <a:spAutoFit/>
          </a:bodyPr>
          <a:lstStyle/>
          <a:p>
            <a:r>
              <a:rPr lang="en-US" sz="2400" i="1" smtClean="0"/>
              <a:t>“As </a:t>
            </a:r>
            <a:r>
              <a:rPr lang="en-US" sz="24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400" i="1" smtClean="0"/>
              <a:t>.”</a:t>
            </a:r>
          </a:p>
          <a:p>
            <a:endParaRPr lang="en-US" sz="2400" i="1" smtClean="0"/>
          </a:p>
          <a:p>
            <a:pPr algn="r"/>
            <a:r>
              <a:rPr lang="en-US" smtClean="0">
                <a:latin typeface="Arial" panose="020B0604020202020204" pitchFamily="34" charset="0"/>
                <a:cs typeface="Arial" panose="020B0604020202020204" pitchFamily="34" charset="0"/>
              </a:rPr>
              <a:t>From the essay “Beating the Averages” by Paul Graham</a:t>
            </a:r>
          </a:p>
          <a:p>
            <a:pPr algn="r"/>
            <a:r>
              <a:rPr lang="en-US" smtClean="0">
                <a:latin typeface="Arial" panose="020B0604020202020204" pitchFamily="34" charset="0"/>
                <a:cs typeface="Arial" panose="020B0604020202020204" pitchFamily="34" charset="0"/>
              </a:rPr>
              <a:t>(Startup Millionaire, co-Founder of YCombinator)</a:t>
            </a:r>
            <a:endParaRPr lang="de-DE"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Industrial 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F#, Java, C#, …</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“List Comprehension”</a:t>
            </a:r>
          </a:p>
        </p:txBody>
      </p:sp>
      <p:sp>
        <p:nvSpPr>
          <p:cNvPr id="3" name="Rectangle 4"/>
          <p:cNvSpPr>
            <a:spLocks/>
          </p:cNvSpPr>
          <p:nvPr/>
        </p:nvSpPr>
        <p:spPr bwMode="auto">
          <a:xfrm>
            <a:off x="487362" y="1438502"/>
            <a:ext cx="12130295"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3200" smtClean="0">
                <a:solidFill>
                  <a:srgbClr val="262626"/>
                </a:solidFill>
                <a:latin typeface="+mn-lt"/>
                <a:ea typeface="Gill Sans" charset="0"/>
                <a:cs typeface="Gill Sans" charset="0"/>
              </a:rPr>
              <a:t>Task: Enumerate all prime numbers up to 100!</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r>
              <a:rPr lang="en-US" sz="3200" i="1" smtClean="0">
                <a:solidFill>
                  <a:srgbClr val="262626"/>
                </a:solidFill>
                <a:latin typeface="+mn-lt"/>
                <a:ea typeface="Gill Sans" charset="0"/>
                <a:cs typeface="Gill Sans" charset="0"/>
              </a:rPr>
              <a:t>“Compute the list of numbers x where</a:t>
            </a:r>
          </a:p>
          <a:p>
            <a:pPr>
              <a:lnSpc>
                <a:spcPct val="120000"/>
              </a:lnSpc>
              <a:spcBef>
                <a:spcPts val="1000"/>
              </a:spcBef>
              <a:buSzPct val="120000"/>
              <a:defRPr/>
            </a:pPr>
            <a:r>
              <a:rPr lang="en-US" sz="3200" i="1" smtClean="0">
                <a:solidFill>
                  <a:srgbClr val="262626"/>
                </a:solidFill>
                <a:latin typeface="+mn-lt"/>
                <a:ea typeface="Gill Sans" charset="0"/>
                <a:cs typeface="Gill Sans" charset="0"/>
              </a:rPr>
              <a:t>x is between 2 and 100, and x is not dividable by all numbers 2 up to x-1.”</a:t>
            </a: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smtClean="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a:lnSpc>
                <a:spcPct val="120000"/>
              </a:lnSpc>
              <a:spcBef>
                <a:spcPts val="1000"/>
              </a:spcBef>
              <a:buSzPct val="120000"/>
              <a:defRPr/>
            </a:pPr>
            <a:endParaRPr lang="en-US" sz="3200">
              <a:solidFill>
                <a:srgbClr val="262626"/>
              </a:solidFill>
              <a:latin typeface="+mn-lt"/>
              <a:ea typeface="Gill Sans" charset="0"/>
              <a:cs typeface="Gill Sans" charset="0"/>
            </a:endParaRPr>
          </a:p>
          <a:p>
            <a:pPr marL="254000" indent="-254000">
              <a:lnSpc>
                <a:spcPct val="120000"/>
              </a:lnSpc>
              <a:spcBef>
                <a:spcPts val="1000"/>
              </a:spcBef>
              <a:defRPr/>
            </a:pPr>
            <a:endParaRPr lang="en-US" sz="3200">
              <a:solidFill>
                <a:srgbClr val="262626"/>
              </a:solidFill>
              <a:latin typeface="+mn-lt"/>
              <a:ea typeface="Gill Sans" charset="0"/>
              <a:cs typeface="Gill Sans" charset="0"/>
            </a:endParaRPr>
          </a:p>
        </p:txBody>
      </p:sp>
      <p:sp>
        <p:nvSpPr>
          <p:cNvPr id="4" name="Textfeld 3"/>
          <p:cNvSpPr txBox="1"/>
          <p:nvPr/>
        </p:nvSpPr>
        <p:spPr>
          <a:xfrm>
            <a:off x="404057" y="5384199"/>
            <a:ext cx="12213600" cy="2677656"/>
          </a:xfrm>
          <a:prstGeom prst="rect">
            <a:avLst/>
          </a:prstGeom>
          <a:noFill/>
        </p:spPr>
        <p:txBody>
          <a:bodyPr wrap="none" rtlCol="0">
            <a:spAutoFit/>
          </a:bodyPr>
          <a:lstStyle/>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&lt;-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2..100],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p>
          <a:p>
            <a:endPar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8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a:t>
            </a:r>
            <a:r>
              <a:rPr lang="en-US"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 d  =  mod x d /= 0</a:t>
            </a:r>
          </a:p>
          <a:p>
            <a:endParaRPr lang="de-DE" sz="28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Evaluation</a:t>
            </a:r>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if needed!</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Rectangle 4"/>
          <p:cNvSpPr>
            <a:spLocks/>
          </p:cNvSpPr>
          <p:nvPr/>
        </p:nvSpPr>
        <p:spPr bwMode="auto">
          <a:xfrm>
            <a:off x="459569" y="2287587"/>
            <a:ext cx="10790237" cy="1108755"/>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4000" b="1" smtClean="0">
                <a:latin typeface="+mj-lt"/>
                <a:ea typeface="+mj-ea"/>
                <a:cs typeface="+mj-cs"/>
              </a:rPr>
              <a:t>… enables lazy programming:</a:t>
            </a:r>
            <a:endParaRPr lang="en-US" sz="4000" smtClean="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a:lnSpc>
                <a:spcPct val="120000"/>
              </a:lnSpc>
              <a:spcBef>
                <a:spcPts val="1000"/>
              </a:spcBef>
              <a:buSzPct val="120000"/>
              <a:defRPr/>
            </a:pPr>
            <a:endParaRPr lang="en-US" sz="4000">
              <a:solidFill>
                <a:srgbClr val="262626"/>
              </a:solidFill>
              <a:latin typeface="+mn-lt"/>
              <a:ea typeface="Gill Sans" charset="0"/>
              <a:cs typeface="Gill Sans" charset="0"/>
            </a:endParaRPr>
          </a:p>
          <a:p>
            <a:pPr marL="254000" indent="-254000">
              <a:lnSpc>
                <a:spcPct val="120000"/>
              </a:lnSpc>
              <a:spcBef>
                <a:spcPts val="1000"/>
              </a:spcBef>
              <a:defRPr/>
            </a:pPr>
            <a:endParaRPr lang="en-US" sz="4000">
              <a:solidFill>
                <a:srgbClr val="262626"/>
              </a:solidFill>
              <a:latin typeface="+mn-lt"/>
              <a:ea typeface="Gill Sans" charset="0"/>
              <a:cs typeface="Gill Sans" charset="0"/>
            </a:endParaRPr>
          </a:p>
        </p:txBody>
      </p:sp>
      <p:sp>
        <p:nvSpPr>
          <p:cNvPr id="5" name="Textfeld 4"/>
          <p:cNvSpPr txBox="1"/>
          <p:nvPr/>
        </p:nvSpPr>
        <p:spPr>
          <a:xfrm>
            <a:off x="404057" y="3686026"/>
            <a:ext cx="5450630"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minimum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Textfeld 5"/>
          <p:cNvSpPr txBox="1"/>
          <p:nvPr/>
        </p:nvSpPr>
        <p:spPr>
          <a:xfrm>
            <a:off x="5147507" y="3686026"/>
            <a:ext cx="7177843" cy="707886"/>
          </a:xfrm>
          <a:prstGeom prst="rect">
            <a:avLst/>
          </a:prstGeom>
          <a:noFill/>
        </p:spPr>
        <p:txBody>
          <a:bodyPr wrap="square" rtlCol="0">
            <a:spAutoFit/>
          </a:bodyPr>
          <a:lstStyle/>
          <a:p>
            <a:r>
              <a:rPr lang="en-US" sz="4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head ( process2 list )</a:t>
            </a:r>
            <a:endParaRPr lang="de-DE" sz="4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17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ildergebnis für java null poi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418" y="4682262"/>
            <a:ext cx="7631237" cy="4550481"/>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1074174" cy="939800"/>
          </a:xfrm>
          <a:noFill/>
          <a:ln>
            <a:miter lim="800000"/>
            <a:headEnd/>
            <a:tailEnd/>
          </a:ln>
        </p:spPr>
        <p:txBody>
          <a:bodyPr vert="horz" wrap="square" numCol="1" anchor="t" anchorCtr="0" compatLnSpc="1">
            <a:prstTxWarp prst="textNoShape">
              <a:avLst/>
            </a:prstTxWarp>
          </a:bodyPr>
          <a:lstStyle/>
          <a:p>
            <a:r>
              <a:rPr lang="en-US" sz="5400" smtClean="0"/>
              <a:t>Sir Tony Hoare’s billion-dollar mistake</a:t>
            </a:r>
          </a:p>
        </p:txBody>
      </p:sp>
      <p:sp>
        <p:nvSpPr>
          <p:cNvPr id="3" name="Rectangle 4"/>
          <p:cNvSpPr>
            <a:spLocks/>
          </p:cNvSpPr>
          <p:nvPr/>
        </p:nvSpPr>
        <p:spPr bwMode="auto">
          <a:xfrm>
            <a:off x="4212419" y="1284966"/>
            <a:ext cx="8360581" cy="13264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800" i="1" smtClean="0"/>
              <a:t>“I </a:t>
            </a:r>
            <a:r>
              <a:rPr lang="en-US" sz="2800" i="1"/>
              <a:t>call it my billion-dollar </a:t>
            </a:r>
            <a:r>
              <a:rPr lang="en-US" sz="2800" i="1" smtClean="0"/>
              <a:t>mistake.</a:t>
            </a:r>
            <a:br>
              <a:rPr lang="en-US" sz="2800" i="1" smtClean="0"/>
            </a:br>
            <a:r>
              <a:rPr lang="en-US" sz="2800" i="1" smtClean="0"/>
              <a:t>It </a:t>
            </a:r>
            <a:r>
              <a:rPr lang="en-US" sz="2800" i="1"/>
              <a:t>was the invention of the null reference in 1965</a:t>
            </a:r>
            <a:r>
              <a:rPr lang="en-US" sz="2800" i="1" smtClean="0"/>
              <a:t>.”</a:t>
            </a:r>
            <a:endParaRPr lang="en-US" sz="2600" i="1">
              <a:solidFill>
                <a:srgbClr val="262626"/>
              </a:solidFill>
              <a:latin typeface="+mn-lt"/>
              <a:ea typeface="Gill Sans" charset="0"/>
              <a:cs typeface="Gill Sans" charset="0"/>
            </a:endParaRPr>
          </a:p>
        </p:txBody>
      </p:sp>
      <p:pic>
        <p:nvPicPr>
          <p:cNvPr id="1026" name="Picture 2" descr="Sir Tony Hoare IMG 5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95" y="1284966"/>
            <a:ext cx="2570617" cy="257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58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No Null Pointer, No Cry</a:t>
            </a:r>
          </a:p>
        </p:txBody>
      </p:sp>
      <p:sp>
        <p:nvSpPr>
          <p:cNvPr id="5" name="Textfeld 4"/>
          <p:cNvSpPr txBox="1"/>
          <p:nvPr/>
        </p:nvSpPr>
        <p:spPr>
          <a:xfrm>
            <a:off x="404057" y="2154391"/>
            <a:ext cx="12114514" cy="646331"/>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Maybe typ   =   Just typ | Nothing</a:t>
            </a:r>
          </a:p>
        </p:txBody>
      </p:sp>
      <p:sp>
        <p:nvSpPr>
          <p:cNvPr id="4" name="Textfeld 3"/>
          <p:cNvSpPr txBox="1"/>
          <p:nvPr/>
        </p:nvSpPr>
        <p:spPr>
          <a:xfrm>
            <a:off x="404057" y="4363663"/>
            <a:ext cx="12114514" cy="1754326"/>
          </a:xfrm>
          <a:prstGeom prst="rect">
            <a:avLst/>
          </a:prstGeom>
          <a:noFill/>
        </p:spPr>
        <p:txBody>
          <a:bodyPr wrap="square" rtlCol="0">
            <a:spAutoFit/>
          </a:bodyPr>
          <a:lstStyle/>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 measurement of</a:t>
            </a:r>
          </a:p>
          <a:p>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value -&gt; …</a:t>
            </a:r>
          </a:p>
          <a:p>
            <a:r>
              <a:rPr lang="en-US" sz="36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36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-&gt; </a:t>
            </a:r>
            <a:r>
              <a:rPr lang="en-US" sz="3600" i="1"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&lt;deal with it somehow&gt;</a:t>
            </a:r>
            <a:endParaRPr lang="de-DE" sz="3600" i="1">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5971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769937" y="1563718"/>
            <a:ext cx="4278735" cy="2862322"/>
          </a:xfrm>
          <a:prstGeom prst="rect">
            <a:avLst/>
          </a:prstGeom>
          <a:solidFill>
            <a:schemeClr val="bg2">
              <a:lumMod val="40000"/>
              <a:lumOff val="60000"/>
            </a:schemeClr>
          </a:solidFill>
        </p:spPr>
        <p:txBody>
          <a:bodyPr wrap="none" rtlCol="0">
            <a:spAutoFit/>
          </a:bodyPr>
          <a:lstStyle/>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543859"/>
            <a:ext cx="4278735" cy="2862322"/>
          </a:xfrm>
          <a:prstGeom prst="rect">
            <a:avLst/>
          </a:prstGeom>
          <a:solidFill>
            <a:schemeClr val="bg2">
              <a:lumMod val="40000"/>
              <a:lumOff val="60000"/>
            </a:schemeClr>
          </a:solidFill>
        </p:spPr>
        <p:txBody>
          <a:bodyPr wrap="none" rtlCol="0">
            <a:spAutoFit/>
          </a:bodyPr>
          <a:lstStyle/>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74963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155575" y="5116155"/>
            <a:ext cx="12849225" cy="3539430"/>
          </a:xfrm>
          <a:prstGeom prst="rect">
            <a:avLst/>
          </a:prstGeom>
          <a:noFill/>
        </p:spPr>
        <p:txBody>
          <a:bodyPr wrap="square" rtlCol="0">
            <a:spAutoFit/>
          </a:bodyPr>
          <a:lstStyle/>
          <a:p>
            <a:r>
              <a:rPr lang="de-DE" sz="32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3200">
                <a:solidFill>
                  <a:schemeClr val="accent1">
                    <a:lumMod val="50000"/>
                  </a:schemeClr>
                </a:solidFill>
                <a:latin typeface="Agency FB" panose="020B0503020202020204" pitchFamily="34" charset="0"/>
                <a:cs typeface="Courier New" panose="02070309020205020404" pitchFamily="49" charset="0"/>
              </a:rPr>
              <a:t>Prelude&gt;</a:t>
            </a:r>
            <a:r>
              <a:rPr lang="de-DE" sz="3200">
                <a:latin typeface="Agency FB" panose="020B0503020202020204" pitchFamily="34" charset="0"/>
                <a:cs typeface="Courier New" panose="02070309020205020404" pitchFamily="49" charset="0"/>
              </a:rPr>
              <a:t> f &lt;- readFile "</a:t>
            </a:r>
            <a:r>
              <a:rPr lang="de-DE" sz="3200" smtClean="0">
                <a:latin typeface="Agency FB" panose="020B0503020202020204" pitchFamily="34" charset="0"/>
                <a:cs typeface="Courier New" panose="02070309020205020404" pitchFamily="49" charset="0"/>
              </a:rPr>
              <a:t>lit.lhs"</a:t>
            </a:r>
            <a:endParaRPr lang="de-DE" sz="3200">
              <a:latin typeface="Agency FB" panose="020B0503020202020204" pitchFamily="34" charset="0"/>
              <a:cs typeface="Courier New" panose="02070309020205020404" pitchFamily="49" charset="0"/>
            </a:endParaRPr>
          </a:p>
          <a:p>
            <a:r>
              <a:rPr lang="de-DE" sz="3200" smtClean="0">
                <a:solidFill>
                  <a:schemeClr val="accent1">
                    <a:lumMod val="50000"/>
                  </a:schemeClr>
                </a:solidFill>
                <a:latin typeface="Agency FB" panose="020B0503020202020204" pitchFamily="34" charset="0"/>
                <a:cs typeface="Courier New" panose="02070309020205020404" pitchFamily="49" charset="0"/>
              </a:rPr>
              <a:t>Prelude&gt;</a:t>
            </a:r>
            <a:r>
              <a:rPr lang="de-DE" sz="3200" smtClean="0">
                <a:latin typeface="Agency FB" panose="020B0503020202020204" pitchFamily="34" charset="0"/>
                <a:cs typeface="Courier New" panose="02070309020205020404" pitchFamily="49" charset="0"/>
              </a:rPr>
              <a:t> </a:t>
            </a:r>
            <a:r>
              <a:rPr lang="de-DE" sz="3200">
                <a:latin typeface="Agency FB" panose="020B0503020202020204" pitchFamily="34" charset="0"/>
                <a:cs typeface="Courier New" panose="02070309020205020404" pitchFamily="49" charset="0"/>
              </a:rPr>
              <a:t>import Data.List</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data Line = Code String | Other </a:t>
            </a:r>
            <a:r>
              <a:rPr lang="de-DE" sz="3200" smtClean="0">
                <a:latin typeface="Agency FB" panose="020B0503020202020204" pitchFamily="34" charset="0"/>
                <a:cs typeface="Courier New" panose="02070309020205020404" pitchFamily="49" charset="0"/>
              </a:rPr>
              <a:t>String</a:t>
            </a:r>
            <a:endParaRPr lang="de-DE" sz="3200">
              <a:latin typeface="Agency FB" panose="020B0503020202020204" pitchFamily="34" charset="0"/>
              <a:cs typeface="Courier New" panose="02070309020205020404" pitchFamily="49" charset="0"/>
            </a:endParaRP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let ls = map (\ l -&gt; if "&gt; " `isPrefixOf` l then Code l else Other l) $ lines f</a:t>
            </a:r>
          </a:p>
          <a:p>
            <a:r>
              <a:rPr lang="de-DE" sz="3200">
                <a:solidFill>
                  <a:schemeClr val="accent1">
                    <a:lumMod val="50000"/>
                  </a:schemeClr>
                </a:solidFill>
                <a:latin typeface="Agency FB" panose="020B0503020202020204" pitchFamily="34" charset="0"/>
                <a:cs typeface="Courier New" panose="02070309020205020404" pitchFamily="49" charset="0"/>
              </a:rPr>
              <a:t>Prelude </a:t>
            </a:r>
            <a:r>
              <a:rPr lang="de-DE" sz="3200" smtClean="0">
                <a:solidFill>
                  <a:schemeClr val="accent1">
                    <a:lumMod val="50000"/>
                  </a:schemeClr>
                </a:solidFill>
                <a:latin typeface="Agency FB" panose="020B0503020202020204" pitchFamily="34" charset="0"/>
                <a:cs typeface="Courier New" panose="02070309020205020404" pitchFamily="49" charset="0"/>
              </a:rPr>
              <a:t>Data.List</a:t>
            </a:r>
            <a:r>
              <a:rPr lang="de-DE" sz="3200">
                <a:solidFill>
                  <a:schemeClr val="accent1">
                    <a:lumMod val="50000"/>
                  </a:schemeClr>
                </a:solidFill>
                <a:latin typeface="Agency FB" panose="020B0503020202020204" pitchFamily="34" charset="0"/>
                <a:cs typeface="Courier New" panose="02070309020205020404" pitchFamily="49" charset="0"/>
              </a:rPr>
              <a:t>&gt;</a:t>
            </a:r>
            <a:r>
              <a:rPr lang="de-DE" sz="3200">
                <a:latin typeface="Agency FB" panose="020B0503020202020204" pitchFamily="34" charset="0"/>
                <a:cs typeface="Courier New" panose="02070309020205020404" pitchFamily="49" charset="0"/>
              </a:rPr>
              <a:t> writeFile "unlit.hs" $ </a:t>
            </a:r>
            <a:r>
              <a:rPr lang="de-DE" sz="3200" smtClean="0">
                <a:latin typeface="Agency FB" panose="020B0503020202020204" pitchFamily="34" charset="0"/>
                <a:cs typeface="Courier New" panose="02070309020205020404" pitchFamily="49" charset="0"/>
              </a:rPr>
              <a:t>unlines $</a:t>
            </a:r>
          </a:p>
          <a:p>
            <a:r>
              <a:rPr lang="de-DE" sz="3200" smtClean="0">
                <a:latin typeface="Agency FB" panose="020B0503020202020204" pitchFamily="34" charset="0"/>
                <a:cs typeface="Courier New" panose="02070309020205020404" pitchFamily="49" charset="0"/>
              </a:rPr>
              <a:t>map </a:t>
            </a:r>
            <a:r>
              <a:rPr lang="de-DE" sz="3200">
                <a:latin typeface="Agency FB" panose="020B0503020202020204" pitchFamily="34" charset="0"/>
                <a:cs typeface="Courier New" panose="02070309020205020404" pitchFamily="49" charset="0"/>
              </a:rPr>
              <a:t>(\l -&gt; case l of Code s -&gt; drop 2 s; Other s -&gt; if null s then s else "-- "++s) ls</a:t>
            </a:r>
            <a:endParaRPr lang="de-DE" sz="320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Domain Specific Languages</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4598588"/>
            <a:ext cx="12341840" cy="4401205"/>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diff file1 file2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cov1 &lt;- readCov file1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file1 "txt") $ unlines (sort cov1)</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cov2 &lt;- readCov file2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(replaceExtension file2 "txt") $ unlines (sort cov2)</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writeFile "uncovered.txt" $ unlines (sort $ cov1 \\ cov2)</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readCov file = runX $ do</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readDocument ([ withValidate no, withRemoveWS yes, withExpat True ]) file</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getChildren &gt;&gt;&gt; isElem &gt;&gt;&gt; hasName "BullseyeCoverage" &gt;&gt;&gt; deep extractFn</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extractFn = isElem &gt;&gt;&gt; hasName "fn" &gt;&gt;&gt; hasAttr "name" &gt;&gt;&gt; hasAttr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&gt;&gt;&gt;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hasAttrValue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fn_cov</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(=="1") &gt;&gt;&gt; getAttrValue "name"</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3" name="Fensterinhalt vertikal verschieben 2"/>
          <p:cNvSpPr/>
          <p:nvPr/>
        </p:nvSpPr>
        <p:spPr>
          <a:xfrm>
            <a:off x="1395499" y="1715640"/>
            <a:ext cx="3142447"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mtClean="0">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f2“ </a:t>
            </a:r>
            <a:r>
              <a:rPr lang="de-DE">
                <a:solidFill>
                  <a:schemeClr val="tx1"/>
                </a:solidFill>
                <a:latin typeface="Arial Narrow" panose="020B0606020202030204" pitchFamily="34" charset="0"/>
              </a:rPr>
              <a:t>fc_cov=1&gt;</a:t>
            </a:r>
          </a:p>
          <a:p>
            <a:pPr algn="ctr"/>
            <a:r>
              <a:rPr lang="de-DE">
                <a:solidFill>
                  <a:schemeClr val="tx1"/>
                </a:solidFill>
                <a:latin typeface="Arial Narrow" panose="020B0606020202030204" pitchFamily="34" charset="0"/>
              </a:rPr>
              <a:t>&lt;fn name=„</a:t>
            </a:r>
            <a:r>
              <a:rPr lang="de-DE" smtClean="0">
                <a:solidFill>
                  <a:schemeClr val="tx1"/>
                </a:solidFill>
                <a:latin typeface="Arial Narrow" panose="020B0606020202030204" pitchFamily="34" charset="0"/>
              </a:rPr>
              <a:t>f3“ </a:t>
            </a:r>
            <a:r>
              <a:rPr lang="de-DE">
                <a:solidFill>
                  <a:schemeClr val="tx1"/>
                </a:solidFill>
                <a:latin typeface="Arial Narrow" panose="020B0606020202030204" pitchFamily="34" charset="0"/>
              </a:rPr>
              <a:t>fc_cov=1&gt;</a:t>
            </a:r>
          </a:p>
        </p:txBody>
      </p:sp>
      <p:sp>
        <p:nvSpPr>
          <p:cNvPr id="6" name="Fensterinhalt vertikal verschieben 5"/>
          <p:cNvSpPr/>
          <p:nvPr/>
        </p:nvSpPr>
        <p:spPr>
          <a:xfrm>
            <a:off x="6059393" y="1725921"/>
            <a:ext cx="3153582" cy="1748307"/>
          </a:xfrm>
          <a:prstGeom prst="verticalScroll">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latin typeface="Arial Narrow" panose="020B0606020202030204" pitchFamily="34" charset="0"/>
              </a:rPr>
              <a:t>&lt;fn name=„f1“ fc_cov=1&gt;</a:t>
            </a:r>
          </a:p>
          <a:p>
            <a:pPr algn="ctr"/>
            <a:r>
              <a:rPr lang="de-DE">
                <a:solidFill>
                  <a:schemeClr val="tx1"/>
                </a:solidFill>
                <a:latin typeface="Arial Narrow" panose="020B0606020202030204" pitchFamily="34" charset="0"/>
              </a:rPr>
              <a:t>&lt;fn name=„f2“ </a:t>
            </a:r>
            <a:r>
              <a:rPr lang="de-DE" smtClean="0">
                <a:solidFill>
                  <a:schemeClr val="tx1"/>
                </a:solidFill>
                <a:latin typeface="Arial Narrow" panose="020B0606020202030204" pitchFamily="34" charset="0"/>
              </a:rPr>
              <a:t>fc_cov=0&gt;</a:t>
            </a:r>
            <a:endParaRPr lang="de-DE">
              <a:solidFill>
                <a:schemeClr val="tx1"/>
              </a:solidFill>
              <a:latin typeface="Arial Narrow" panose="020B0606020202030204" pitchFamily="34" charset="0"/>
            </a:endParaRPr>
          </a:p>
        </p:txBody>
      </p:sp>
      <p:sp>
        <p:nvSpPr>
          <p:cNvPr id="7" name="Textfeld 6"/>
          <p:cNvSpPr txBox="1"/>
          <p:nvPr/>
        </p:nvSpPr>
        <p:spPr>
          <a:xfrm>
            <a:off x="5140871" y="1866518"/>
            <a:ext cx="530915" cy="1446550"/>
          </a:xfrm>
          <a:prstGeom prst="rect">
            <a:avLst/>
          </a:prstGeom>
          <a:noFill/>
        </p:spPr>
        <p:txBody>
          <a:bodyPr wrap="none" rtlCol="0">
            <a:spAutoFit/>
          </a:bodyPr>
          <a:lstStyle/>
          <a:p>
            <a:r>
              <a:rPr lang="de-DE" sz="8800" smtClean="0">
                <a:latin typeface="+mn-lt"/>
              </a:rPr>
              <a:t>-</a:t>
            </a:r>
            <a:endParaRPr lang="de-DE" sz="8800" err="1" smtClean="0">
              <a:latin typeface="+mn-lt"/>
            </a:endParaRPr>
          </a:p>
        </p:txBody>
      </p:sp>
      <p:sp>
        <p:nvSpPr>
          <p:cNvPr id="9" name="Textfeld 8"/>
          <p:cNvSpPr txBox="1"/>
          <p:nvPr/>
        </p:nvSpPr>
        <p:spPr>
          <a:xfrm>
            <a:off x="9839347" y="1863680"/>
            <a:ext cx="2034531" cy="1446550"/>
          </a:xfrm>
          <a:prstGeom prst="rect">
            <a:avLst/>
          </a:prstGeom>
          <a:noFill/>
        </p:spPr>
        <p:txBody>
          <a:bodyPr wrap="none" rtlCol="0">
            <a:spAutoFit/>
          </a:bodyPr>
          <a:lstStyle/>
          <a:p>
            <a:r>
              <a:rPr lang="de-DE" sz="8800" smtClean="0">
                <a:latin typeface="+mn-lt"/>
              </a:rPr>
              <a:t>=   ?</a:t>
            </a:r>
            <a:endParaRPr lang="de-DE" sz="8800" err="1" smtClean="0">
              <a:latin typeface="+mn-lt"/>
            </a:endParaRPr>
          </a:p>
        </p:txBody>
      </p:sp>
      <p:sp>
        <p:nvSpPr>
          <p:cNvPr id="8" name="Textfeld 7"/>
          <p:cNvSpPr txBox="1"/>
          <p:nvPr/>
        </p:nvSpPr>
        <p:spPr>
          <a:xfrm>
            <a:off x="2004695" y="3500712"/>
            <a:ext cx="1924053" cy="646331"/>
          </a:xfrm>
          <a:prstGeom prst="rect">
            <a:avLst/>
          </a:prstGeom>
          <a:noFill/>
        </p:spPr>
        <p:txBody>
          <a:bodyPr wrap="none" rtlCol="0">
            <a:spAutoFit/>
          </a:bodyPr>
          <a:lstStyle/>
          <a:p>
            <a:r>
              <a:rPr lang="de-DE" smtClean="0">
                <a:latin typeface="+mn-lt"/>
              </a:rPr>
              <a:t>Covered Functions</a:t>
            </a:r>
          </a:p>
          <a:p>
            <a:r>
              <a:rPr lang="de-DE" smtClean="0">
                <a:latin typeface="+mn-lt"/>
              </a:rPr>
              <a:t>in </a:t>
            </a:r>
            <a:r>
              <a:rPr lang="de-DE" smtClean="0">
                <a:solidFill>
                  <a:srgbClr val="FF0000"/>
                </a:solidFill>
                <a:latin typeface="+mn-lt"/>
              </a:rPr>
              <a:t>Production Use</a:t>
            </a:r>
            <a:endParaRPr lang="de-DE" err="1" smtClean="0">
              <a:solidFill>
                <a:srgbClr val="FF0000"/>
              </a:solidFill>
              <a:latin typeface="+mn-lt"/>
            </a:endParaRPr>
          </a:p>
        </p:txBody>
      </p:sp>
      <p:sp>
        <p:nvSpPr>
          <p:cNvPr id="11" name="Textfeld 10"/>
          <p:cNvSpPr txBox="1"/>
          <p:nvPr/>
        </p:nvSpPr>
        <p:spPr>
          <a:xfrm>
            <a:off x="6674157" y="3460364"/>
            <a:ext cx="2033057" cy="646331"/>
          </a:xfrm>
          <a:prstGeom prst="rect">
            <a:avLst/>
          </a:prstGeom>
          <a:noFill/>
        </p:spPr>
        <p:txBody>
          <a:bodyPr wrap="none" rtlCol="0">
            <a:spAutoFit/>
          </a:bodyPr>
          <a:lstStyle/>
          <a:p>
            <a:r>
              <a:rPr lang="de-DE" smtClean="0">
                <a:latin typeface="+mn-lt"/>
              </a:rPr>
              <a:t>Covered Functions</a:t>
            </a:r>
          </a:p>
          <a:p>
            <a:r>
              <a:rPr lang="de-DE" smtClean="0">
                <a:latin typeface="+mn-lt"/>
              </a:rPr>
              <a:t>executing </a:t>
            </a:r>
            <a:r>
              <a:rPr lang="de-DE" smtClean="0">
                <a:solidFill>
                  <a:srgbClr val="00B050"/>
                </a:solidFill>
                <a:latin typeface="+mn-lt"/>
              </a:rPr>
              <a:t>Test Suite</a:t>
            </a:r>
            <a:endParaRPr lang="de-DE" err="1" smtClean="0">
              <a:solidFill>
                <a:srgbClr val="00B050"/>
              </a:solidFill>
              <a:latin typeface="+mn-lt"/>
            </a:endParaRPr>
          </a:p>
        </p:txBody>
      </p:sp>
      <p:sp>
        <p:nvSpPr>
          <p:cNvPr id="5" name="Rechteck 4"/>
          <p:cNvSpPr/>
          <p:nvPr/>
        </p:nvSpPr>
        <p:spPr>
          <a:xfrm>
            <a:off x="404057" y="7105650"/>
            <a:ext cx="12341840" cy="1894143"/>
          </a:xfrm>
          <a:prstGeom prst="rect">
            <a:avLst/>
          </a:prstGeom>
          <a:solidFill>
            <a:schemeClr val="accent1">
              <a:alpha val="2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5602370" y="9075993"/>
            <a:ext cx="1945213" cy="523220"/>
          </a:xfrm>
          <a:prstGeom prst="rect">
            <a:avLst/>
          </a:prstGeom>
          <a:noFill/>
        </p:spPr>
        <p:txBody>
          <a:bodyPr wrap="none" rtlCol="0">
            <a:spAutoFit/>
          </a:bodyPr>
          <a:lstStyle/>
          <a:p>
            <a:r>
              <a:rPr lang="de-DE" sz="2800" smtClean="0">
                <a:latin typeface="+mn-lt"/>
              </a:rPr>
              <a:t>DSL for XML</a:t>
            </a:r>
            <a:endParaRPr lang="de-DE" sz="2800" err="1" smtClean="0">
              <a:latin typeface="+mn-lt"/>
            </a:endParaRPr>
          </a:p>
        </p:txBody>
      </p:sp>
    </p:spTree>
    <p:extLst>
      <p:ext uri="{BB962C8B-B14F-4D97-AF65-F5344CB8AC3E}">
        <p14:creationId xmlns:p14="http://schemas.microsoft.com/office/powerpoint/2010/main" val="76830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Without DSL (Python,procedural)</a:t>
            </a: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404057" y="1259040"/>
            <a:ext cx="5842197" cy="8094524"/>
          </a:xfrm>
          <a:prstGeom prst="rect">
            <a:avLst/>
          </a:prstGeom>
          <a:noFill/>
        </p:spPr>
        <p:txBody>
          <a:bodyPr wrap="square" rtlCol="0">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Argumente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$file1 = $ARGV[0];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$file2 = $ARGV[1];</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$diffopt = $ARGV[2];</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#Öffne Dateien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$file1) or die "could not open $file1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@inhalt1=&lt;IN&gt;;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open(IN, $file2) or die "could not open $file2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@inhalt2=&lt;IN&gt;;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close(IN);</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$line_nr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$fn_name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while ( defined($inhalt1[$line_nr])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$line2 = $inhalt2[$line_nr];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$inhalt1[$line_nr];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$inhalt2[$line_nr];</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/^&lt;fn name=\"/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last Funktionsnamen;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#Extrahiere Funktionsname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/^&lt;fn 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$fn_name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 name1=$fn_name\n</a:t>
            </a:r>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smtClean="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$d_cov1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p:txBody>
      </p:sp>
      <p:sp>
        <p:nvSpPr>
          <p:cNvPr id="5" name="Rechteck 4"/>
          <p:cNvSpPr/>
          <p:nvPr/>
        </p:nvSpPr>
        <p:spPr>
          <a:xfrm>
            <a:off x="6400800" y="1259040"/>
            <a:ext cx="6347854" cy="8248412"/>
          </a:xfrm>
          <a:prstGeom prst="rect">
            <a:avLst/>
          </a:prstGeom>
        </p:spPr>
        <p:txBody>
          <a:bodyPr wrap="square">
            <a:spAutoFit/>
          </a:bodyPr>
          <a:lstStyle/>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smtClean="0">
                <a:latin typeface="Courier New" panose="02070309020205020404" pitchFamily="49" charset="0"/>
                <a:ea typeface="Droid Sans Mono Chess ASCII" panose="020B0609030804020204" pitchFamily="50" charset="0"/>
                <a:cs typeface="Courier New" panose="02070309020205020404" pitchFamily="49" charset="0"/>
              </a:rPr>
              <a:t>#</a:t>
            </a:r>
            <a:r>
              <a:rPr lang="en-US" sz="1000">
                <a:latin typeface="Courier New" panose="02070309020205020404" pitchFamily="49" charset="0"/>
                <a:ea typeface="Droid Sans Mono Chess ASCII" panose="020B0609030804020204" pitchFamily="50" charset="0"/>
                <a:cs typeface="Courier New" panose="02070309020205020404" pitchFamily="49" charset="0"/>
              </a:rPr>
              <a:t>Extrahiere Funktionsparameter aus file2</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/fn_cov=\"([^\"]*)/;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$fn_cov2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/cd_cov=\"([^\"]*)/;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/d_cov=\"([^\"]*)/;</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$d_cov2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(f): '$fn_cov1' '$fn_cov2'\n";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 '$cd_cov1' '$cd_cov2'\n";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(c): '$d_cov1' '$d_cov2'\n";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($diffopt =~ /f/ ) and $fn_cov1==1 and $fn_cov2==0)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/^&lt;probe line=\"/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($line1 =~ /kind=\"decision\"/ and $diffopt =~ /d/ )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($line1 =~ /kind=\"condition\"/  and $diffopt =~ /c/ )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/kind=\"([^\"]*)/;</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$probe_kind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 $tmp[0];</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$line2 =~ /event=\"([^\"]*)/;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$cd_event2 = $tmp[0];</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 $d_event1 $d_event2 \n";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 ($cd_event1 eq "full" and $cd_event2 ne "full")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"true" and ($cd_event2 eq "false" or $cd_event2 eq "none")) or</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($cd_event1 eq "false" and ($cd_event2 eq "true" or $cd_event2 eq "none")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if ($diffopt =~ /F/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$print_fn_name =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 else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@tmp = $line1 =~ /line=\"([^\"]*)/;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printf("%-15s: probe line=\"$tmp[0]\"  kind=\"$probe_kind\"  -  event=\"$cd_event1\" vs. \"$cd_event2\"\n", $fn_name);</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$line_nr +=1;</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if ( $print_fn_name == 1 ) {</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print "$fn_name\n";</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a:t>
            </a:r>
          </a:p>
          <a:p>
            <a:r>
              <a:rPr lang="en-US" sz="1000">
                <a:latin typeface="Courier New" panose="02070309020205020404" pitchFamily="49" charset="0"/>
                <a:ea typeface="Droid Sans Mono Chess ASCII" panose="020B0609030804020204" pitchFamily="50" charset="0"/>
                <a:cs typeface="Courier New" panose="02070309020205020404" pitchFamily="49" charset="0"/>
              </a:rPr>
              <a:t>  </a:t>
            </a:r>
          </a:p>
          <a:p>
            <a:endParaRPr lang="en-US" sz="1000">
              <a:latin typeface="Courier New" panose="02070309020205020404" pitchFamily="49" charset="0"/>
              <a:ea typeface="Droid Sans Mono Chess ASCII" panose="020B0609030804020204" pitchFamily="50" charset="0"/>
              <a:cs typeface="Courier New" panose="02070309020205020404" pitchFamily="49" charset="0"/>
            </a:endParaRPr>
          </a:p>
        </p:txBody>
      </p:sp>
    </p:spTree>
    <p:extLst>
      <p:ext uri="{BB962C8B-B14F-4D97-AF65-F5344CB8AC3E}">
        <p14:creationId xmlns:p14="http://schemas.microsoft.com/office/powerpoint/2010/main" val="361854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Board and Positions</a:t>
            </a:r>
            <a:endParaRPr lang="en-US" smtClean="0"/>
          </a:p>
        </p:txBody>
      </p:sp>
      <p:sp>
        <p:nvSpPr>
          <p:cNvPr id="4" name="Rechteck 3"/>
          <p:cNvSpPr/>
          <p:nvPr/>
        </p:nvSpPr>
        <p:spPr>
          <a:xfrm>
            <a:off x="514350" y="1371316"/>
            <a:ext cx="11925300" cy="7717754"/>
          </a:xfrm>
          <a:prstGeom prst="rect">
            <a:avLst/>
          </a:prstGeom>
        </p:spPr>
        <p:txBody>
          <a:bodyPr wrap="square">
            <a:spAutoFit/>
          </a:bodyPr>
          <a:lstStyle/>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 = White | Black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(Show,Eq,Enum,Bounded,Ord)</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White = Black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Black = White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 = Ù | Ú | Û | Ü | Ý | Þ</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(Eq,Enum,Bounded,Ord,Show)</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Board  = Array Coors Square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 = Maybe (Colour,Piece)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 = (Int,Int)</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Coors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(file,rank)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rank</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Position = Position {</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Board,</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pCanCastleQueenSide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[Colour],</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pEnPassant          :: Maybe (Coors,Coors),</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Int,</a:t>
            </a:r>
            <a:endParaRPr lang="de-DE">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lnSpc>
                <a:spcPct val="115000"/>
              </a:lnSpc>
              <a:spcAft>
                <a:spcPts val="0"/>
              </a:spcAft>
            </a:pP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pNextMoveNumber     :: Int }</a:t>
            </a:r>
            <a:endParaRPr lang="de-DE">
              <a:effectLs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077020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Initial Position</a:t>
            </a:r>
            <a:endParaRPr lang="en-US" smtClean="0"/>
          </a:p>
        </p:txBody>
      </p:sp>
      <p:sp>
        <p:nvSpPr>
          <p:cNvPr id="4" name="Rechteck 3"/>
          <p:cNvSpPr/>
          <p:nvPr/>
        </p:nvSpPr>
        <p:spPr>
          <a:xfrm>
            <a:off x="514350" y="1071065"/>
            <a:ext cx="11925300" cy="8354851"/>
          </a:xfrm>
          <a:prstGeom prst="rect">
            <a:avLst/>
          </a:prstGeom>
        </p:spPr>
        <p:txBody>
          <a:bodyPr wrap="square">
            <a:spAutoFit/>
          </a:bodyPr>
          <a:lstStyle/>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initialPosition = Position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pBoard = boardFromString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"âïáòäðàñ"</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"îßîßîßîß"</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"ØçØçØçØç"</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"çØçØçØçØ"</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"ØçØçØçØç"</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"çØçØçØçØ"</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"ÙèÙèÙèÙè"</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smtClean="0">
                <a:solidFill>
                  <a:srgbClr val="CA6500"/>
                </a:solidFill>
                <a:highlight>
                  <a:srgbClr val="FFFFFF"/>
                </a:highlight>
                <a:latin typeface="Droid Sans Mono Chess ASCII"/>
                <a:ea typeface="Calibri"/>
                <a:cs typeface="Times New Roman"/>
              </a:rPr>
              <a:t>"ëÚêÝíÛéÜ"</a:t>
            </a: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pColourToMove       = White,</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pCanCastleQueenSide = allOfThem,</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pCanCastleKingSide  = allOfThem,</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pEnPassant          = Nothing,</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pHalfmoveClock      = </a:t>
            </a:r>
            <a:r>
              <a:rPr lang="de-DE" smtClean="0">
                <a:solidFill>
                  <a:srgbClr val="008080"/>
                </a:solidFill>
                <a:highlight>
                  <a:srgbClr val="FFFFFF"/>
                </a:highlight>
                <a:latin typeface="Droid Sans Mono Chess ASCII"/>
                <a:ea typeface="Calibri"/>
                <a:cs typeface="Times New Roman"/>
              </a:rPr>
              <a:t>0</a:t>
            </a:r>
            <a:r>
              <a:rPr lang="de-DE" smtClean="0">
                <a:solidFill>
                  <a:srgbClr val="000000"/>
                </a:solidFill>
                <a:highlight>
                  <a:srgbClr val="FFFFFF"/>
                </a:highlight>
                <a:latin typeface="Droid Sans Mono Chess ASCII"/>
                <a:ea typeface="Calibri"/>
                <a:cs typeface="Times New Roman"/>
              </a:rPr>
              <a:t>,</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pNextMoveNumber     =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i="1" smtClean="0">
                <a:solidFill>
                  <a:srgbClr val="000000"/>
                </a:solidFill>
                <a:highlight>
                  <a:srgbClr val="FFFFFF"/>
                </a:highlight>
                <a:latin typeface="Droid Sans Mono Chess ASCII"/>
                <a:ea typeface="Calibri"/>
                <a:cs typeface="Times New Roman"/>
              </a:rPr>
              <a:t>allOfThem :: (Enum a,Bounded a,Ord a) =&gt; [a]</a:t>
            </a:r>
            <a:endParaRPr lang="de-DE" i="1"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allOfThem = [minBound..maxBound]</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boardFromString ranks = array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),(max_f,max_r)) $</a:t>
            </a: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zip [ (f,r) | r &lt;- reverse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..max_r], f &lt;- [</a:t>
            </a:r>
            <a:r>
              <a:rPr lang="de-DE" smtClean="0">
                <a:solidFill>
                  <a:srgbClr val="008080"/>
                </a:solidFill>
                <a:highlight>
                  <a:srgbClr val="FFFFFF"/>
                </a:highlight>
                <a:latin typeface="Droid Sans Mono Chess ASCII"/>
                <a:ea typeface="Calibri"/>
                <a:cs typeface="Times New Roman"/>
              </a:rPr>
              <a:t>1</a:t>
            </a:r>
            <a:r>
              <a:rPr lang="de-DE" smtClean="0">
                <a:solidFill>
                  <a:srgbClr val="000000"/>
                </a:solidFill>
                <a:highlight>
                  <a:srgbClr val="FFFFFF"/>
                </a:highlight>
                <a:latin typeface="Droid Sans Mono Chess ASCII"/>
                <a:ea typeface="Calibri"/>
                <a:cs typeface="Times New Roman"/>
              </a:rPr>
              <a:t>..max_f] ]</a:t>
            </a:r>
            <a:r>
              <a:rPr lang="de-DE" smtClean="0">
                <a:highlight>
                  <a:srgbClr val="FFFFFF"/>
                </a:highlight>
                <a:latin typeface="Calibri"/>
                <a:ea typeface="Calibri"/>
                <a:cs typeface="Times New Roman"/>
              </a:rPr>
              <a:t> </a:t>
            </a:r>
          </a:p>
          <a:p>
            <a:pPr defTabSz="619200">
              <a:lnSpc>
                <a:spcPct val="115000"/>
              </a:lnSpc>
              <a:spcAft>
                <a:spcPts val="0"/>
              </a:spcAft>
            </a:pPr>
            <a:r>
              <a:rPr lang="de-DE" smtClean="0">
                <a:solidFill>
                  <a:srgbClr val="000000"/>
                </a:solidFill>
                <a:highlight>
                  <a:srgbClr val="FFFFFF"/>
                </a:highlight>
                <a:latin typeface="Calibri"/>
                <a:ea typeface="Calibri"/>
                <a:cs typeface="Times New Roman"/>
              </a:rPr>
              <a:t>		</a:t>
            </a:r>
            <a:r>
              <a:rPr lang="de-DE" smtClean="0">
                <a:solidFill>
                  <a:srgbClr val="000000"/>
                </a:solidFill>
                <a:highlight>
                  <a:srgbClr val="FFFFFF"/>
                </a:highlight>
                <a:latin typeface="Droid Sans Mono Chess ASCII"/>
                <a:ea typeface="Calibri"/>
                <a:cs typeface="Times New Roman"/>
              </a:rPr>
              <a:t>(concatMap read_rank ranks)</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a:t>
            </a:r>
            <a:r>
              <a:rPr lang="de-DE" b="1" smtClean="0">
                <a:solidFill>
                  <a:srgbClr val="0000FF"/>
                </a:solidFill>
                <a:highlight>
                  <a:srgbClr val="FFFFFF"/>
                </a:highlight>
                <a:latin typeface="Droid Sans Mono Chess ASCII"/>
                <a:ea typeface="Calibri"/>
                <a:cs typeface="Times New Roman"/>
              </a:rPr>
              <a:t>where</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read_rank = map read_square</a:t>
            </a:r>
            <a:endParaRPr lang="de-DE" smtClean="0">
              <a:latin typeface="Calibri"/>
              <a:ea typeface="Calibri"/>
              <a:cs typeface="Times New Roman"/>
            </a:endParaRPr>
          </a:p>
          <a:p>
            <a:pPr defTabSz="619200">
              <a:lnSpc>
                <a:spcPct val="115000"/>
              </a:lnSpc>
              <a:spcAft>
                <a:spcPts val="0"/>
              </a:spcAft>
            </a:pPr>
            <a:r>
              <a:rPr lang="de-DE" smtClean="0">
                <a:solidFill>
                  <a:srgbClr val="000000"/>
                </a:solidFill>
                <a:highlight>
                  <a:srgbClr val="FFFFFF"/>
                </a:highlight>
                <a:latin typeface="Droid Sans Mono Chess ASCII"/>
                <a:ea typeface="Calibri"/>
                <a:cs typeface="Times New Roman"/>
              </a:rPr>
              <a:t>	(max_f,max_r) = (maximum (map length ranks),length ranks)</a:t>
            </a:r>
            <a:endParaRPr lang="de-DE">
              <a:effectLst/>
              <a:latin typeface="Calibri"/>
              <a:ea typeface="Calibri"/>
              <a:cs typeface="Times New Roman"/>
            </a:endParaRPr>
          </a:p>
        </p:txBody>
      </p:sp>
    </p:spTree>
    <p:extLst>
      <p:ext uri="{BB962C8B-B14F-4D97-AF65-F5344CB8AC3E}">
        <p14:creationId xmlns:p14="http://schemas.microsoft.com/office/powerpoint/2010/main" val="237075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Power Continuum</a:t>
            </a:r>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5400000">
            <a:off x="7816733" y="4908976"/>
            <a:ext cx="3631828" cy="830997"/>
          </a:xfrm>
          <a:prstGeom prst="rect">
            <a:avLst/>
          </a:prstGeom>
          <a:noFill/>
        </p:spPr>
        <p:txBody>
          <a:bodyPr wrap="none" rtlCol="0">
            <a:spAutoFit/>
          </a:bodyPr>
          <a:lstStyle/>
          <a:p>
            <a:r>
              <a:rPr lang="de-DE" sz="4800" smtClean="0">
                <a:latin typeface="+mn-lt"/>
              </a:rPr>
              <a:t>Semantic Gap</a:t>
            </a:r>
            <a:endParaRPr lang="de-DE" sz="4800" err="1" smtClean="0">
              <a:latin typeface="+mn-lt"/>
            </a:endParaRPr>
          </a:p>
        </p:txBody>
      </p:sp>
      <p:sp>
        <p:nvSpPr>
          <p:cNvPr id="11" name="Textfeld 10"/>
          <p:cNvSpPr txBox="1"/>
          <p:nvPr/>
        </p:nvSpPr>
        <p:spPr>
          <a:xfrm>
            <a:off x="8628504" y="8281114"/>
            <a:ext cx="3165867" cy="584775"/>
          </a:xfrm>
          <a:prstGeom prst="rect">
            <a:avLst/>
          </a:prstGeom>
          <a:noFill/>
        </p:spPr>
        <p:txBody>
          <a:bodyPr wrap="none" rtlCol="0">
            <a:spAutoFit/>
          </a:bodyPr>
          <a:lstStyle/>
          <a:p>
            <a:r>
              <a:rPr lang="de-DE" sz="3200" smtClean="0">
                <a:latin typeface="+mn-lt"/>
              </a:rPr>
              <a:t>Easy for machines</a:t>
            </a:r>
            <a:endParaRPr lang="de-DE" sz="3200" err="1" smtClean="0">
              <a:latin typeface="+mn-lt"/>
            </a:endParaRPr>
          </a:p>
        </p:txBody>
      </p:sp>
      <p:sp>
        <p:nvSpPr>
          <p:cNvPr id="12" name="Textfeld 11"/>
          <p:cNvSpPr txBox="1"/>
          <p:nvPr/>
        </p:nvSpPr>
        <p:spPr>
          <a:xfrm>
            <a:off x="8628503" y="1839531"/>
            <a:ext cx="2910990" cy="584775"/>
          </a:xfrm>
          <a:prstGeom prst="rect">
            <a:avLst/>
          </a:prstGeom>
          <a:noFill/>
        </p:spPr>
        <p:txBody>
          <a:bodyPr wrap="none" rtlCol="0">
            <a:spAutoFit/>
          </a:bodyPr>
          <a:lstStyle/>
          <a:p>
            <a:r>
              <a:rPr lang="de-DE" sz="3200" smtClean="0">
                <a:latin typeface="+mn-lt"/>
              </a:rPr>
              <a:t>Easy for humans</a:t>
            </a:r>
            <a:endParaRPr lang="de-DE" sz="3200" err="1" smtClean="0">
              <a:latin typeface="+mn-lt"/>
            </a:endParaRPr>
          </a:p>
        </p:txBody>
      </p:sp>
      <p:cxnSp>
        <p:nvCxnSpPr>
          <p:cNvPr id="5" name="Gerade Verbindung mit Pfeil 4"/>
          <p:cNvCxnSpPr/>
          <p:nvPr/>
        </p:nvCxnSpPr>
        <p:spPr>
          <a:xfrm>
            <a:off x="10083998" y="2838450"/>
            <a:ext cx="0" cy="4972050"/>
          </a:xfrm>
          <a:prstGeom prst="straightConnector1">
            <a:avLst/>
          </a:prstGeom>
          <a:ln w="635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Printing Squares</a:t>
            </a:r>
            <a:endParaRPr lang="en-US" smtClean="0"/>
          </a:p>
        </p:txBody>
      </p:sp>
      <p:sp>
        <p:nvSpPr>
          <p:cNvPr id="4" name="Rechteck 3"/>
          <p:cNvSpPr/>
          <p:nvPr/>
        </p:nvSpPr>
        <p:spPr>
          <a:xfrm>
            <a:off x="514350" y="1466850"/>
            <a:ext cx="12249150" cy="3139321"/>
          </a:xfrm>
          <a:prstGeom prst="rect">
            <a:avLst/>
          </a:prstGeom>
        </p:spPr>
        <p:txBody>
          <a:bodyPr wrap="square">
            <a:spAutoFit/>
          </a:bodyPr>
          <a:lstStyle/>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show_square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darksquare square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darksquare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'ç'</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'Ø'</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(White,piece) | darksquare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"èéêëìí"</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(White,piece)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"ÙÚÛÜÝÞ"</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(Black,piece) | darksquare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"îïðñòó"</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(Black,piece)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"ßàáâãä"</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(fromEnum piece)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read_square c = lookup c all_squares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all_squares = [ (show_square dark (Just (col,piece)), (col,piece))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 &lt;- allOfThem, piece &lt;- allOfThem, dark &lt;- allOfThem ]</a:t>
            </a:r>
          </a:p>
        </p:txBody>
      </p:sp>
    </p:spTree>
    <p:extLst>
      <p:ext uri="{BB962C8B-B14F-4D97-AF65-F5344CB8AC3E}">
        <p14:creationId xmlns:p14="http://schemas.microsoft.com/office/powerpoint/2010/main" val="376159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Coordinates</a:t>
            </a:r>
            <a:endParaRPr lang="en-US" smtClean="0"/>
          </a:p>
        </p:txBody>
      </p:sp>
      <p:sp>
        <p:nvSpPr>
          <p:cNvPr id="4" name="Rechteck 3"/>
          <p:cNvSpPr/>
          <p:nvPr/>
        </p:nvSpPr>
        <p:spPr>
          <a:xfrm>
            <a:off x="514350" y="1466850"/>
            <a:ext cx="12249150" cy="3970318"/>
          </a:xfrm>
          <a:prstGeom prst="rect">
            <a:avLst/>
          </a:prstGeom>
        </p:spPr>
        <p:txBody>
          <a:bodyPr wrap="square">
            <a:spAutoFit/>
          </a:bodyPr>
          <a:lstStyle/>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(north,east)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(south,west) = (-north,-east)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White = north</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pawnStep Black = south</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White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Black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i="1"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addCoors </a:t>
            </a:r>
            <a:r>
              <a:rPr lang="en-US"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Board -&gt; Coors -&gt; (Int,Int) -&gt; Maybe Coors</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addCoors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board coors offset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coors+offset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coors' | coors</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indices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board</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otherwise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Nothing</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958943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A Move</a:t>
            </a:r>
            <a:endParaRPr lang="en-US" smtClean="0"/>
          </a:p>
        </p:txBody>
      </p:sp>
      <p:sp>
        <p:nvSpPr>
          <p:cNvPr id="4" name="Rechteck 3"/>
          <p:cNvSpPr/>
          <p:nvPr/>
        </p:nvSpPr>
        <p:spPr>
          <a:xfrm>
            <a:off x="514350" y="1466850"/>
            <a:ext cx="12249150" cy="5355312"/>
          </a:xfrm>
          <a:prstGeom prst="rect">
            <a:avLst/>
          </a:prstGeom>
        </p:spPr>
        <p:txBody>
          <a:bodyPr wrap="square">
            <a:spAutoFit/>
          </a:bodyPr>
          <a:lstStyle/>
          <a:p>
            <a:pPr defTabSz="619200"/>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moveFrom    ::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moveTo      ::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moveTakes   :: Maybe Coors,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 Maybe Piece }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CastlingSide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CastlingSide = Queenside | Kingside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Eq</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Move{..} = show moveFrom ++ show moveTo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Ú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Û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Ü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Ý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"Q"</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Queenside)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"O-O-O"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 (Castling Kingside)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278410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Moving</a:t>
            </a:r>
            <a:endParaRPr lang="en-US" smtClean="0"/>
          </a:p>
        </p:txBody>
      </p:sp>
      <p:sp>
        <p:nvSpPr>
          <p:cNvPr id="4" name="Rechteck 3"/>
          <p:cNvSpPr/>
          <p:nvPr/>
        </p:nvSpPr>
        <p:spPr>
          <a:xfrm>
            <a:off x="285750" y="1466850"/>
            <a:ext cx="12477750" cy="5632311"/>
          </a:xfrm>
          <a:prstGeom prst="rect">
            <a:avLst/>
          </a:prstGeom>
        </p:spPr>
        <p:txBody>
          <a:bodyPr wrap="square">
            <a:spAutoFit/>
          </a:bodyPr>
          <a:lstStyle/>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doMove pos@Position{..} move = pos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              = pBoard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moveTakes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take_coors → [(take_coors,Nothing)] )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(moveFrom,Nothing), (moveTo,</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movePromote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pBoard!moveFrom</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promote_to → Just (pColourToMove,promote_to) )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Queenside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4</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Kingside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6</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,base),Nothing),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7</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,base),pBoard!(</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nextColour pColourToMove,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pHalfmoveClock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Just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&lt;- moveTakes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Just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pBoard!moveFrom	 →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pHalfmoveClock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p:txBody>
      </p:sp>
    </p:spTree>
    <p:extLst>
      <p:ext uri="{BB962C8B-B14F-4D97-AF65-F5344CB8AC3E}">
        <p14:creationId xmlns:p14="http://schemas.microsoft.com/office/powerpoint/2010/main" val="24508440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Castling</a:t>
            </a:r>
            <a:endParaRPr lang="en-US" smtClean="0"/>
          </a:p>
        </p:txBody>
      </p:sp>
      <p:sp>
        <p:nvSpPr>
          <p:cNvPr id="4" name="Rechteck 3"/>
          <p:cNvSpPr/>
          <p:nvPr/>
        </p:nvSpPr>
        <p:spPr>
          <a:xfrm>
            <a:off x="150125" y="1466850"/>
            <a:ext cx="12651475" cy="6740307"/>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pNextMoveNumber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pColourToMove==Black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pNextMoveNumber+</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pNextMoveNumber</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pEnPassant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from to Nothing Nothing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 &lt;- pBoard!from,</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to == addCoors pBoard from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middle &lt;- addCoors pBoard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from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Just (middle,to)</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otherwise									→ Nothing,</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pCanCastleQueenSide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forfeit_queenside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delete pColourToMove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id)</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pCanCastleQueenSide,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pCanCastleKingSide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forfeit_kingside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delete pColourToMove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id)</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pCanCastleKingSide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pawn_step = pawnStep pColourToMove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pColourToMove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(forfeit_queenside,forfeit_kingside)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(True, True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rank == base → (True, False)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rank == base → (True, True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8</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rank == base → (False,True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(False,False)</a:t>
            </a:r>
          </a:p>
        </p:txBody>
      </p:sp>
    </p:spTree>
    <p:extLst>
      <p:ext uri="{BB962C8B-B14F-4D97-AF65-F5344CB8AC3E}">
        <p14:creationId xmlns:p14="http://schemas.microsoft.com/office/powerpoint/2010/main" val="521375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Generating all Possible Moves</a:t>
            </a:r>
            <a:endParaRPr lang="en-US" smtClean="0"/>
          </a:p>
        </p:txBody>
      </p:sp>
      <p:sp>
        <p:nvSpPr>
          <p:cNvPr id="5" name="Rechteck 4"/>
          <p:cNvSpPr/>
          <p:nvPr/>
        </p:nvSpPr>
        <p:spPr>
          <a:xfrm>
            <a:off x="477672" y="1419368"/>
            <a:ext cx="11655188" cy="4801314"/>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moveGen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Position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filter king_not_in_check $ potentialMoves pos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king_not_in_check move = all (coorsNotInCheck pos_after_move)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 [ kingsCoors pos_after_move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Queenside → map (,baseRank pColourToMove)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Castling Kingside  → map (,baseRank pColourToMove)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7</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pos_after_move = (doMove pos move) { pColourToMove = pColourToMove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coorsNotInCheck pos@Position{..} coors = all (≠coors) [ moveTo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 moves do not take a piece, hence it is not considered 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 &lt;- potentialMoves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nextColour pColourToMove,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pBoard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pBoard // [ (coors,Just (pColourToMove,Ý))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Place some figure at coors in order to also catch pawn takes</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kingsCoors Position{..} = head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coors,Just (col,Þ)) &lt;- assocs pBoard, col == pColourToMove ]</a:t>
            </a:r>
          </a:p>
        </p:txBody>
      </p:sp>
    </p:spTree>
    <p:extLst>
      <p:ext uri="{BB962C8B-B14F-4D97-AF65-F5344CB8AC3E}">
        <p14:creationId xmlns:p14="http://schemas.microsoft.com/office/powerpoint/2010/main" val="1048858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Potential Moves 1</a:t>
            </a:r>
            <a:endParaRPr lang="en-US" smtClean="0"/>
          </a:p>
        </p:txBody>
      </p:sp>
      <p:sp>
        <p:nvSpPr>
          <p:cNvPr id="5" name="Rechteck 4"/>
          <p:cNvSpPr/>
          <p:nvPr/>
        </p:nvSpPr>
        <p:spPr>
          <a:xfrm>
            <a:off x="136478" y="1201005"/>
            <a:ext cx="12868322" cy="7017306"/>
          </a:xfrm>
          <a:prstGeom prst="rect">
            <a:avLst/>
          </a:prstGeom>
        </p:spPr>
        <p:txBody>
          <a:bodyPr wrap="square">
            <a:spAutoFit/>
          </a:bodyPr>
          <a:lstStyle/>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potentialMoves Position{..} = normal_moves ++ castling_moves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normal_moves = [ Move src dest mb_takes mb_promote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(src,Just (colour,piece)) &lt;- assocs pBoard,</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colour==pColourToMove,</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(dest@(</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,to_rank),mb_takes)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 </a:t>
            </a:r>
            <a:r>
              <a:rPr lang="de-DE" b="1" smtClean="0">
                <a:solidFill>
                  <a:srgbClr val="FF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de-DE"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case</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piece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 → pawn_moves ++ pawn_takes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   = addCoors pBoard src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  </a:t>
            </a:r>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8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There cannot be a pawn on the opposite base rank</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pawn_moves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square_empty dest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(dest,Nothing) ] ++ pawn_double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pawn_double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addCoors pBoard src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dest2 | square_empty dest2 ∧ snd src == initial_rank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dest2,Nothing)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pawn_takes  = [ (dest,Just take_on) |</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dest &lt;- map (addCoors pBoard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src</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pawn_step+east,pawn_step+west],</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take_on   &lt;-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pBoard!dest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(colour,</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colour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 							→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dest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Just (middle,pawn_coors)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pEnPassant,</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middle==dest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pawn_coors ]</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otherwise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Ú → concatMap (maybe_move           src) knight_moves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Û → concatMap (maybe_move_direction src) diagonals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Ü → concatMap (maybe_move_direction src) straights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Ý → concatMap (maybe_move_direction src) (straights++diagonals)</a:t>
            </a:r>
          </a:p>
          <a:p>
            <a:pPr defTabSz="3096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Þ → concatMap (maybe_move           src) (straights++</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diagonals</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1886852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Potential Moves 2</a:t>
            </a:r>
            <a:endParaRPr lang="en-US" smtClean="0"/>
          </a:p>
        </p:txBody>
      </p:sp>
      <p:sp>
        <p:nvSpPr>
          <p:cNvPr id="5" name="Rechteck 4"/>
          <p:cNvSpPr/>
          <p:nvPr/>
        </p:nvSpPr>
        <p:spPr>
          <a:xfrm>
            <a:off x="136478" y="1201005"/>
            <a:ext cx="12868322" cy="3970318"/>
          </a:xfrm>
          <a:prstGeom prst="rect">
            <a:avLst/>
          </a:prstGeom>
        </p:spPr>
        <p:txBody>
          <a:bodyPr wrap="square">
            <a:spAutoFit/>
          </a:bodyPr>
          <a:lstStyle/>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mb_promote &lt;-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Ù	| to_rank == baseRank (nextColour pColourToMove) → map Just [Ý,Ú,Û,Ü]</a:t>
            </a: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 Nothing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3096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3096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castling_moves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 Kingside  | pColourToMove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pCanCastleKingSide,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square_empty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6</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7</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Castling Queenside | pColourToMove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pCanCastleQueenSide,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square_empty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4</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 ]</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base =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baseRank </a:t>
            </a:r>
            <a:r>
              <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pColourToMove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square_empty = isNothing . (pBoard!)</a:t>
            </a:r>
          </a:p>
        </p:txBody>
      </p:sp>
    </p:spTree>
    <p:extLst>
      <p:ext uri="{BB962C8B-B14F-4D97-AF65-F5344CB8AC3E}">
        <p14:creationId xmlns:p14="http://schemas.microsoft.com/office/powerpoint/2010/main" val="698600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Position Rating 1</a:t>
            </a:r>
            <a:endParaRPr lang="en-US" smtClean="0"/>
          </a:p>
        </p:txBody>
      </p:sp>
      <p:sp>
        <p:nvSpPr>
          <p:cNvPr id="5" name="Rechteck 4"/>
          <p:cNvSpPr/>
          <p:nvPr/>
        </p:nvSpPr>
        <p:spPr>
          <a:xfrm>
            <a:off x="477672" y="1419368"/>
            <a:ext cx="11655188" cy="5355312"/>
          </a:xfrm>
          <a:prstGeom prst="rect">
            <a:avLst/>
          </a:prstGeom>
        </p:spPr>
        <p:txBody>
          <a:bodyPr wrap="square">
            <a:spAutoFit/>
          </a:bodyPr>
          <a:lstStyle/>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MatchResult = Winner Colour WinReason | Draw DrawReason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WinReason   = Resignation | Checkmate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DrawReason  = Fifty_Halfmoves | Stalemate | NoMatePossible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deriving</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Show</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Rating = Float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mAX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10000.0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         = negate mAX</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eQUAL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 Position → (Rating,Maybe MatchResult)</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Position{..} | pHalfmoveClock ≥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50</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(eQUAL,Just $ Draw Fifty_Halfmoves)</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pos@Position{..} | moveGen pos == []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(king_in_check,pColourToMove)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(False,</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(eQUAL,Just $ Draw Stalemate)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(True ,White) → (mIN,  Just $ Winner Black Checkmate)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(True ,Black) → (mAX,  Just $ Winner White Checkmate)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king_in_check = not $ coorsNotInCheck pos $ kingsCoors pos</a:t>
            </a:r>
          </a:p>
        </p:txBody>
      </p:sp>
    </p:spTree>
    <p:extLst>
      <p:ext uri="{BB962C8B-B14F-4D97-AF65-F5344CB8AC3E}">
        <p14:creationId xmlns:p14="http://schemas.microsoft.com/office/powerpoint/2010/main" val="3190478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Position Rating 2</a:t>
            </a:r>
            <a:endParaRPr lang="en-US" smtClean="0"/>
          </a:p>
        </p:txBody>
      </p:sp>
      <p:sp>
        <p:nvSpPr>
          <p:cNvPr id="5" name="Rechteck 4"/>
          <p:cNvSpPr/>
          <p:nvPr/>
        </p:nvSpPr>
        <p:spPr>
          <a:xfrm>
            <a:off x="477671" y="1419368"/>
            <a:ext cx="12282985" cy="7848302"/>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pos@Position{..} | max_one_light_figure = (eQUAL,Just $ Draw NoMatePossible)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max_one_light_figure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sort $ filter ((≠Þ).snd) $ catMaybes $ elems pBoard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 True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,fig)]                 | all_light_figures [fig]                    → True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[(col1,fig1),(col2,fig2)] | col1≠col2 ∧ all_light_figures [fig1,fig2]  → True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False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all_light_figures = all (∈ [Ú,Û])</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rate pos = (rating,Nothing)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rating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0.01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mobility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sum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colour==White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id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negate) (piece_val piece colour coors)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coors,Just (colour,piece)) &lt;- assocs $ pBoard pos ]</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piece_val fig colour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fig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Ù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abs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fromEnum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rank - fromEnum (baseRank (nextColour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4</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Ú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Û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3</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Ü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5</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Ý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9</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Þ → </a:t>
            </a:r>
            <a:r>
              <a:rPr lang="de-DE">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endParaRPr lang="de-DE"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mobility = fromIntegral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length (potentialMoves $ pos { pColourToMove = White })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length (potentialMoves $ pos { pColourToMove = Black })</a:t>
            </a:r>
          </a:p>
        </p:txBody>
      </p:sp>
    </p:spTree>
    <p:extLst>
      <p:ext uri="{BB962C8B-B14F-4D97-AF65-F5344CB8AC3E}">
        <p14:creationId xmlns:p14="http://schemas.microsoft.com/office/powerpoint/2010/main" val="113394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Searching Brute Force Minimax</a:t>
            </a:r>
            <a:endParaRPr lang="en-US" smtClean="0"/>
          </a:p>
        </p:txBody>
      </p:sp>
      <p:sp>
        <p:nvSpPr>
          <p:cNvPr id="5" name="Rechteck 4"/>
          <p:cNvSpPr/>
          <p:nvPr/>
        </p:nvSpPr>
        <p:spPr>
          <a:xfrm>
            <a:off x="245661" y="1419368"/>
            <a:ext cx="12624178" cy="3139321"/>
          </a:xfrm>
          <a:prstGeom prst="rect">
            <a:avLst/>
          </a:prstGeom>
        </p:spPr>
        <p:txBody>
          <a:bodyPr wrap="square">
            <a:spAutoFit/>
          </a:bodyPr>
          <a:lstStyle/>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Depth = Int</a:t>
            </a:r>
          </a:p>
          <a:p>
            <a:pPr defTabSz="619200"/>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type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Line  = [Move]</a:t>
            </a:r>
          </a:p>
          <a:p>
            <a:pPr defTabSz="619200"/>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 Depth → Position → Line → (Rating,Line)</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depth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line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moveGen pos == [] ∨ depth==</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0</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(fst $ rate pos,line)</a:t>
            </a:r>
          </a:p>
          <a:p>
            <a:pPr defTabSz="619200"/>
            <a:endPar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depth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line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minimax (comparing fst) (map go_deeper $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moveGen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a:t>
            </a:r>
          </a:p>
          <a:p>
            <a:pPr defTabSz="619200"/>
            <a:r>
              <a:rPr lang="en-US" b="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minimax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pColourToMove == White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then</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maximumBy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else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minimumBy</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go_deeper move = search (depth-</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1</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(doMove pos move) (move:line)</a:t>
            </a:r>
          </a:p>
        </p:txBody>
      </p:sp>
      <p:sp>
        <p:nvSpPr>
          <p:cNvPr id="4" name="Rechteck 3"/>
          <p:cNvSpPr/>
          <p:nvPr/>
        </p:nvSpPr>
        <p:spPr>
          <a:xfrm>
            <a:off x="6328960" y="6962633"/>
            <a:ext cx="1721134" cy="369332"/>
          </a:xfrm>
          <a:prstGeom prst="rect">
            <a:avLst/>
          </a:prstGeom>
        </p:spPr>
        <p:txBody>
          <a:bodyPr wrap="square">
            <a:spAutoFit/>
          </a:bodyPr>
          <a:lstStyle/>
          <a:p>
            <a:pPr defTabSz="619200"/>
            <a:r>
              <a:rPr lang="de-DE">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parMap rpar</a:t>
            </a:r>
            <a:endParaRPr lang="en-US">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
        <p:nvSpPr>
          <p:cNvPr id="6" name="Abgerundetes Rechteck 5"/>
          <p:cNvSpPr/>
          <p:nvPr/>
        </p:nvSpPr>
        <p:spPr>
          <a:xfrm>
            <a:off x="7015329" y="3357349"/>
            <a:ext cx="457579" cy="341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6328960" y="7019499"/>
            <a:ext cx="1611952" cy="3411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 name="Gerade Verbindung mit Pfeil 2"/>
          <p:cNvCxnSpPr>
            <a:stCxn id="6" idx="2"/>
            <a:endCxn id="4" idx="0"/>
          </p:cNvCxnSpPr>
          <p:nvPr/>
        </p:nvCxnSpPr>
        <p:spPr>
          <a:xfrm flipH="1">
            <a:off x="7189527" y="3698543"/>
            <a:ext cx="54592" cy="3264090"/>
          </a:xfrm>
          <a:prstGeom prst="straightConnector1">
            <a:avLst/>
          </a:prstGeom>
          <a:ln w="38100">
            <a:solidFill>
              <a:srgbClr val="FF0000"/>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245661" y="5070627"/>
            <a:ext cx="7089570" cy="707886"/>
          </a:xfrm>
          <a:prstGeom prst="rect">
            <a:avLst/>
          </a:prstGeom>
          <a:noFill/>
        </p:spPr>
        <p:txBody>
          <a:bodyPr wrap="none" rtlCol="0">
            <a:spAutoFit/>
          </a:bodyPr>
          <a:lstStyle/>
          <a:p>
            <a:r>
              <a:rPr lang="de-DE" sz="4000" smtClean="0">
                <a:solidFill>
                  <a:srgbClr val="FF0000"/>
                </a:solidFill>
                <a:latin typeface="+mn-lt"/>
              </a:rPr>
              <a:t>import Control.Parallel.Strategies</a:t>
            </a:r>
            <a:endParaRPr lang="de-DE" sz="4000" dirty="0" err="1" smtClean="0">
              <a:solidFill>
                <a:srgbClr val="FF0000"/>
              </a:solidFill>
              <a:latin typeface="+mn-lt"/>
            </a:endParaRPr>
          </a:p>
        </p:txBody>
      </p:sp>
      <p:sp>
        <p:nvSpPr>
          <p:cNvPr id="14" name="Textfeld 13"/>
          <p:cNvSpPr txBox="1"/>
          <p:nvPr/>
        </p:nvSpPr>
        <p:spPr>
          <a:xfrm>
            <a:off x="1498173" y="8180525"/>
            <a:ext cx="10498130" cy="707886"/>
          </a:xfrm>
          <a:prstGeom prst="rect">
            <a:avLst/>
          </a:prstGeom>
          <a:noFill/>
        </p:spPr>
        <p:txBody>
          <a:bodyPr wrap="none" rtlCol="0">
            <a:spAutoFit/>
          </a:bodyPr>
          <a:lstStyle/>
          <a:p>
            <a:r>
              <a:rPr lang="de-DE" sz="4000" smtClean="0">
                <a:solidFill>
                  <a:srgbClr val="FF0000"/>
                </a:solidFill>
                <a:latin typeface="+mn-lt"/>
              </a:rPr>
              <a:t>This parallelization works because no side effects!</a:t>
            </a:r>
            <a:endParaRPr lang="de-DE" sz="4000" dirty="0" err="1" smtClean="0">
              <a:solidFill>
                <a:srgbClr val="FF0000"/>
              </a:solidFill>
              <a:latin typeface="+mn-lt"/>
            </a:endParaRPr>
          </a:p>
        </p:txBody>
      </p:sp>
    </p:spTree>
    <p:extLst>
      <p:ext uri="{BB962C8B-B14F-4D97-AF65-F5344CB8AC3E}">
        <p14:creationId xmlns:p14="http://schemas.microsoft.com/office/powerpoint/2010/main" val="10603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animBg="1"/>
      <p:bldP spid="10" grpId="0"/>
      <p:bldP spid="1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Driver Loop</a:t>
            </a:r>
            <a:endParaRPr lang="en-US" smtClean="0"/>
          </a:p>
        </p:txBody>
      </p:sp>
      <p:sp>
        <p:nvSpPr>
          <p:cNvPr id="5" name="Rechteck 4"/>
          <p:cNvSpPr/>
          <p:nvPr/>
        </p:nvSpPr>
        <p:spPr>
          <a:xfrm>
            <a:off x="245661" y="1201004"/>
            <a:ext cx="12624178" cy="8125301"/>
          </a:xfrm>
          <a:prstGeom prst="rect">
            <a:avLst/>
          </a:prstGeom>
        </p:spPr>
        <p:txBody>
          <a:bodyPr wrap="square">
            <a:spAutoFit/>
          </a:bodyPr>
          <a:lstStyle/>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main = loop </a:t>
            </a:r>
            <a:r>
              <a:rPr lang="en-US">
                <a:solidFill>
                  <a:srgbClr val="00808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initialPosition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stackNew </a:t>
            </a:r>
            <a:r>
              <a:rPr lang="en-US" b="1" smtClean="0">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i="1"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i="1">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 Depth → Position → Stack Position → IO ()</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pos pos_history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print pos</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 printf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"Rating = %.2f"</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(fst $ rate pos)</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"Possible moves are:"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(moveGen pos)</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rate pos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,Just matchresult) → print matchresult</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_</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otherwise        → return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input &lt;- putStr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&gt;&gt; hFlush stdout &gt;&gt; getLine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input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loop maxdepth initialPosition stackNew</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"q"</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return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execute_move $ last $ snd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mtClean="0">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search maxdepth </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pos []</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stackPop pos_history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"There is no previous position."</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pos pos_history</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(stack',prev_pos) → loop maxdepth prev_pos stack'</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depth_str | [(depth,[])] &lt;- reads depth_str → loop depth pos pos_history</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move_str →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case</a:t>
            </a:r>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lookup move_str $ map (\ m → (show m,m)) (moveGen pos) </a:t>
            </a:r>
            <a:r>
              <a:rPr lang="en-US"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of</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Nothing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a:t>
            </a:r>
            <a:r>
              <a:rPr lang="en-US">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"This is no (legal) move or command."</a:t>
            </a:r>
            <a:endPar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pos pos_history</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Just move → execute_move move</a:t>
            </a: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where</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execute_move move = </a:t>
            </a:r>
            <a:r>
              <a:rPr lang="de-DE" b="1">
                <a:solidFill>
                  <a:srgbClr val="0000FF"/>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do</a:t>
            </a:r>
            <a:endPar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pPr defTabSz="619200"/>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putStrLn $ </a:t>
            </a:r>
            <a:r>
              <a:rPr lang="de-DE">
                <a:solidFill>
                  <a:srgbClr val="CA65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"Moving "</a:t>
            </a:r>
            <a:r>
              <a:rPr lang="de-DE">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show move</a:t>
            </a:r>
          </a:p>
          <a:p>
            <a:pPr defTabSz="619200"/>
            <a:r>
              <a:rPr lang="en-US">
                <a:solidFill>
                  <a:srgbClr val="000000"/>
                </a:solidFill>
                <a:highlight>
                  <a:srgbClr val="FFFFFF"/>
                </a:highlight>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loop maxdepth (doMove pos move) (stackPush pos_history pos)</a:t>
            </a:r>
          </a:p>
        </p:txBody>
      </p:sp>
    </p:spTree>
    <p:extLst>
      <p:ext uri="{BB962C8B-B14F-4D97-AF65-F5344CB8AC3E}">
        <p14:creationId xmlns:p14="http://schemas.microsoft.com/office/powerpoint/2010/main" val="85355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Beyond Naïve Brute Force…</a:t>
            </a:r>
            <a:endParaRPr lang="en-US" smtClean="0"/>
          </a:p>
        </p:txBody>
      </p:sp>
      <p:sp>
        <p:nvSpPr>
          <p:cNvPr id="3" name="Rectangle 4"/>
          <p:cNvSpPr>
            <a:spLocks/>
          </p:cNvSpPr>
          <p:nvPr/>
        </p:nvSpPr>
        <p:spPr bwMode="auto">
          <a:xfrm>
            <a:off x="459569" y="1438501"/>
            <a:ext cx="10790237" cy="6709211"/>
          </a:xfrm>
          <a:prstGeom prst="rect">
            <a:avLst/>
          </a:prstGeom>
          <a:noFill/>
          <a:ln w="12700" cap="flat">
            <a:noFill/>
            <a:miter lim="800000"/>
            <a:headEnd type="none" w="med" len="med"/>
            <a:tailEnd type="none" w="med" len="med"/>
          </a:ln>
        </p:spPr>
        <p:txBody>
          <a:bodyPr lIns="0" tIns="0" rIns="0" bIns="0"/>
          <a:lstStyle/>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Alpha-Beta Window</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Move Ordering, Killer Move Heuristic</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Position Hashtables</a:t>
            </a:r>
            <a:endParaRPr lang="en-US" sz="2600" smtClean="0">
              <a:solidFill>
                <a:srgbClr val="262626"/>
              </a:solidFill>
              <a:latin typeface="+mn-lt"/>
              <a:ea typeface="Gill Sans" charset="0"/>
              <a:cs typeface="Gill Sans" charset="0"/>
            </a:endParaRP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Principal Variation, </a:t>
            </a:r>
            <a:r>
              <a:rPr lang="en-US" sz="2600" smtClean="0">
                <a:solidFill>
                  <a:srgbClr val="262626"/>
                </a:solidFill>
                <a:latin typeface="+mn-lt"/>
                <a:ea typeface="Gill Sans" charset="0"/>
                <a:cs typeface="Gill Sans" charset="0"/>
              </a:rPr>
              <a:t>Iterative Deepening</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Quiescence Search</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Opening / Endgame Database</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Null Window Search / SCOUT</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Null Move Heuristic</a:t>
            </a:r>
          </a:p>
          <a:p>
            <a:pPr marL="457200" indent="-457200">
              <a:lnSpc>
                <a:spcPct val="120000"/>
              </a:lnSpc>
              <a:spcBef>
                <a:spcPts val="1000"/>
              </a:spcBef>
              <a:buSzPct val="120000"/>
              <a:buFontTx/>
              <a:buChar char="-"/>
              <a:defRPr/>
            </a:pPr>
            <a:r>
              <a:rPr lang="en-US" sz="2600" smtClean="0">
                <a:solidFill>
                  <a:srgbClr val="262626"/>
                </a:solidFill>
                <a:latin typeface="+mn-lt"/>
                <a:ea typeface="Gill Sans" charset="0"/>
                <a:cs typeface="Gill Sans" charset="0"/>
              </a:rPr>
              <a:t>…</a:t>
            </a: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14209069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99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4" name="Textfeld 3"/>
          <p:cNvSpPr txBox="1"/>
          <p:nvPr/>
        </p:nvSpPr>
        <p:spPr>
          <a:xfrm>
            <a:off x="477520" y="1894195"/>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2308324"/>
          </a:xfrm>
          <a:prstGeom prst="rect">
            <a:avLst/>
          </a:prstGeom>
          <a:noFill/>
        </p:spPr>
        <p:txBody>
          <a:bodyPr wrap="square" rtlCol="0">
            <a:spAutoFit/>
          </a:bodyPr>
          <a:lstStyle/>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filter (&gt;  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grpSp>
        <p:nvGrpSpPr>
          <p:cNvPr id="3" name="Gruppieren 2"/>
          <p:cNvGrpSpPr/>
          <p:nvPr/>
        </p:nvGrpSpPr>
        <p:grpSpPr>
          <a:xfrm>
            <a:off x="219919" y="5072743"/>
            <a:ext cx="12344201" cy="3237880"/>
            <a:chOff x="219919" y="5072743"/>
            <a:chExt cx="12344201" cy="3237880"/>
          </a:xfrm>
        </p:grpSpPr>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1870755"/>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3600" smtClean="0">
                <a:solidFill>
                  <a:srgbClr val="262626"/>
                </a:solidFill>
                <a:latin typeface="+mn-lt"/>
                <a:ea typeface="Gill Sans" charset="0"/>
                <a:cs typeface="Gill Sans" charset="0"/>
              </a:rPr>
              <a:t>Curry-Howard-Isomorphism</a:t>
            </a:r>
            <a:endParaRPr lang="en-US" sz="3600">
              <a:solidFill>
                <a:srgbClr val="262626"/>
              </a:solidFill>
              <a:latin typeface="+mn-lt"/>
              <a:ea typeface="Gill Sans" charset="0"/>
              <a:cs typeface="Gill Sans" charset="0"/>
            </a:endParaRPr>
          </a:p>
          <a:p>
            <a:pPr marL="254000" indent="-254000">
              <a:lnSpc>
                <a:spcPct val="120000"/>
              </a:lnSpc>
              <a:spcBef>
                <a:spcPts val="1000"/>
              </a:spcBef>
              <a:defRPr/>
            </a:pPr>
            <a:endParaRPr lang="en-US" sz="3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3" y="3467100"/>
            <a:ext cx="9001125"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1436</Words>
  <Application>Microsoft Office PowerPoint</Application>
  <PresentationFormat>Benutzerdefiniert</PresentationFormat>
  <Paragraphs>601</Paragraphs>
  <Slides>34</Slides>
  <Notes>1</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34</vt:i4>
      </vt:variant>
    </vt:vector>
  </HeadingPairs>
  <TitlesOfParts>
    <vt:vector size="46" baseType="lpstr">
      <vt:lpstr>Arial</vt:lpstr>
      <vt:lpstr>Calibri</vt:lpstr>
      <vt:lpstr>Droid Sans Mono Chess ASCII</vt:lpstr>
      <vt:lpstr>Gill Sans</vt:lpstr>
      <vt:lpstr>Arial Narrow</vt:lpstr>
      <vt:lpstr>Courier New</vt:lpstr>
      <vt:lpstr>Wingdings 3</vt:lpstr>
      <vt:lpstr>Arial Black</vt:lpstr>
      <vt:lpstr>Times New Roman</vt:lpstr>
      <vt:lpstr>Agency FB</vt:lpstr>
      <vt:lpstr>Lucida Grande</vt:lpstr>
      <vt:lpstr>Präsentation2007-hell</vt:lpstr>
      <vt:lpstr>Chess in 200 lines</vt:lpstr>
      <vt:lpstr>Power Continuum</vt:lpstr>
      <vt:lpstr>What does process do?</vt:lpstr>
      <vt:lpstr>What does process2 do?</vt:lpstr>
      <vt:lpstr>How to prove the functionality?</vt:lpstr>
      <vt:lpstr>How to prove the functionality?</vt:lpstr>
      <vt:lpstr>The NSWC Experiment</vt:lpstr>
      <vt:lpstr>NSWC Prototyping Results</vt:lpstr>
      <vt:lpstr>Haskell Brooks Curry</vt:lpstr>
      <vt:lpstr>Features</vt:lpstr>
      <vt:lpstr>“List Comprehension”</vt:lpstr>
      <vt:lpstr>Lazy Evaluation</vt:lpstr>
      <vt:lpstr>Sir Tony Hoare’s billion-dollar mistake</vt:lpstr>
      <vt:lpstr>No Null Pointer, No Cry</vt:lpstr>
      <vt:lpstr>Shell Hacking</vt:lpstr>
      <vt:lpstr>Domain Specific Languages</vt:lpstr>
      <vt:lpstr>Without DSL (Python,procedural)</vt:lpstr>
      <vt:lpstr>The Board and Positions</vt:lpstr>
      <vt:lpstr>Initial Position</vt:lpstr>
      <vt:lpstr>Printing Squares</vt:lpstr>
      <vt:lpstr>Coordinates</vt:lpstr>
      <vt:lpstr>A Move</vt:lpstr>
      <vt:lpstr>Moving</vt:lpstr>
      <vt:lpstr>Castling</vt:lpstr>
      <vt:lpstr>Generating all Possible Moves</vt:lpstr>
      <vt:lpstr>Potential Moves 1</vt:lpstr>
      <vt:lpstr>Potential Moves 2</vt:lpstr>
      <vt:lpstr>Position Rating 1</vt:lpstr>
      <vt:lpstr>Position Rating 2</vt:lpstr>
      <vt:lpstr>Searching Brute Force Minimax</vt:lpstr>
      <vt:lpstr>Driver Loop</vt:lpstr>
      <vt:lpstr>Beyond Naïve Brute Force…</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Robert Reitmeier</cp:lastModifiedBy>
  <cp:revision>259</cp:revision>
  <dcterms:created xsi:type="dcterms:W3CDTF">2009-12-04T13:21:58Z</dcterms:created>
  <dcterms:modified xsi:type="dcterms:W3CDTF">2017-10-15T18:15:37Z</dcterms:modified>
</cp:coreProperties>
</file>