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handoutMasterIdLst>
    <p:handoutMasterId r:id="rId21"/>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88" r:id="rId18"/>
    <p:sldId id="269" r:id="rId19"/>
  </p:sldIdLst>
  <p:sldSz cx="13004800" cy="9753600"/>
  <p:notesSz cx="7010400" cy="9296400"/>
  <p:embeddedFontLs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Wingdings 3" panose="05040102010807070707" pitchFamily="18" charset="2"/>
      <p:regular r:id="rId27"/>
    </p:embeddedFont>
    <p:embeddedFont>
      <p:font typeface="Droid Sans Mono Chess ASCII" panose="020B0609030804020204" pitchFamily="50" charset="0"/>
      <p:regular r:id="rId28"/>
    </p:embeddedFont>
    <p:embeddedFont>
      <p:font typeface="Agency FB" panose="020B0604020202020204" charset="0"/>
      <p:regular r:id="rId29"/>
      <p:bold r:id="rId30"/>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5" autoAdjust="0"/>
    <p:restoredTop sz="94660"/>
  </p:normalViewPr>
  <p:slideViewPr>
    <p:cSldViewPr snapToGrid="0">
      <p:cViewPr varScale="1">
        <p:scale>
          <a:sx n="35" d="100"/>
          <a:sy n="35" d="100"/>
        </p:scale>
        <p:origin x="-1517" y="-77"/>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10/11/2017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3080465"/>
            <a:ext cx="10547798" cy="3046988"/>
          </a:xfrm>
          <a:prstGeom prst="rect">
            <a:avLst/>
          </a:prstGeom>
          <a:noFill/>
        </p:spPr>
        <p:txBody>
          <a:bodyPr wrap="square" rtlCol="0">
            <a:spAutoFit/>
          </a:bodyPr>
          <a:lstStyle/>
          <a:p>
            <a:r>
              <a:rPr lang="en-US" sz="2000" i="1" smtClean="0"/>
              <a:t>“As </a:t>
            </a:r>
            <a:r>
              <a:rPr lang="en-US" sz="20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000" i="1" smtClean="0"/>
              <a:t>.”</a:t>
            </a:r>
          </a:p>
          <a:p>
            <a:endParaRPr lang="en-US" sz="2000" i="1" smtClean="0"/>
          </a:p>
          <a:p>
            <a:pPr algn="r"/>
            <a:r>
              <a:rPr lang="en-US" sz="1600" smtClean="0">
                <a:latin typeface="Arial" panose="020B0604020202020204" pitchFamily="34" charset="0"/>
                <a:cs typeface="Arial" panose="020B0604020202020204" pitchFamily="34" charset="0"/>
              </a:rPr>
              <a:t>From the essay “Beating the Averages” by Paul Graham</a:t>
            </a:r>
          </a:p>
          <a:p>
            <a:pPr algn="r"/>
            <a:r>
              <a:rPr lang="en-US" sz="1600" smtClean="0">
                <a:latin typeface="Arial" panose="020B0604020202020204" pitchFamily="34" charset="0"/>
                <a:cs typeface="Arial" panose="020B0604020202020204" pitchFamily="34" charset="0"/>
              </a:rPr>
              <a:t>(Startup Millionaire, co-Founder of YCombinator)</a:t>
            </a:r>
            <a:endParaRPr lang="de-DE" sz="1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Full Programming at command line</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 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Every Monad is a DSL</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List Comprehension</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No null pointer</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So called “List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r>
              <a:rPr lang="en-US" sz="2600" i="1" smtClean="0">
                <a:solidFill>
                  <a:srgbClr val="262626"/>
                </a:solidFill>
                <a:latin typeface="+mn-lt"/>
                <a:ea typeface="Gill Sans" charset="0"/>
                <a:cs typeface="Gill Sans" charset="0"/>
              </a:rPr>
              <a:t>“Lets compute the list of all numbers x where</a:t>
            </a:r>
          </a:p>
          <a:p>
            <a:pPr>
              <a:lnSpc>
                <a:spcPct val="120000"/>
              </a:lnSpc>
              <a:spcBef>
                <a:spcPts val="1000"/>
              </a:spcBef>
              <a:buSzPct val="120000"/>
              <a:defRPr/>
            </a:pPr>
            <a:r>
              <a:rPr lang="en-US" sz="2600" i="1" smtClean="0">
                <a:solidFill>
                  <a:srgbClr val="262626"/>
                </a:solidFill>
                <a:latin typeface="+mn-lt"/>
                <a:ea typeface="Gill Sans" charset="0"/>
                <a:cs typeface="Gill Sans" charset="0"/>
              </a:rPr>
              <a:t>x is between 2 and 100, and all x are not dividable by 2 up to x-1.”</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Textfeld 3"/>
          <p:cNvSpPr txBox="1"/>
          <p:nvPr/>
        </p:nvSpPr>
        <p:spPr>
          <a:xfrm>
            <a:off x="404057" y="5384199"/>
            <a:ext cx="8802410" cy="1015663"/>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x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mod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d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0</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a:t>
            </a:r>
            <a:r>
              <a:rPr lang="en-US" smtClean="0"/>
              <a:t>Evaluation</a:t>
            </a:r>
            <a:endParaRPr lang="en-US" smtClean="0"/>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a:t>
            </a:r>
            <a:r>
              <a:rPr lang="en-US" sz="2600" smtClean="0">
                <a:solidFill>
                  <a:srgbClr val="262626"/>
                </a:solidFill>
                <a:latin typeface="+mn-lt"/>
                <a:ea typeface="Gill Sans" charset="0"/>
                <a:cs typeface="Gill Sans" charset="0"/>
              </a:rPr>
              <a:t>if needed!</a:t>
            </a: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7"/>
            <a:ext cx="5878532" cy="400110"/>
          </a:xfrm>
          <a:prstGeom prst="rect">
            <a:avLst/>
          </a:prstGeom>
          <a:noFill/>
        </p:spPr>
        <p:txBody>
          <a:bodyPr wrap="none" rtlCol="0">
            <a:spAutoFit/>
          </a:bodyPr>
          <a:lstStyle/>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list = head ( process2 list )</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653" y="2950756"/>
            <a:ext cx="10535003" cy="628198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 dollar mistake</a:t>
            </a:r>
            <a:endParaRPr lang="en-US" sz="5400" smtClean="0"/>
          </a:p>
        </p:txBody>
      </p:sp>
      <p:sp>
        <p:nvSpPr>
          <p:cNvPr id="3" name="Rectangle 4"/>
          <p:cNvSpPr>
            <a:spLocks/>
          </p:cNvSpPr>
          <p:nvPr/>
        </p:nvSpPr>
        <p:spPr bwMode="auto">
          <a:xfrm>
            <a:off x="459569" y="1242558"/>
            <a:ext cx="10790237"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a:t>
            </a:r>
            <a:r>
              <a:rPr lang="en-US" sz="2800" i="1"/>
              <a:t>billion-dollar </a:t>
            </a:r>
            <a:r>
              <a:rPr lang="en-US" sz="2800" i="1" smtClean="0"/>
              <a:t>mistake.</a:t>
            </a:r>
            <a:br>
              <a:rPr lang="en-US" sz="2800" i="1" smtClean="0"/>
            </a:br>
            <a:r>
              <a:rPr lang="en-US" sz="2800" i="1" smtClean="0"/>
              <a:t>It </a:t>
            </a:r>
            <a:r>
              <a:rPr lang="en-US" sz="2800" i="1"/>
              <a:t>was the invention of the null reference in </a:t>
            </a:r>
            <a:r>
              <a:rPr lang="en-US" sz="2800" i="1"/>
              <a:t>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845" y="6091749"/>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Constructor</a:t>
            </a:r>
            <a:endParaRPr lang="en-US" smtClean="0"/>
          </a:p>
        </p:txBody>
      </p:sp>
      <p:sp>
        <p:nvSpPr>
          <p:cNvPr id="5" name="Textfeld 4"/>
          <p:cNvSpPr txBox="1"/>
          <p:nvPr/>
        </p:nvSpPr>
        <p:spPr>
          <a:xfrm>
            <a:off x="404057" y="1791913"/>
            <a:ext cx="6340197" cy="1631216"/>
          </a:xfrm>
          <a:prstGeom prst="rect">
            <a:avLst/>
          </a:prstGeom>
          <a:noFill/>
        </p:spPr>
        <p:txBody>
          <a:bodyPr wrap="none" rtlCol="0">
            <a:spAutoFit/>
          </a:bodyPr>
          <a:lstStyle/>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Int = Just Int | Nothing</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measurement of</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20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20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1563155" y="1701544"/>
            <a:ext cx="3578224" cy="2246769"/>
          </a:xfrm>
          <a:prstGeom prst="rect">
            <a:avLst/>
          </a:prstGeom>
          <a:solidFill>
            <a:schemeClr val="bg2">
              <a:lumMod val="40000"/>
              <a:lumOff val="60000"/>
            </a:schemeClr>
          </a:solidFill>
        </p:spPr>
        <p:txBody>
          <a:bodyPr wrap="none" rtlCol="0">
            <a:spAutoFit/>
          </a:bodyPr>
          <a:lstStyle/>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701543"/>
            <a:ext cx="3578224" cy="2246769"/>
          </a:xfrm>
          <a:prstGeom prst="rect">
            <a:avLst/>
          </a:prstGeom>
          <a:solidFill>
            <a:schemeClr val="bg2">
              <a:lumMod val="40000"/>
              <a:lumOff val="60000"/>
            </a:schemeClr>
          </a:solidFill>
        </p:spPr>
        <p:txBody>
          <a:bodyPr wrap="none" rtlCol="0">
            <a:spAutoFit/>
          </a:bodyPr>
          <a:lstStyle/>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52425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4697055"/>
            <a:ext cx="12849225" cy="2308324"/>
          </a:xfrm>
          <a:prstGeom prst="rect">
            <a:avLst/>
          </a:prstGeom>
          <a:noFill/>
        </p:spPr>
        <p:txBody>
          <a:bodyPr wrap="square" rtlCol="0">
            <a:spAutoFit/>
          </a:bodyPr>
          <a:lstStyle/>
          <a:p>
            <a:r>
              <a:rPr lang="de-DE" sz="24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2400">
                <a:solidFill>
                  <a:schemeClr val="accent1">
                    <a:lumMod val="50000"/>
                  </a:schemeClr>
                </a:solidFill>
                <a:latin typeface="Agency FB" panose="020B0503020202020204" pitchFamily="34" charset="0"/>
                <a:cs typeface="Courier New" panose="02070309020205020404" pitchFamily="49" charset="0"/>
              </a:rPr>
              <a:t>Prelude&gt;</a:t>
            </a:r>
            <a:r>
              <a:rPr lang="de-DE" sz="2400">
                <a:latin typeface="Agency FB" panose="020B0503020202020204" pitchFamily="34" charset="0"/>
                <a:cs typeface="Courier New" panose="02070309020205020404" pitchFamily="49" charset="0"/>
              </a:rPr>
              <a:t> f &lt;- readFile "lit.txt"</a:t>
            </a:r>
          </a:p>
          <a:p>
            <a:r>
              <a:rPr lang="de-DE" sz="2400" smtClean="0">
                <a:solidFill>
                  <a:schemeClr val="accent1">
                    <a:lumMod val="50000"/>
                  </a:schemeClr>
                </a:solidFill>
                <a:latin typeface="Agency FB" panose="020B0503020202020204" pitchFamily="34" charset="0"/>
                <a:cs typeface="Courier New" panose="02070309020205020404" pitchFamily="49" charset="0"/>
              </a:rPr>
              <a:t>Prelude&gt;</a:t>
            </a:r>
            <a:r>
              <a:rPr lang="de-DE" sz="2400" smtClean="0">
                <a:latin typeface="Agency FB" panose="020B0503020202020204" pitchFamily="34" charset="0"/>
                <a:cs typeface="Courier New" panose="02070309020205020404" pitchFamily="49" charset="0"/>
              </a:rPr>
              <a:t> </a:t>
            </a:r>
            <a:r>
              <a:rPr lang="de-DE" sz="2400">
                <a:latin typeface="Agency FB" panose="020B0503020202020204" pitchFamily="34" charset="0"/>
                <a:cs typeface="Courier New" panose="02070309020205020404" pitchFamily="49" charset="0"/>
              </a:rPr>
              <a:t>import Data.List</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data Line = Code String | Other </a:t>
            </a:r>
            <a:r>
              <a:rPr lang="de-DE" sz="2400" smtClean="0">
                <a:latin typeface="Agency FB" panose="020B0503020202020204" pitchFamily="34" charset="0"/>
                <a:cs typeface="Courier New" panose="02070309020205020404" pitchFamily="49" charset="0"/>
              </a:rPr>
              <a:t>String</a:t>
            </a:r>
            <a:endParaRPr lang="de-DE" sz="2400">
              <a:latin typeface="Agency FB" panose="020B0503020202020204" pitchFamily="34" charset="0"/>
              <a:cs typeface="Courier New" panose="02070309020205020404" pitchFamily="49" charset="0"/>
            </a:endParaRP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let ls = map (\ l -&gt; if "&gt; " `isPrefixOf` l then Code l else Other l) $ lines f</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writeFile "unlit.hs" $ unlines </a:t>
            </a:r>
            <a:r>
              <a:rPr lang="de-DE" sz="2400" smtClean="0">
                <a:latin typeface="Agency FB" panose="020B0503020202020204" pitchFamily="34" charset="0"/>
                <a:cs typeface="Courier New" panose="02070309020205020404" pitchFamily="49" charset="0"/>
              </a:rPr>
              <a:t>$ map </a:t>
            </a:r>
            <a:r>
              <a:rPr lang="de-DE" sz="2400">
                <a:latin typeface="Agency FB" panose="020B0503020202020204" pitchFamily="34" charset="0"/>
                <a:cs typeface="Courier New" panose="02070309020205020404" pitchFamily="49" charset="0"/>
              </a:rPr>
              <a:t>(\l -&gt; case l of Code s -&gt; drop 2 s; Other s -&gt; if null s then s else "-- "++s) ls</a:t>
            </a:r>
            <a:endParaRPr lang="de-DE" sz="24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Coverage Comparison for TI</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76830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“Semantic Gap”</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3" name="Textfeld 2"/>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Curry-Howard-Isomorphism</a:t>
            </a: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917</Words>
  <Application>Microsoft Office PowerPoint</Application>
  <PresentationFormat>Benutzerdefiniert</PresentationFormat>
  <Paragraphs>164</Paragraphs>
  <Slides>18</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18</vt:i4>
      </vt:variant>
    </vt:vector>
  </HeadingPairs>
  <TitlesOfParts>
    <vt:vector size="28" baseType="lpstr">
      <vt:lpstr>Arial</vt:lpstr>
      <vt:lpstr>Arial Black</vt:lpstr>
      <vt:lpstr>Gill Sans</vt:lpstr>
      <vt:lpstr>Calibri</vt:lpstr>
      <vt:lpstr>Courier New</vt:lpstr>
      <vt:lpstr>Wingdings 3</vt:lpstr>
      <vt:lpstr>Droid Sans Mono Chess ASCII</vt:lpstr>
      <vt:lpstr>Lucida Grande</vt:lpstr>
      <vt:lpstr>Agency FB</vt:lpstr>
      <vt:lpstr>Präsentation2007-hell</vt:lpstr>
      <vt:lpstr>Chess in 200 lines</vt:lpstr>
      <vt:lpstr>The “Semantic Gap”</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So called “List Comprehension”</vt:lpstr>
      <vt:lpstr>Lazy Evaluation</vt:lpstr>
      <vt:lpstr>Sir Tony Hoare’s billion dollar mistake</vt:lpstr>
      <vt:lpstr>No Null Pointer Constructor</vt:lpstr>
      <vt:lpstr>Shell Hacking</vt:lpstr>
      <vt:lpstr>Coverage Comparison for TI</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3t</cp:lastModifiedBy>
  <cp:revision>205</cp:revision>
  <dcterms:created xsi:type="dcterms:W3CDTF">2009-12-04T13:21:58Z</dcterms:created>
  <dcterms:modified xsi:type="dcterms:W3CDTF">2017-10-11T15:44:54Z</dcterms:modified>
</cp:coreProperties>
</file>