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handoutMasterIdLst>
    <p:handoutMasterId r:id="rId22"/>
  </p:handoutMasterIdLst>
  <p:sldIdLst>
    <p:sldId id="261" r:id="rId2"/>
    <p:sldId id="280" r:id="rId3"/>
    <p:sldId id="291" r:id="rId4"/>
    <p:sldId id="283" r:id="rId5"/>
    <p:sldId id="290" r:id="rId6"/>
    <p:sldId id="284" r:id="rId7"/>
    <p:sldId id="286" r:id="rId8"/>
    <p:sldId id="287" r:id="rId9"/>
    <p:sldId id="281" r:id="rId10"/>
    <p:sldId id="285" r:id="rId11"/>
    <p:sldId id="289" r:id="rId12"/>
    <p:sldId id="294" r:id="rId13"/>
    <p:sldId id="295" r:id="rId14"/>
    <p:sldId id="296" r:id="rId15"/>
    <p:sldId id="292" r:id="rId16"/>
    <p:sldId id="293" r:id="rId17"/>
    <p:sldId id="297" r:id="rId18"/>
    <p:sldId id="288" r:id="rId19"/>
    <p:sldId id="269" r:id="rId20"/>
  </p:sldIdLst>
  <p:sldSz cx="13004800" cy="9753600"/>
  <p:notesSz cx="7010400" cy="9296400"/>
  <p:embeddedFontLst>
    <p:embeddedFont>
      <p:font typeface="Arial Narrow" panose="020B0606020202030204" pitchFamily="34" charset="0"/>
      <p:regular r:id="rId23"/>
      <p:bold r:id="rId24"/>
      <p:italic r:id="rId25"/>
      <p:boldItalic r:id="rId26"/>
    </p:embeddedFont>
    <p:embeddedFont>
      <p:font typeface="Wingdings 3" panose="05040102010807070707" pitchFamily="18" charset="2"/>
      <p:regular r:id="rId27"/>
    </p:embeddedFont>
    <p:embeddedFont>
      <p:font typeface="Arial Black" panose="020B0A04020102020204" pitchFamily="34" charset="0"/>
      <p:bold r:id="rId28"/>
    </p:embeddedFont>
    <p:embeddedFont>
      <p:font typeface="Agency FB" panose="020B0604020202020204" charset="0"/>
      <p:regular r:id="rId29"/>
      <p:bold r:id="rId30"/>
    </p:embeddedFont>
    <p:embeddedFont>
      <p:font typeface="Droid Sans Mono Chess ASCII" panose="020B0609030804020204" pitchFamily="50" charset="0"/>
      <p:regular r:id="rId31"/>
    </p:embeddedFont>
    <p:embeddedFont>
      <p:font typeface="Calibri" panose="020F0502020204030204" pitchFamily="34" charset="0"/>
      <p:regular r:id="rId32"/>
      <p:bold r:id="rId33"/>
      <p:italic r:id="rId34"/>
      <p:boldItalic r:id="rId35"/>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649288" indent="-192088" algn="l" rtl="0" fontAlgn="base">
      <a:spcBef>
        <a:spcPct val="0"/>
      </a:spcBef>
      <a:spcAft>
        <a:spcPct val="0"/>
      </a:spcAft>
      <a:defRPr kern="1200">
        <a:solidFill>
          <a:schemeClr val="tx1"/>
        </a:solidFill>
        <a:latin typeface="Arial" charset="0"/>
        <a:ea typeface="+mn-ea"/>
        <a:cs typeface="+mn-cs"/>
      </a:defRPr>
    </a:lvl2pPr>
    <a:lvl3pPr marL="1300163" indent="-385763" algn="l" rtl="0" fontAlgn="base">
      <a:spcBef>
        <a:spcPct val="0"/>
      </a:spcBef>
      <a:spcAft>
        <a:spcPct val="0"/>
      </a:spcAft>
      <a:defRPr kern="1200">
        <a:solidFill>
          <a:schemeClr val="tx1"/>
        </a:solidFill>
        <a:latin typeface="Arial" charset="0"/>
        <a:ea typeface="+mn-ea"/>
        <a:cs typeface="+mn-cs"/>
      </a:defRPr>
    </a:lvl3pPr>
    <a:lvl4pPr marL="1949450" indent="-577850" algn="l" rtl="0" fontAlgn="base">
      <a:spcBef>
        <a:spcPct val="0"/>
      </a:spcBef>
      <a:spcAft>
        <a:spcPct val="0"/>
      </a:spcAft>
      <a:defRPr kern="1200">
        <a:solidFill>
          <a:schemeClr val="tx1"/>
        </a:solidFill>
        <a:latin typeface="Arial" charset="0"/>
        <a:ea typeface="+mn-ea"/>
        <a:cs typeface="+mn-cs"/>
      </a:defRPr>
    </a:lvl4pPr>
    <a:lvl5pPr marL="2600325" indent="-771525"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671"/>
    <a:srgbClr val="F9CC33"/>
    <a:srgbClr val="475365"/>
    <a:srgbClr val="F0E5C8"/>
    <a:srgbClr val="D5B669"/>
    <a:srgbClr val="64748B"/>
    <a:srgbClr val="707174"/>
    <a:srgbClr val="727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4" autoAdjust="0"/>
    <p:restoredTop sz="94660"/>
  </p:normalViewPr>
  <p:slideViewPr>
    <p:cSldViewPr snapToGrid="0">
      <p:cViewPr>
        <p:scale>
          <a:sx n="40" d="100"/>
          <a:sy n="40" d="100"/>
        </p:scale>
        <p:origin x="-1382" y="-10"/>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umsplatzhalt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EB8A0AEA-93A3-4608-A497-327080B10E09}" type="datetimeFigureOut">
              <a:rPr lang="en-US"/>
              <a:pPr>
                <a:defRPr/>
              </a:pPr>
              <a:t>10/12/2017</a:t>
            </a:fld>
            <a:endParaRPr lang="en-US"/>
          </a:p>
        </p:txBody>
      </p:sp>
      <p:sp>
        <p:nvSpPr>
          <p:cNvPr id="4" name="Fußzeilenplatzhalt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Foliennummernplatzhalt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F77D3644-76F5-4E33-B7B7-AD4DEB4B5578}" type="slidenum">
              <a:rPr lang="en-US"/>
              <a:pPr>
                <a:defRPr/>
              </a:pPr>
              <a:t>‹Nr.›</a:t>
            </a:fld>
            <a:endParaRPr lang="en-US"/>
          </a:p>
        </p:txBody>
      </p:sp>
    </p:spTree>
    <p:extLst>
      <p:ext uri="{BB962C8B-B14F-4D97-AF65-F5344CB8AC3E}">
        <p14:creationId xmlns:p14="http://schemas.microsoft.com/office/powerpoint/2010/main" val="3152101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de-DE"/>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4FC4A9C9-5B5E-4D0D-B7A5-19480C8E63BB}" type="slidenum">
              <a:rPr lang="de-DE"/>
              <a:pPr>
                <a:defRPr/>
              </a:pPr>
              <a:t>‹Nr.›</a:t>
            </a:fld>
            <a:endParaRPr lang="de-DE"/>
          </a:p>
        </p:txBody>
      </p:sp>
    </p:spTree>
    <p:extLst>
      <p:ext uri="{BB962C8B-B14F-4D97-AF65-F5344CB8AC3E}">
        <p14:creationId xmlns:p14="http://schemas.microsoft.com/office/powerpoint/2010/main" val="3596549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6</a:t>
            </a:fld>
            <a:endParaRPr lang="de-DE"/>
          </a:p>
        </p:txBody>
      </p:sp>
    </p:spTree>
    <p:extLst>
      <p:ext uri="{BB962C8B-B14F-4D97-AF65-F5344CB8AC3E}">
        <p14:creationId xmlns:p14="http://schemas.microsoft.com/office/powerpoint/2010/main" val="387291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alidas600.png"/>
          <p:cNvPicPr>
            <a:picLocks noChangeAspect="1" noChangeArrowheads="1"/>
          </p:cNvPicPr>
          <p:nvPr userDrawn="1"/>
        </p:nvPicPr>
        <p:blipFill>
          <a:blip r:embed="rId2" cstate="print">
            <a:lum bright="-10000" contrast="30000"/>
          </a:blip>
          <a:srcRect/>
          <a:stretch>
            <a:fillRect/>
          </a:stretch>
        </p:blipFill>
        <p:spPr bwMode="auto">
          <a:xfrm>
            <a:off x="8789988" y="204788"/>
            <a:ext cx="3727450" cy="819150"/>
          </a:xfrm>
          <a:prstGeom prst="rect">
            <a:avLst/>
          </a:prstGeom>
          <a:noFill/>
          <a:ln w="9525">
            <a:noFill/>
            <a:miter lim="800000"/>
            <a:headEnd/>
            <a:tailEnd/>
          </a:ln>
        </p:spPr>
      </p:pic>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2275841"/>
            <a:ext cx="11704320" cy="6436925"/>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428480" y="390597"/>
            <a:ext cx="2926080" cy="8322169"/>
          </a:xfrm>
          <a:prstGeom prst="rect">
            <a:avLst/>
          </a:prstGeom>
        </p:spPr>
        <p:txBody>
          <a:bodyPr vert="eaVert" lIns="130046" tIns="65023" rIns="130046" bIns="65023"/>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390597"/>
            <a:ext cx="8561493" cy="8322169"/>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9737725" y="9193213"/>
            <a:ext cx="2779713" cy="349250"/>
          </a:xfrm>
          <a:prstGeom prst="rect">
            <a:avLst/>
          </a:prstGeom>
          <a:noFill/>
          <a:ln w="9525">
            <a:noFill/>
            <a:miter lim="800000"/>
            <a:headEnd/>
            <a:tailEnd/>
          </a:ln>
          <a:effectLst/>
        </p:spPr>
        <p:txBody>
          <a:bodyPr lIns="130046" tIns="65023" rIns="130046" bIns="65023">
            <a:spAutoFit/>
          </a:bodyPr>
          <a:lstStyle/>
          <a:p>
            <a:pPr algn="r" defTabSz="1300460">
              <a:defRPr/>
            </a:pPr>
            <a:r>
              <a:rPr lang="de-DE" sz="1400" b="1">
                <a:solidFill>
                  <a:schemeClr val="bg2"/>
                </a:solidFill>
                <a:latin typeface="+mn-lt"/>
              </a:rPr>
              <a:t>Page </a:t>
            </a:r>
            <a:fld id="{E13A9045-1F88-46B7-8B6B-1160D80F5FAC}" type="slidenum">
              <a:rPr lang="de-DE" sz="1400" b="1">
                <a:solidFill>
                  <a:schemeClr val="bg2"/>
                </a:solidFill>
                <a:latin typeface="+mn-lt"/>
              </a:rPr>
              <a:pPr algn="r" defTabSz="1300460">
                <a:defRPr/>
              </a:pPr>
              <a:t>‹Nr.›</a:t>
            </a:fld>
            <a:endParaRPr lang="de-DE" sz="1400" b="1">
              <a:solidFill>
                <a:schemeClr val="bg2"/>
              </a:solidFill>
              <a:latin typeface="+mn-lt"/>
            </a:endParaRPr>
          </a:p>
        </p:txBody>
      </p:sp>
      <p:sp>
        <p:nvSpPr>
          <p:cNvPr id="5" name="Rechteck 4"/>
          <p:cNvSpPr/>
          <p:nvPr userDrawn="1"/>
        </p:nvSpPr>
        <p:spPr>
          <a:xfrm>
            <a:off x="487363" y="9193213"/>
            <a:ext cx="2001837" cy="346075"/>
          </a:xfrm>
          <a:prstGeom prst="rect">
            <a:avLst/>
          </a:prstGeom>
        </p:spPr>
        <p:txBody>
          <a:bodyPr wrap="none" lIns="130046" tIns="65023" rIns="130046" bIns="65023">
            <a:spAutoFit/>
          </a:bodyPr>
          <a:lstStyle/>
          <a:p>
            <a:pPr defTabSz="1300460">
              <a:defRPr/>
            </a:pPr>
            <a:r>
              <a:rPr lang="de-DE" sz="1400" b="1" err="1">
                <a:solidFill>
                  <a:schemeClr val="bg2"/>
                </a:solidFill>
                <a:latin typeface="+mn-lt"/>
              </a:rPr>
              <a:t>Validas</a:t>
            </a:r>
            <a:r>
              <a:rPr lang="de-DE" sz="1400" b="1">
                <a:solidFill>
                  <a:schemeClr val="bg2"/>
                </a:solidFill>
                <a:latin typeface="+mn-lt"/>
              </a:rPr>
              <a:t> AG, </a:t>
            </a:r>
            <a:r>
              <a:rPr lang="de-DE" sz="1400">
                <a:solidFill>
                  <a:schemeClr val="bg2"/>
                </a:solidFill>
                <a:latin typeface="+mn-lt"/>
              </a:rPr>
              <a:t>07.06.2010 </a:t>
            </a:r>
          </a:p>
        </p:txBody>
      </p:sp>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60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3600" spc="0">
                <a:latin typeface="+mn-lt"/>
              </a:defRPr>
            </a:lvl1pPr>
            <a:lvl2pPr>
              <a:buFont typeface="Calibri" pitchFamily="34" charset="0"/>
              <a:buChar char="–"/>
              <a:defRPr sz="3600" spc="0">
                <a:latin typeface="+mn-lt"/>
              </a:defRPr>
            </a:lvl2pPr>
            <a:lvl3pPr>
              <a:defRPr sz="3600" spc="0">
                <a:latin typeface="+mn-lt"/>
              </a:defRPr>
            </a:lvl3pPr>
            <a:lvl4pPr>
              <a:defRPr sz="3600" spc="0">
                <a:latin typeface="+mn-lt"/>
              </a:defRPr>
            </a:lvl4pPr>
            <a:lvl5pPr>
              <a:defRPr sz="36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27290" y="6267592"/>
            <a:ext cx="11054080" cy="1937173"/>
          </a:xfrm>
          <a:prstGeom prst="rect">
            <a:avLst/>
          </a:prstGeom>
        </p:spPr>
        <p:txBody>
          <a:bodyPr lIns="130046" tIns="65023" rIns="130046" bIns="65023" anchor="t"/>
          <a:lstStyle>
            <a:lvl1pPr algn="l">
              <a:defRPr sz="57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027290" y="4133993"/>
            <a:ext cx="11054080" cy="2133599"/>
          </a:xfrm>
          <a:prstGeom prst="rect">
            <a:avLst/>
          </a:prstGeom>
        </p:spPr>
        <p:txBody>
          <a:bodyPr lIns="130046" tIns="65023" rIns="130046" bIns="65023" anchor="b"/>
          <a:lstStyle>
            <a:lvl1pPr marL="0" indent="0">
              <a:buNone/>
              <a:defRPr sz="2800"/>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dirty="0"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dirty="0">
                <a:solidFill>
                  <a:schemeClr val="tx1"/>
                </a:solidFill>
                <a:latin typeface="+mj-lt"/>
                <a:ea typeface="+mj-ea"/>
                <a:cs typeface="+mj-cs"/>
              </a:defRPr>
            </a:lvl1pPr>
          </a:lstStyle>
          <a:p>
            <a:r>
              <a:rPr lang="de-DE" dirty="0" smtClean="0"/>
              <a:t>Titelmasterformat durch Klicken bearbeiten</a:t>
            </a:r>
            <a:endParaRPr lang="de-DE" dirty="0"/>
          </a:p>
        </p:txBody>
      </p:sp>
      <p:sp>
        <p:nvSpPr>
          <p:cNvPr id="3" name="Inhaltsplatzhalter 2"/>
          <p:cNvSpPr>
            <a:spLocks noGrp="1"/>
          </p:cNvSpPr>
          <p:nvPr>
            <p:ph sz="half" idx="1"/>
          </p:nvPr>
        </p:nvSpPr>
        <p:spPr>
          <a:xfrm>
            <a:off x="487680"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2"/>
          <p:cNvSpPr>
            <a:spLocks noGrp="1"/>
          </p:cNvSpPr>
          <p:nvPr>
            <p:ph sz="half" idx="10"/>
          </p:nvPr>
        </p:nvSpPr>
        <p:spPr>
          <a:xfrm>
            <a:off x="6773333"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50240" y="2183272"/>
            <a:ext cx="5746045"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4" name="Inhaltsplatzhalter 3"/>
          <p:cNvSpPr>
            <a:spLocks noGrp="1"/>
          </p:cNvSpPr>
          <p:nvPr>
            <p:ph sz="half" idx="2"/>
          </p:nvPr>
        </p:nvSpPr>
        <p:spPr>
          <a:xfrm>
            <a:off x="650240" y="3093155"/>
            <a:ext cx="5746045"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606259" y="2183272"/>
            <a:ext cx="5748302"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6" name="Inhaltsplatzhalter 5"/>
          <p:cNvSpPr>
            <a:spLocks noGrp="1"/>
          </p:cNvSpPr>
          <p:nvPr>
            <p:ph sz="quarter" idx="4"/>
          </p:nvPr>
        </p:nvSpPr>
        <p:spPr>
          <a:xfrm>
            <a:off x="6606259" y="3093155"/>
            <a:ext cx="5748302"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3"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5"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87681" y="1429173"/>
            <a:ext cx="4278490" cy="1652693"/>
          </a:xfrm>
          <a:prstGeom prst="rect">
            <a:avLst/>
          </a:prstGeom>
        </p:spPr>
        <p:txBody>
          <a:bodyPr lIns="130046" tIns="65023" rIns="130046" bIns="65023" anchor="b"/>
          <a:lstStyle>
            <a:lvl1pPr algn="l">
              <a:defRPr sz="28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5247076" y="1429174"/>
            <a:ext cx="7270044" cy="8324427"/>
          </a:xfrm>
          <a:prstGeom prst="rect">
            <a:avLst/>
          </a:prstGeom>
        </p:spPr>
        <p:txBody>
          <a:bodyPr lIns="130046" tIns="65023" rIns="130046" bIns="65023"/>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87681" y="3081867"/>
            <a:ext cx="4278490" cy="6671734"/>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2600960" y="7233920"/>
            <a:ext cx="7802880" cy="806027"/>
          </a:xfrm>
          <a:prstGeom prst="rect">
            <a:avLst/>
          </a:prstGeom>
        </p:spPr>
        <p:txBody>
          <a:bodyPr lIns="130046" tIns="65023" rIns="130046" bIns="65023" anchor="b"/>
          <a:lstStyle>
            <a:lvl1pPr algn="l">
              <a:defRPr sz="2800" b="1"/>
            </a:lvl1pPr>
          </a:lstStyle>
          <a:p>
            <a:r>
              <a:rPr lang="de-DE" smtClean="0"/>
              <a:t>Titelmasterformat durch Klicken bearbeiten</a:t>
            </a:r>
            <a:endParaRPr lang="de-DE"/>
          </a:p>
        </p:txBody>
      </p:sp>
      <p:sp>
        <p:nvSpPr>
          <p:cNvPr id="3" name="Bildplatzhalter 2"/>
          <p:cNvSpPr>
            <a:spLocks noGrp="1"/>
          </p:cNvSpPr>
          <p:nvPr>
            <p:ph type="pic" idx="1"/>
          </p:nvPr>
        </p:nvSpPr>
        <p:spPr>
          <a:xfrm>
            <a:off x="2600960" y="1372729"/>
            <a:ext cx="7802880" cy="5852160"/>
          </a:xfrm>
          <a:prstGeom prst="rect">
            <a:avLst/>
          </a:prstGeom>
        </p:spPr>
        <p:txBody>
          <a:bodyPr lIns="130046" tIns="65023" rIns="130046" bIns="65023"/>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600960" y="8039947"/>
            <a:ext cx="7802880" cy="1144693"/>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
        <p:nvSpPr>
          <p:cNvPr id="7" name="Textplatzhalter 6"/>
          <p:cNvSpPr>
            <a:spLocks noGrp="1"/>
          </p:cNvSpPr>
          <p:nvPr>
            <p:ph type="body" sz="quarter" idx="10"/>
          </p:nvPr>
        </p:nvSpPr>
        <p:spPr>
          <a:xfrm>
            <a:off x="487681" y="365761"/>
            <a:ext cx="8222827" cy="1006969"/>
          </a:xfrm>
          <a:prstGeom prst="rect">
            <a:avLst/>
          </a:prstGeom>
        </p:spPr>
        <p:txBody>
          <a:bodyPr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5" r:id="rId1"/>
    <p:sldLayoutId id="2147483726" r:id="rId2"/>
    <p:sldLayoutId id="2147483721" r:id="rId3"/>
    <p:sldLayoutId id="2147483727" r:id="rId4"/>
    <p:sldLayoutId id="2147483728" r:id="rId5"/>
    <p:sldLayoutId id="2147483729" r:id="rId6"/>
    <p:sldLayoutId id="2147483722" r:id="rId7"/>
    <p:sldLayoutId id="2147483730" r:id="rId8"/>
    <p:sldLayoutId id="2147483731" r:id="rId9"/>
    <p:sldLayoutId id="2147483723" r:id="rId10"/>
    <p:sldLayoutId id="2147483724" r:id="rId11"/>
  </p:sldLayoutIdLst>
  <p:hf sldNum="0" hdr="0" ftr="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title"/>
          </p:nvPr>
        </p:nvSpPr>
        <p:spPr bwMode="auto">
          <a:xfrm>
            <a:off x="492125" y="8087932"/>
            <a:ext cx="11053763" cy="1051305"/>
          </a:xfrm>
          <a:noFill/>
          <a:ln>
            <a:miter lim="800000"/>
            <a:headEnd/>
            <a:tailEnd/>
          </a:ln>
        </p:spPr>
        <p:txBody>
          <a:bodyPr vert="horz" wrap="square" numCol="1" anchorCtr="0" compatLnSpc="1">
            <a:prstTxWarp prst="textNoShape">
              <a:avLst/>
            </a:prstTxWarp>
          </a:bodyPr>
          <a:lstStyle/>
          <a:p>
            <a:pPr eaLnBrk="1" hangingPunct="1"/>
            <a:r>
              <a:rPr lang="de-DE" err="1" smtClean="0"/>
              <a:t>Chess</a:t>
            </a:r>
            <a:r>
              <a:rPr lang="de-DE" smtClean="0"/>
              <a:t> in 200 </a:t>
            </a:r>
            <a:r>
              <a:rPr lang="de-DE" err="1" smtClean="0"/>
              <a:t>lines</a:t>
            </a:r>
            <a:endParaRPr lang="en-US" smtClean="0"/>
          </a:p>
        </p:txBody>
      </p:sp>
      <p:sp>
        <p:nvSpPr>
          <p:cNvPr id="8195" name="Untertitel 2"/>
          <p:cNvSpPr>
            <a:spLocks noGrp="1"/>
          </p:cNvSpPr>
          <p:nvPr>
            <p:ph type="body" idx="1"/>
          </p:nvPr>
        </p:nvSpPr>
        <p:spPr bwMode="auto">
          <a:xfrm>
            <a:off x="485775" y="7173533"/>
            <a:ext cx="11053763" cy="954646"/>
          </a:xfrm>
          <a:noFill/>
          <a:ln>
            <a:miter lim="800000"/>
            <a:headEnd/>
            <a:tailEnd/>
          </a:ln>
        </p:spPr>
        <p:txBody>
          <a:bodyPr vert="horz" wrap="square" numCol="1" anchorCtr="0" compatLnSpc="1">
            <a:prstTxWarp prst="textNoShape">
              <a:avLst/>
            </a:prstTxWarp>
          </a:bodyPr>
          <a:lstStyle/>
          <a:p>
            <a:pPr eaLnBrk="1" hangingPunct="1"/>
            <a:r>
              <a:rPr lang="de-DE" err="1" smtClean="0"/>
              <a:t>October</a:t>
            </a:r>
            <a:r>
              <a:rPr lang="de-DE" smtClean="0"/>
              <a:t> 16th, 2017</a:t>
            </a:r>
          </a:p>
        </p:txBody>
      </p:sp>
      <p:sp>
        <p:nvSpPr>
          <p:cNvPr id="6" name="Textfeld 5"/>
          <p:cNvSpPr txBox="1"/>
          <p:nvPr/>
        </p:nvSpPr>
        <p:spPr>
          <a:xfrm>
            <a:off x="1249251" y="2451815"/>
            <a:ext cx="10547798" cy="3970318"/>
          </a:xfrm>
          <a:prstGeom prst="rect">
            <a:avLst/>
          </a:prstGeom>
          <a:noFill/>
        </p:spPr>
        <p:txBody>
          <a:bodyPr wrap="square" rtlCol="0">
            <a:spAutoFit/>
          </a:bodyPr>
          <a:lstStyle/>
          <a:p>
            <a:r>
              <a:rPr lang="en-US" sz="2400" i="1" smtClean="0"/>
              <a:t>“As </a:t>
            </a:r>
            <a:r>
              <a:rPr lang="en-US" sz="24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400" i="1" smtClean="0"/>
              <a:t>.”</a:t>
            </a:r>
          </a:p>
          <a:p>
            <a:endParaRPr lang="en-US" sz="2400" i="1" smtClean="0"/>
          </a:p>
          <a:p>
            <a:pPr algn="r"/>
            <a:r>
              <a:rPr lang="en-US" smtClean="0">
                <a:latin typeface="Arial" panose="020B0604020202020204" pitchFamily="34" charset="0"/>
                <a:cs typeface="Arial" panose="020B0604020202020204" pitchFamily="34" charset="0"/>
              </a:rPr>
              <a:t>From the essay “Beating the Averages” by Paul Graham</a:t>
            </a:r>
          </a:p>
          <a:p>
            <a:pPr algn="r"/>
            <a:r>
              <a:rPr lang="en-US" smtClean="0">
                <a:latin typeface="Arial" panose="020B0604020202020204" pitchFamily="34" charset="0"/>
                <a:cs typeface="Arial" panose="020B0604020202020204" pitchFamily="34" charset="0"/>
              </a:rPr>
              <a:t>(Startup Millionaire, co-Founder of YCombinator)</a:t>
            </a:r>
            <a:endParaRPr lang="de-DE"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Features</a:t>
            </a:r>
          </a:p>
        </p:txBody>
      </p:sp>
      <p:sp>
        <p:nvSpPr>
          <p:cNvPr id="3" name="Rectangle 4"/>
          <p:cNvSpPr>
            <a:spLocks/>
          </p:cNvSpPr>
          <p:nvPr/>
        </p:nvSpPr>
        <p:spPr bwMode="auto">
          <a:xfrm>
            <a:off x="487362"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Infinite Lists, lazy evaluation, Producer-Consumer Model</a:t>
            </a:r>
            <a:endParaRPr lang="en-US" sz="2600">
              <a:solidFill>
                <a:srgbClr val="262626"/>
              </a:solidFill>
              <a:latin typeface="+mn-lt"/>
              <a:ea typeface="Gill Sans" charset="0"/>
              <a:cs typeface="Gill Sans" charset="0"/>
            </a:endParaRP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Profiling</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Central Library</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Compiler and Interpreter</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Industrial </a:t>
            </a:r>
            <a:r>
              <a:rPr lang="en-US" sz="2600" smtClean="0">
                <a:solidFill>
                  <a:srgbClr val="262626"/>
                </a:solidFill>
                <a:latin typeface="+mn-lt"/>
                <a:ea typeface="Gill Sans" charset="0"/>
                <a:cs typeface="Gill Sans" charset="0"/>
              </a:rPr>
              <a:t>Strength (Galois,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Easy parallelization, Semaphores,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“If it typechecks, it works”</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Inspiring F#, Java, C#, …</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3297322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a:t>
            </a:r>
            <a:r>
              <a:rPr lang="en-US" smtClean="0"/>
              <a:t>List Comprehension”</a:t>
            </a:r>
          </a:p>
        </p:txBody>
      </p:sp>
      <p:sp>
        <p:nvSpPr>
          <p:cNvPr id="3" name="Rectangle 4"/>
          <p:cNvSpPr>
            <a:spLocks/>
          </p:cNvSpPr>
          <p:nvPr/>
        </p:nvSpPr>
        <p:spPr bwMode="auto">
          <a:xfrm>
            <a:off x="487362" y="1438502"/>
            <a:ext cx="12130295" cy="30028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3200" smtClean="0">
                <a:solidFill>
                  <a:srgbClr val="262626"/>
                </a:solidFill>
                <a:latin typeface="+mn-lt"/>
                <a:ea typeface="Gill Sans" charset="0"/>
                <a:cs typeface="Gill Sans" charset="0"/>
              </a:rPr>
              <a:t>Task: Enumerate all prime </a:t>
            </a:r>
            <a:r>
              <a:rPr lang="en-US" sz="3200" smtClean="0">
                <a:solidFill>
                  <a:srgbClr val="262626"/>
                </a:solidFill>
                <a:latin typeface="+mn-lt"/>
                <a:ea typeface="Gill Sans" charset="0"/>
                <a:cs typeface="Gill Sans" charset="0"/>
              </a:rPr>
              <a:t>numbers </a:t>
            </a:r>
            <a:r>
              <a:rPr lang="en-US" sz="3200" smtClean="0">
                <a:solidFill>
                  <a:srgbClr val="262626"/>
                </a:solidFill>
                <a:latin typeface="+mn-lt"/>
                <a:ea typeface="Gill Sans" charset="0"/>
                <a:cs typeface="Gill Sans" charset="0"/>
              </a:rPr>
              <a:t>up to 100!</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r>
              <a:rPr lang="en-US" sz="3200" i="1" smtClean="0">
                <a:solidFill>
                  <a:srgbClr val="262626"/>
                </a:solidFill>
                <a:latin typeface="+mn-lt"/>
                <a:ea typeface="Gill Sans" charset="0"/>
                <a:cs typeface="Gill Sans" charset="0"/>
              </a:rPr>
              <a:t>“Compute </a:t>
            </a:r>
            <a:r>
              <a:rPr lang="en-US" sz="3200" i="1" smtClean="0">
                <a:solidFill>
                  <a:srgbClr val="262626"/>
                </a:solidFill>
                <a:latin typeface="+mn-lt"/>
                <a:ea typeface="Gill Sans" charset="0"/>
                <a:cs typeface="Gill Sans" charset="0"/>
              </a:rPr>
              <a:t>the list of </a:t>
            </a:r>
            <a:r>
              <a:rPr lang="en-US" sz="3200" i="1" smtClean="0">
                <a:solidFill>
                  <a:srgbClr val="262626"/>
                </a:solidFill>
                <a:latin typeface="+mn-lt"/>
                <a:ea typeface="Gill Sans" charset="0"/>
                <a:cs typeface="Gill Sans" charset="0"/>
              </a:rPr>
              <a:t>numbers </a:t>
            </a:r>
            <a:r>
              <a:rPr lang="en-US" sz="3200" i="1" smtClean="0">
                <a:solidFill>
                  <a:srgbClr val="262626"/>
                </a:solidFill>
                <a:latin typeface="+mn-lt"/>
                <a:ea typeface="Gill Sans" charset="0"/>
                <a:cs typeface="Gill Sans" charset="0"/>
              </a:rPr>
              <a:t>x where</a:t>
            </a:r>
          </a:p>
          <a:p>
            <a:pPr>
              <a:lnSpc>
                <a:spcPct val="120000"/>
              </a:lnSpc>
              <a:spcBef>
                <a:spcPts val="1000"/>
              </a:spcBef>
              <a:buSzPct val="120000"/>
              <a:defRPr/>
            </a:pPr>
            <a:r>
              <a:rPr lang="en-US" sz="3200" i="1" smtClean="0">
                <a:solidFill>
                  <a:srgbClr val="262626"/>
                </a:solidFill>
                <a:latin typeface="+mn-lt"/>
                <a:ea typeface="Gill Sans" charset="0"/>
                <a:cs typeface="Gill Sans" charset="0"/>
              </a:rPr>
              <a:t>x is between 2 and 100, and </a:t>
            </a:r>
            <a:r>
              <a:rPr lang="en-US" sz="3200" i="1" smtClean="0">
                <a:solidFill>
                  <a:srgbClr val="262626"/>
                </a:solidFill>
                <a:latin typeface="+mn-lt"/>
                <a:ea typeface="Gill Sans" charset="0"/>
                <a:cs typeface="Gill Sans" charset="0"/>
              </a:rPr>
              <a:t>x is not dividable </a:t>
            </a:r>
            <a:r>
              <a:rPr lang="en-US" sz="3200" i="1" smtClean="0">
                <a:solidFill>
                  <a:srgbClr val="262626"/>
                </a:solidFill>
                <a:latin typeface="+mn-lt"/>
                <a:ea typeface="Gill Sans" charset="0"/>
                <a:cs typeface="Gill Sans" charset="0"/>
              </a:rPr>
              <a:t>by </a:t>
            </a:r>
            <a:r>
              <a:rPr lang="en-US" sz="3200" i="1" smtClean="0">
                <a:solidFill>
                  <a:srgbClr val="262626"/>
                </a:solidFill>
                <a:latin typeface="+mn-lt"/>
                <a:ea typeface="Gill Sans" charset="0"/>
                <a:cs typeface="Gill Sans" charset="0"/>
              </a:rPr>
              <a:t>all numbers 2 </a:t>
            </a:r>
            <a:r>
              <a:rPr lang="en-US" sz="3200" i="1" smtClean="0">
                <a:solidFill>
                  <a:srgbClr val="262626"/>
                </a:solidFill>
                <a:latin typeface="+mn-lt"/>
                <a:ea typeface="Gill Sans" charset="0"/>
                <a:cs typeface="Gill Sans" charset="0"/>
              </a:rPr>
              <a:t>up to x-1.”</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marL="254000" indent="-254000">
              <a:lnSpc>
                <a:spcPct val="120000"/>
              </a:lnSpc>
              <a:spcBef>
                <a:spcPts val="1000"/>
              </a:spcBef>
              <a:defRPr/>
            </a:pPr>
            <a:endParaRPr lang="en-US" sz="3200">
              <a:solidFill>
                <a:srgbClr val="262626"/>
              </a:solidFill>
              <a:latin typeface="+mn-lt"/>
              <a:ea typeface="Gill Sans" charset="0"/>
              <a:cs typeface="Gill Sans" charset="0"/>
            </a:endParaRPr>
          </a:p>
        </p:txBody>
      </p:sp>
      <p:sp>
        <p:nvSpPr>
          <p:cNvPr id="4" name="Textfeld 3"/>
          <p:cNvSpPr txBox="1"/>
          <p:nvPr/>
        </p:nvSpPr>
        <p:spPr>
          <a:xfrm>
            <a:off x="404057" y="5384199"/>
            <a:ext cx="12213600" cy="2677656"/>
          </a:xfrm>
          <a:prstGeom prst="rect">
            <a:avLst/>
          </a:prstGeom>
          <a:noFill/>
        </p:spPr>
        <p:txBody>
          <a:bodyPr wrap="none" rtlCol="0">
            <a:spAutoFit/>
          </a:bodyPr>
          <a:lstStyle/>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&lt;-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2..100],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all (x `notDivableBy`)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[2..(x-1)]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p>
          <a:p>
            <a:endPar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`notDivableBy` d  =  mod x d /= 0</a:t>
            </a:r>
          </a:p>
          <a:p>
            <a:endParaRPr lang="de-DE"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397101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Lazy Evaluation</a:t>
            </a:r>
          </a:p>
        </p:txBody>
      </p:sp>
      <p:sp>
        <p:nvSpPr>
          <p:cNvPr id="3" name="Rectangle 4"/>
          <p:cNvSpPr>
            <a:spLocks/>
          </p:cNvSpPr>
          <p:nvPr/>
        </p:nvSpPr>
        <p:spPr bwMode="auto">
          <a:xfrm>
            <a:off x="459569" y="1438502"/>
            <a:ext cx="10790237" cy="634998"/>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Evaluate only if needed!</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Rectangle 4"/>
          <p:cNvSpPr>
            <a:spLocks/>
          </p:cNvSpPr>
          <p:nvPr/>
        </p:nvSpPr>
        <p:spPr bwMode="auto">
          <a:xfrm>
            <a:off x="459569" y="2287587"/>
            <a:ext cx="10790237" cy="1108755"/>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4000" b="1" smtClean="0">
                <a:latin typeface="+mj-lt"/>
                <a:ea typeface="+mj-ea"/>
                <a:cs typeface="+mj-cs"/>
              </a:rPr>
              <a:t>… enables lazy programming:</a:t>
            </a:r>
            <a:endParaRPr lang="en-US" sz="4000" smtClean="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marL="254000" indent="-254000">
              <a:lnSpc>
                <a:spcPct val="120000"/>
              </a:lnSpc>
              <a:spcBef>
                <a:spcPts val="1000"/>
              </a:spcBef>
              <a:defRPr/>
            </a:pPr>
            <a:endParaRPr lang="en-US" sz="4000">
              <a:solidFill>
                <a:srgbClr val="262626"/>
              </a:solidFill>
              <a:latin typeface="+mn-lt"/>
              <a:ea typeface="Gill Sans" charset="0"/>
              <a:cs typeface="Gill Sans" charset="0"/>
            </a:endParaRPr>
          </a:p>
        </p:txBody>
      </p:sp>
      <p:sp>
        <p:nvSpPr>
          <p:cNvPr id="5" name="Textfeld 4"/>
          <p:cNvSpPr txBox="1"/>
          <p:nvPr/>
        </p:nvSpPr>
        <p:spPr>
          <a:xfrm>
            <a:off x="404057" y="3686026"/>
            <a:ext cx="5450630"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minimum </a:t>
            </a:r>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6" name="Textfeld 5"/>
          <p:cNvSpPr txBox="1"/>
          <p:nvPr/>
        </p:nvSpPr>
        <p:spPr>
          <a:xfrm>
            <a:off x="5147507" y="3686026"/>
            <a:ext cx="7177843"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head </a:t>
            </a:r>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process2 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07172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ldergebnis für java null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418" y="4682262"/>
            <a:ext cx="7631237" cy="4550481"/>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1074174" cy="939800"/>
          </a:xfrm>
          <a:noFill/>
          <a:ln>
            <a:miter lim="800000"/>
            <a:headEnd/>
            <a:tailEnd/>
          </a:ln>
        </p:spPr>
        <p:txBody>
          <a:bodyPr vert="horz" wrap="square" numCol="1" anchor="t" anchorCtr="0" compatLnSpc="1">
            <a:prstTxWarp prst="textNoShape">
              <a:avLst/>
            </a:prstTxWarp>
          </a:bodyPr>
          <a:lstStyle/>
          <a:p>
            <a:r>
              <a:rPr lang="en-US" sz="5400" smtClean="0"/>
              <a:t>Sir Tony Hoare’s billion-dollar mistake</a:t>
            </a:r>
          </a:p>
        </p:txBody>
      </p:sp>
      <p:sp>
        <p:nvSpPr>
          <p:cNvPr id="3" name="Rectangle 4"/>
          <p:cNvSpPr>
            <a:spLocks/>
          </p:cNvSpPr>
          <p:nvPr/>
        </p:nvSpPr>
        <p:spPr bwMode="auto">
          <a:xfrm>
            <a:off x="4212419" y="1284966"/>
            <a:ext cx="8360581" cy="13264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800" i="1" smtClean="0"/>
              <a:t>“I </a:t>
            </a:r>
            <a:r>
              <a:rPr lang="en-US" sz="2800" i="1"/>
              <a:t>call it my billion-dollar </a:t>
            </a:r>
            <a:r>
              <a:rPr lang="en-US" sz="2800" i="1" smtClean="0"/>
              <a:t>mistake.</a:t>
            </a:r>
            <a:br>
              <a:rPr lang="en-US" sz="2800" i="1" smtClean="0"/>
            </a:br>
            <a:r>
              <a:rPr lang="en-US" sz="2800" i="1" smtClean="0"/>
              <a:t>It </a:t>
            </a:r>
            <a:r>
              <a:rPr lang="en-US" sz="2800" i="1"/>
              <a:t>was the invention of the null reference in 1965</a:t>
            </a:r>
            <a:r>
              <a:rPr lang="en-US" sz="2800" i="1" smtClean="0"/>
              <a:t>.”</a:t>
            </a:r>
            <a:endParaRPr lang="en-US" sz="2600" i="1">
              <a:solidFill>
                <a:srgbClr val="262626"/>
              </a:solidFill>
              <a:latin typeface="+mn-lt"/>
              <a:ea typeface="Gill Sans" charset="0"/>
              <a:cs typeface="Gill Sans" charset="0"/>
            </a:endParaRPr>
          </a:p>
        </p:txBody>
      </p:sp>
      <p:pic>
        <p:nvPicPr>
          <p:cNvPr id="1026" name="Picture 2" descr="Sir Tony Hoare IMG 51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95" y="1284966"/>
            <a:ext cx="2570617" cy="257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58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No Null Pointer, No Cry</a:t>
            </a:r>
          </a:p>
        </p:txBody>
      </p:sp>
      <p:sp>
        <p:nvSpPr>
          <p:cNvPr id="5" name="Textfeld 4"/>
          <p:cNvSpPr txBox="1"/>
          <p:nvPr/>
        </p:nvSpPr>
        <p:spPr>
          <a:xfrm>
            <a:off x="404057" y="2154391"/>
            <a:ext cx="12114514" cy="646331"/>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Maybe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   =   Just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 |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Nothing</a:t>
            </a:r>
            <a:endPar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4" name="Textfeld 3"/>
          <p:cNvSpPr txBox="1"/>
          <p:nvPr/>
        </p:nvSpPr>
        <p:spPr>
          <a:xfrm>
            <a:off x="404057" y="4363663"/>
            <a:ext cx="12114514" cy="1754326"/>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measurement of</a:t>
            </a:r>
          </a:p>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value -&gt; …</a:t>
            </a:r>
          </a:p>
          <a:p>
            <a:r>
              <a:rPr lang="en-US" sz="36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-&gt; </a:t>
            </a:r>
            <a:r>
              <a:rPr lang="en-US" sz="3600" i="1"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&lt;deal with it somehow&gt;</a:t>
            </a:r>
            <a:endParaRPr lang="de-DE" sz="3600" i="1">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59718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Shell Hacking</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feld 5"/>
          <p:cNvSpPr txBox="1"/>
          <p:nvPr/>
        </p:nvSpPr>
        <p:spPr>
          <a:xfrm>
            <a:off x="769937" y="1563718"/>
            <a:ext cx="4278735" cy="2862322"/>
          </a:xfrm>
          <a:prstGeom prst="rect">
            <a:avLst/>
          </a:prstGeom>
          <a:solidFill>
            <a:schemeClr val="bg2">
              <a:lumMod val="40000"/>
              <a:lumOff val="60000"/>
            </a:schemeClr>
          </a:solidFill>
        </p:spPr>
        <p:txBody>
          <a:bodyPr wrap="none" rtlCol="0">
            <a:spAutoFit/>
          </a:bodyPr>
          <a:lstStyle/>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 chess, two players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data Colour =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deriving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instance Hashable Colour</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are taking turns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Black = White</a:t>
            </a:r>
          </a:p>
        </p:txBody>
      </p:sp>
      <p:sp>
        <p:nvSpPr>
          <p:cNvPr id="7" name="Textfeld 6"/>
          <p:cNvSpPr txBox="1"/>
          <p:nvPr/>
        </p:nvSpPr>
        <p:spPr>
          <a:xfrm>
            <a:off x="7511047" y="1543859"/>
            <a:ext cx="4278735" cy="2862322"/>
          </a:xfrm>
          <a:prstGeom prst="rect">
            <a:avLst/>
          </a:prstGeom>
          <a:solidFill>
            <a:schemeClr val="bg2">
              <a:lumMod val="40000"/>
              <a:lumOff val="60000"/>
            </a:schemeClr>
          </a:solidFill>
        </p:spPr>
        <p:txBody>
          <a:bodyPr wrap="none" rtlCol="0">
            <a:spAutoFit/>
          </a:bodyPr>
          <a:lstStyle/>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chess, two players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Colour =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deriving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Hashable Colour</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are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taking turns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White = Black</a:t>
            </a: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Black = White</a:t>
            </a:r>
          </a:p>
        </p:txBody>
      </p:sp>
      <p:sp>
        <p:nvSpPr>
          <p:cNvPr id="3" name="Pfeil nach rechts 2"/>
          <p:cNvSpPr/>
          <p:nvPr/>
        </p:nvSpPr>
        <p:spPr>
          <a:xfrm>
            <a:off x="5847008" y="2749639"/>
            <a:ext cx="850006" cy="450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155575" y="5116155"/>
            <a:ext cx="12849225" cy="3539430"/>
          </a:xfrm>
          <a:prstGeom prst="rect">
            <a:avLst/>
          </a:prstGeom>
          <a:noFill/>
        </p:spPr>
        <p:txBody>
          <a:bodyPr wrap="square" rtlCol="0">
            <a:spAutoFit/>
          </a:bodyPr>
          <a:lstStyle/>
          <a:p>
            <a:r>
              <a:rPr lang="de-DE" sz="3200">
                <a:solidFill>
                  <a:schemeClr val="accent1">
                    <a:lumMod val="50000"/>
                  </a:schemeClr>
                </a:solidFill>
                <a:latin typeface="Agency FB" panose="020B0503020202020204" pitchFamily="34" charset="0"/>
                <a:cs typeface="Courier New" panose="02070309020205020404" pitchFamily="49" charset="0"/>
              </a:rPr>
              <a:t>GHCi, version 8.0.2: http://www.haskell.org/ghc/  :? for help</a:t>
            </a:r>
          </a:p>
          <a:p>
            <a:r>
              <a:rPr lang="de-DE" sz="3200">
                <a:solidFill>
                  <a:schemeClr val="accent1">
                    <a:lumMod val="50000"/>
                  </a:schemeClr>
                </a:solidFill>
                <a:latin typeface="Agency FB" panose="020B0503020202020204" pitchFamily="34" charset="0"/>
                <a:cs typeface="Courier New" panose="02070309020205020404" pitchFamily="49" charset="0"/>
              </a:rPr>
              <a:t>Prelude&gt;</a:t>
            </a:r>
            <a:r>
              <a:rPr lang="de-DE" sz="3200">
                <a:latin typeface="Agency FB" panose="020B0503020202020204" pitchFamily="34" charset="0"/>
                <a:cs typeface="Courier New" panose="02070309020205020404" pitchFamily="49" charset="0"/>
              </a:rPr>
              <a:t> f &lt;- readFile "</a:t>
            </a:r>
            <a:r>
              <a:rPr lang="de-DE" sz="3200" smtClean="0">
                <a:latin typeface="Agency FB" panose="020B0503020202020204" pitchFamily="34" charset="0"/>
                <a:cs typeface="Courier New" panose="02070309020205020404" pitchFamily="49" charset="0"/>
              </a:rPr>
              <a:t>lit.lhs"</a:t>
            </a:r>
            <a:endParaRPr lang="de-DE" sz="3200">
              <a:latin typeface="Agency FB" panose="020B0503020202020204" pitchFamily="34" charset="0"/>
              <a:cs typeface="Courier New" panose="02070309020205020404" pitchFamily="49" charset="0"/>
            </a:endParaRPr>
          </a:p>
          <a:p>
            <a:r>
              <a:rPr lang="de-DE" sz="3200" smtClean="0">
                <a:solidFill>
                  <a:schemeClr val="accent1">
                    <a:lumMod val="50000"/>
                  </a:schemeClr>
                </a:solidFill>
                <a:latin typeface="Agency FB" panose="020B0503020202020204" pitchFamily="34" charset="0"/>
                <a:cs typeface="Courier New" panose="02070309020205020404" pitchFamily="49" charset="0"/>
              </a:rPr>
              <a:t>Prelude&gt;</a:t>
            </a:r>
            <a:r>
              <a:rPr lang="de-DE" sz="3200" smtClean="0">
                <a:latin typeface="Agency FB" panose="020B0503020202020204" pitchFamily="34" charset="0"/>
                <a:cs typeface="Courier New" panose="02070309020205020404" pitchFamily="49" charset="0"/>
              </a:rPr>
              <a:t> </a:t>
            </a:r>
            <a:r>
              <a:rPr lang="de-DE" sz="3200">
                <a:latin typeface="Agency FB" panose="020B0503020202020204" pitchFamily="34" charset="0"/>
                <a:cs typeface="Courier New" panose="02070309020205020404" pitchFamily="49" charset="0"/>
              </a:rPr>
              <a:t>import Data.List</a:t>
            </a: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data Line = Code String | Other </a:t>
            </a:r>
            <a:r>
              <a:rPr lang="de-DE" sz="3200" smtClean="0">
                <a:latin typeface="Agency FB" panose="020B0503020202020204" pitchFamily="34" charset="0"/>
                <a:cs typeface="Courier New" panose="02070309020205020404" pitchFamily="49" charset="0"/>
              </a:rPr>
              <a:t>String</a:t>
            </a:r>
            <a:endParaRPr lang="de-DE" sz="3200">
              <a:latin typeface="Agency FB" panose="020B0503020202020204" pitchFamily="34" charset="0"/>
              <a:cs typeface="Courier New" panose="02070309020205020404" pitchFamily="49" charset="0"/>
            </a:endParaRP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let ls = map (\ l -&gt; if "&gt; " `isPrefixOf` l then Code l else Other l) $ lines f</a:t>
            </a: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writeFile "unlit.hs" $ </a:t>
            </a:r>
            <a:r>
              <a:rPr lang="de-DE" sz="3200" smtClean="0">
                <a:latin typeface="Agency FB" panose="020B0503020202020204" pitchFamily="34" charset="0"/>
                <a:cs typeface="Courier New" panose="02070309020205020404" pitchFamily="49" charset="0"/>
              </a:rPr>
              <a:t>unlines $</a:t>
            </a:r>
          </a:p>
          <a:p>
            <a:r>
              <a:rPr lang="de-DE" sz="3200" smtClean="0">
                <a:latin typeface="Agency FB" panose="020B0503020202020204" pitchFamily="34" charset="0"/>
                <a:cs typeface="Courier New" panose="02070309020205020404" pitchFamily="49" charset="0"/>
              </a:rPr>
              <a:t>map </a:t>
            </a:r>
            <a:r>
              <a:rPr lang="de-DE" sz="3200">
                <a:latin typeface="Agency FB" panose="020B0503020202020204" pitchFamily="34" charset="0"/>
                <a:cs typeface="Courier New" panose="02070309020205020404" pitchFamily="49" charset="0"/>
              </a:rPr>
              <a:t>(\l -&gt; case l of Code s -&gt; drop 2 s; Other s -&gt; if null s then s else "-- "++s) ls</a:t>
            </a:r>
            <a:endParaRPr lang="de-DE" sz="3200" dirty="0" err="1" smtClean="0">
              <a:latin typeface="Agency FB" panose="020B0503020202020204" pitchFamily="34" charset="0"/>
              <a:cs typeface="Courier New" panose="02070309020205020404" pitchFamily="49" charset="0"/>
            </a:endParaRPr>
          </a:p>
        </p:txBody>
      </p:sp>
    </p:spTree>
    <p:extLst>
      <p:ext uri="{BB962C8B-B14F-4D97-AF65-F5344CB8AC3E}">
        <p14:creationId xmlns:p14="http://schemas.microsoft.com/office/powerpoint/2010/main" val="13587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Domain Specific Languages</a:t>
            </a:r>
            <a:endParaRPr lang="en-US" smtClean="0"/>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4598588"/>
            <a:ext cx="12341840" cy="4401205"/>
          </a:xfrm>
          <a:prstGeom prst="rect">
            <a:avLst/>
          </a:prstGeom>
          <a:noFill/>
        </p:spPr>
        <p:txBody>
          <a:bodyPr wrap="non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diff file1 file2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cov1 &lt;- readCov file1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file1 "txt") $ unlines (sort cov1)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cov2 &lt;- readCov file2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file2 "txt") $ unlines (sort cov2)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"uncovered.txt" $ unlines (sort $ cov1 \\ cov2)</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readCov file = runX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readDocument ([ withValidate no, withRemoveWS yes, withExpat True ]) file</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getChildren &gt;&gt;&gt; isElem &gt;&gt;&gt; hasName "BullseyeCoverage" &gt;&gt;&gt; deep extractFn</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extractFn = isElem &gt;&gt;&gt; hasName "fn" &gt;&gt;&gt; hasAttr "name" &gt;&gt;&gt; hasAttr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fn_cov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hasAttrValue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fn_cov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(=="1") &gt;&gt;&gt; getAttrValue "name"</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3" name="Fensterinhalt vertikal verschieben 2"/>
          <p:cNvSpPr/>
          <p:nvPr/>
        </p:nvSpPr>
        <p:spPr>
          <a:xfrm>
            <a:off x="1395499" y="1715640"/>
            <a:ext cx="3142447"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solidFill>
                  <a:schemeClr val="tx1"/>
                </a:solidFill>
                <a:latin typeface="Arial Narrow" panose="020B0606020202030204" pitchFamily="34" charset="0"/>
              </a:rPr>
              <a:t>&lt;fn name=„f1“ fc_cov=1&gt;</a:t>
            </a:r>
          </a:p>
          <a:p>
            <a:pPr algn="ctr"/>
            <a:r>
              <a:rPr lang="de-DE">
                <a:solidFill>
                  <a:schemeClr val="tx1"/>
                </a:solidFill>
                <a:latin typeface="Arial Narrow" panose="020B0606020202030204" pitchFamily="34" charset="0"/>
              </a:rPr>
              <a:t>&lt;fn name=„</a:t>
            </a:r>
            <a:r>
              <a:rPr lang="de-DE" smtClean="0">
                <a:solidFill>
                  <a:schemeClr val="tx1"/>
                </a:solidFill>
                <a:latin typeface="Arial Narrow" panose="020B0606020202030204" pitchFamily="34" charset="0"/>
              </a:rPr>
              <a:t>f2“ </a:t>
            </a:r>
            <a:r>
              <a:rPr lang="de-DE">
                <a:solidFill>
                  <a:schemeClr val="tx1"/>
                </a:solidFill>
                <a:latin typeface="Arial Narrow" panose="020B0606020202030204" pitchFamily="34" charset="0"/>
              </a:rPr>
              <a:t>fc_cov=1&gt;</a:t>
            </a:r>
          </a:p>
          <a:p>
            <a:pPr algn="ctr"/>
            <a:r>
              <a:rPr lang="de-DE">
                <a:solidFill>
                  <a:schemeClr val="tx1"/>
                </a:solidFill>
                <a:latin typeface="Arial Narrow" panose="020B0606020202030204" pitchFamily="34" charset="0"/>
              </a:rPr>
              <a:t>&lt;fn name=„</a:t>
            </a:r>
            <a:r>
              <a:rPr lang="de-DE" smtClean="0">
                <a:solidFill>
                  <a:schemeClr val="tx1"/>
                </a:solidFill>
                <a:latin typeface="Arial Narrow" panose="020B0606020202030204" pitchFamily="34" charset="0"/>
              </a:rPr>
              <a:t>f3“ </a:t>
            </a:r>
            <a:r>
              <a:rPr lang="de-DE">
                <a:solidFill>
                  <a:schemeClr val="tx1"/>
                </a:solidFill>
                <a:latin typeface="Arial Narrow" panose="020B0606020202030204" pitchFamily="34" charset="0"/>
              </a:rPr>
              <a:t>fc_cov=1&gt;</a:t>
            </a:r>
          </a:p>
        </p:txBody>
      </p:sp>
      <p:sp>
        <p:nvSpPr>
          <p:cNvPr id="6" name="Fensterinhalt vertikal verschieben 5"/>
          <p:cNvSpPr/>
          <p:nvPr/>
        </p:nvSpPr>
        <p:spPr>
          <a:xfrm>
            <a:off x="6059393" y="1725921"/>
            <a:ext cx="3153582"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latin typeface="Arial Narrow" panose="020B0606020202030204" pitchFamily="34" charset="0"/>
              </a:rPr>
              <a:t>&lt;fn name=„f1“ fc_cov=1&gt;</a:t>
            </a:r>
          </a:p>
          <a:p>
            <a:pPr algn="ctr"/>
            <a:r>
              <a:rPr lang="de-DE">
                <a:solidFill>
                  <a:schemeClr val="tx1"/>
                </a:solidFill>
                <a:latin typeface="Arial Narrow" panose="020B0606020202030204" pitchFamily="34" charset="0"/>
              </a:rPr>
              <a:t>&lt;fn name=„f2“ </a:t>
            </a:r>
            <a:r>
              <a:rPr lang="de-DE" smtClean="0">
                <a:solidFill>
                  <a:schemeClr val="tx1"/>
                </a:solidFill>
                <a:latin typeface="Arial Narrow" panose="020B0606020202030204" pitchFamily="34" charset="0"/>
              </a:rPr>
              <a:t>fc_cov=0&gt;</a:t>
            </a:r>
            <a:endParaRPr lang="de-DE">
              <a:solidFill>
                <a:schemeClr val="tx1"/>
              </a:solidFill>
              <a:latin typeface="Arial Narrow" panose="020B0606020202030204" pitchFamily="34" charset="0"/>
            </a:endParaRPr>
          </a:p>
        </p:txBody>
      </p:sp>
      <p:sp>
        <p:nvSpPr>
          <p:cNvPr id="7" name="Textfeld 6"/>
          <p:cNvSpPr txBox="1"/>
          <p:nvPr/>
        </p:nvSpPr>
        <p:spPr>
          <a:xfrm>
            <a:off x="5140871" y="1866518"/>
            <a:ext cx="530915" cy="1446550"/>
          </a:xfrm>
          <a:prstGeom prst="rect">
            <a:avLst/>
          </a:prstGeom>
          <a:noFill/>
        </p:spPr>
        <p:txBody>
          <a:bodyPr wrap="none" rtlCol="0">
            <a:spAutoFit/>
          </a:bodyPr>
          <a:lstStyle/>
          <a:p>
            <a:r>
              <a:rPr lang="de-DE" sz="8800" smtClean="0">
                <a:latin typeface="+mn-lt"/>
              </a:rPr>
              <a:t>-</a:t>
            </a:r>
            <a:endParaRPr lang="de-DE" sz="8800" dirty="0" err="1" smtClean="0">
              <a:latin typeface="+mn-lt"/>
            </a:endParaRPr>
          </a:p>
        </p:txBody>
      </p:sp>
      <p:sp>
        <p:nvSpPr>
          <p:cNvPr id="9" name="Textfeld 8"/>
          <p:cNvSpPr txBox="1"/>
          <p:nvPr/>
        </p:nvSpPr>
        <p:spPr>
          <a:xfrm>
            <a:off x="9839347" y="1863680"/>
            <a:ext cx="2034531" cy="1446550"/>
          </a:xfrm>
          <a:prstGeom prst="rect">
            <a:avLst/>
          </a:prstGeom>
          <a:noFill/>
        </p:spPr>
        <p:txBody>
          <a:bodyPr wrap="none" rtlCol="0">
            <a:spAutoFit/>
          </a:bodyPr>
          <a:lstStyle/>
          <a:p>
            <a:r>
              <a:rPr lang="de-DE" sz="8800" smtClean="0">
                <a:latin typeface="+mn-lt"/>
              </a:rPr>
              <a:t>=   ?</a:t>
            </a:r>
            <a:endParaRPr lang="de-DE" sz="8800" dirty="0" err="1" smtClean="0">
              <a:latin typeface="+mn-lt"/>
            </a:endParaRPr>
          </a:p>
        </p:txBody>
      </p:sp>
      <p:sp>
        <p:nvSpPr>
          <p:cNvPr id="8" name="Textfeld 7"/>
          <p:cNvSpPr txBox="1"/>
          <p:nvPr/>
        </p:nvSpPr>
        <p:spPr>
          <a:xfrm>
            <a:off x="2004695" y="3500712"/>
            <a:ext cx="1924053" cy="646331"/>
          </a:xfrm>
          <a:prstGeom prst="rect">
            <a:avLst/>
          </a:prstGeom>
          <a:noFill/>
        </p:spPr>
        <p:txBody>
          <a:bodyPr wrap="none" rtlCol="0">
            <a:spAutoFit/>
          </a:bodyPr>
          <a:lstStyle/>
          <a:p>
            <a:r>
              <a:rPr lang="de-DE" smtClean="0">
                <a:latin typeface="+mn-lt"/>
              </a:rPr>
              <a:t>Covered Functions</a:t>
            </a:r>
          </a:p>
          <a:p>
            <a:r>
              <a:rPr lang="de-DE" smtClean="0">
                <a:latin typeface="+mn-lt"/>
              </a:rPr>
              <a:t>in </a:t>
            </a:r>
            <a:r>
              <a:rPr lang="de-DE" smtClean="0">
                <a:solidFill>
                  <a:srgbClr val="FF0000"/>
                </a:solidFill>
                <a:latin typeface="+mn-lt"/>
              </a:rPr>
              <a:t>Production Use</a:t>
            </a:r>
            <a:endParaRPr lang="de-DE" dirty="0" err="1" smtClean="0">
              <a:solidFill>
                <a:srgbClr val="FF0000"/>
              </a:solidFill>
              <a:latin typeface="+mn-lt"/>
            </a:endParaRPr>
          </a:p>
        </p:txBody>
      </p:sp>
      <p:sp>
        <p:nvSpPr>
          <p:cNvPr id="11" name="Textfeld 10"/>
          <p:cNvSpPr txBox="1"/>
          <p:nvPr/>
        </p:nvSpPr>
        <p:spPr>
          <a:xfrm>
            <a:off x="6674157" y="3460364"/>
            <a:ext cx="2033057" cy="646331"/>
          </a:xfrm>
          <a:prstGeom prst="rect">
            <a:avLst/>
          </a:prstGeom>
          <a:noFill/>
        </p:spPr>
        <p:txBody>
          <a:bodyPr wrap="none" rtlCol="0">
            <a:spAutoFit/>
          </a:bodyPr>
          <a:lstStyle/>
          <a:p>
            <a:r>
              <a:rPr lang="de-DE" smtClean="0">
                <a:latin typeface="+mn-lt"/>
              </a:rPr>
              <a:t>Covered Functions</a:t>
            </a:r>
          </a:p>
          <a:p>
            <a:r>
              <a:rPr lang="de-DE" smtClean="0">
                <a:latin typeface="+mn-lt"/>
              </a:rPr>
              <a:t>executing </a:t>
            </a:r>
            <a:r>
              <a:rPr lang="de-DE" smtClean="0">
                <a:solidFill>
                  <a:srgbClr val="00B050"/>
                </a:solidFill>
                <a:latin typeface="+mn-lt"/>
              </a:rPr>
              <a:t>Test Suite</a:t>
            </a:r>
            <a:endParaRPr lang="de-DE" dirty="0" err="1" smtClean="0">
              <a:solidFill>
                <a:srgbClr val="00B050"/>
              </a:solidFill>
              <a:latin typeface="+mn-lt"/>
            </a:endParaRPr>
          </a:p>
        </p:txBody>
      </p:sp>
      <p:sp>
        <p:nvSpPr>
          <p:cNvPr id="5" name="Rechteck 4"/>
          <p:cNvSpPr/>
          <p:nvPr/>
        </p:nvSpPr>
        <p:spPr>
          <a:xfrm>
            <a:off x="404057" y="7105650"/>
            <a:ext cx="12341840" cy="1894143"/>
          </a:xfrm>
          <a:prstGeom prst="rect">
            <a:avLst/>
          </a:prstGeom>
          <a:solidFill>
            <a:schemeClr val="accent1">
              <a:alpha val="2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5602370" y="9075993"/>
            <a:ext cx="1945213" cy="523220"/>
          </a:xfrm>
          <a:prstGeom prst="rect">
            <a:avLst/>
          </a:prstGeom>
          <a:noFill/>
        </p:spPr>
        <p:txBody>
          <a:bodyPr wrap="none" rtlCol="0">
            <a:spAutoFit/>
          </a:bodyPr>
          <a:lstStyle/>
          <a:p>
            <a:r>
              <a:rPr lang="de-DE" sz="2800" smtClean="0">
                <a:latin typeface="+mn-lt"/>
              </a:rPr>
              <a:t>DSL for XML</a:t>
            </a:r>
            <a:endParaRPr lang="de-DE" sz="2800" dirty="0" err="1" smtClean="0">
              <a:latin typeface="+mn-lt"/>
            </a:endParaRPr>
          </a:p>
        </p:txBody>
      </p:sp>
    </p:spTree>
    <p:extLst>
      <p:ext uri="{BB962C8B-B14F-4D97-AF65-F5344CB8AC3E}">
        <p14:creationId xmlns:p14="http://schemas.microsoft.com/office/powerpoint/2010/main" val="76830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Without DSL (Python,procedural)</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1259040"/>
            <a:ext cx="5842197" cy="8094524"/>
          </a:xfrm>
          <a:prstGeom prst="rect">
            <a:avLst/>
          </a:prstGeom>
          <a:noFill/>
        </p:spPr>
        <p:txBody>
          <a:bodyPr wrap="square" rtlCol="0">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Argumente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$file1 = $ARGV[0];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$file2 = $ARGV[1];</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$diffopt = $ARGV[2];</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#Öffne Dateien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$file1) or die "could not open $file1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@inhalt1=&lt;IN&gt;;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$file2) or die "could not open $file2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@inhalt2=&lt;IN&gt;;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$line_nr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$fn_name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while ( defined($inhalt1[$line_nr])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$line2 = $inhalt2[$line_nr];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$inhalt2[$line_nr];</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/^&lt;fn 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last Funktionsnamen;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#Extrahiere Funktionsname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/^&lt;fn 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$fn_name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 name1=$fn_name\n</a:t>
            </a:r>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smtClean="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$d_cov1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p:txBody>
      </p:sp>
      <p:sp>
        <p:nvSpPr>
          <p:cNvPr id="5" name="Rechteck 4"/>
          <p:cNvSpPr/>
          <p:nvPr/>
        </p:nvSpPr>
        <p:spPr>
          <a:xfrm>
            <a:off x="6400800" y="1259040"/>
            <a:ext cx="6347854" cy="8248412"/>
          </a:xfrm>
          <a:prstGeom prst="rect">
            <a:avLst/>
          </a:prstGeom>
        </p:spPr>
        <p:txBody>
          <a:bodyPr wrap="square">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file2</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(f): '$fn_cov1' '$fn_cov2'\n";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 '$cd_cov1' '$cd_cov2'\n";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(c): '$d_cov1' '$d_cov2'\n";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($diffopt =~ /f/ ) and $fn_cov1==1 and $fn_cov2==0)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/^&lt;probe line=\"/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/kind=\"decision\"/ and $diffopt =~ /d/ )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/kind=\"condition\"/  and $diffopt =~ /c/ )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/kind=\"([^\"]*)/;</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$probe_kind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$cd_event2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$d_event1 $d_event2 \n";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($cd_event1 eq "full" and $cd_event2 ne "full")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"true" and ($cd_event2 eq "false" or $cd_event2 eq "none"))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"false" and ($cd_event2 eq "true" or $cd_event2 eq "none")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($diffopt =~ /F/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else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/line=\"([^\"]*)/;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printf("%-15s: probe line=\"$tmp[0]\"  kind=\"$probe_kind\"  -  event=\"$cd_event1\" vs. \"$cd_event2\"\n", $fn_name);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$line_nr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p:txBody>
      </p:sp>
    </p:spTree>
    <p:extLst>
      <p:ext uri="{BB962C8B-B14F-4D97-AF65-F5344CB8AC3E}">
        <p14:creationId xmlns:p14="http://schemas.microsoft.com/office/powerpoint/2010/main" val="361854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Tight Realtime properties required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Very low level problem (machine oriented)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02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sp>
        <p:nvSpPr>
          <p:cNvPr id="5" name="Abgerundetes Rechteck 4"/>
          <p:cNvSpPr/>
          <p:nvPr/>
        </p:nvSpPr>
        <p:spPr>
          <a:xfrm>
            <a:off x="6813550" y="7234238"/>
            <a:ext cx="5703888" cy="1706562"/>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r>
              <a:rPr lang="de-DE" b="1">
                <a:solidFill>
                  <a:schemeClr val="bg2"/>
                </a:solidFill>
              </a:rPr>
              <a:t>Arnulfstraße 27</a:t>
            </a:r>
          </a:p>
          <a:p>
            <a:pPr algn="ctr">
              <a:defRPr/>
            </a:pPr>
            <a:r>
              <a:rPr lang="de-DE" b="1">
                <a:solidFill>
                  <a:schemeClr val="bg2"/>
                </a:solidFill>
              </a:rPr>
              <a:t>80335 München</a:t>
            </a:r>
          </a:p>
          <a:p>
            <a:pPr algn="ctr">
              <a:defRPr/>
            </a:pPr>
            <a:r>
              <a:rPr lang="de-DE" b="1">
                <a:solidFill>
                  <a:schemeClr val="bg2"/>
                </a:solidFill>
              </a:rPr>
              <a:t>www.validas.de</a:t>
            </a:r>
          </a:p>
          <a:p>
            <a:pPr algn="ctr">
              <a:defRPr/>
            </a:pPr>
            <a:r>
              <a:rPr lang="de-DE" b="1">
                <a:solidFill>
                  <a:schemeClr val="bg2"/>
                </a:solidFill>
              </a:rPr>
              <a:t>info@validas.de</a:t>
            </a: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024813" y="2809875"/>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putStrLn „Thank you!“</a:t>
            </a:r>
            <a:endParaRPr lang="en-US"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Power Continuum</a:t>
            </a:r>
            <a:endParaRPr lang="en-US" smtClean="0"/>
          </a:p>
        </p:txBody>
      </p:sp>
      <p:sp>
        <p:nvSpPr>
          <p:cNvPr id="2" name="Pfeil nach unten 1"/>
          <p:cNvSpPr/>
          <p:nvPr/>
        </p:nvSpPr>
        <p:spPr>
          <a:xfrm rot="10800000">
            <a:off x="1442428" y="1403794"/>
            <a:ext cx="837127" cy="7250807"/>
          </a:xfrm>
          <a:prstGeom prst="down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de-DE" sz="2400" smtClean="0">
                <a:solidFill>
                  <a:schemeClr val="bg1"/>
                </a:solidFill>
                <a:latin typeface="Arial Black" panose="020B0A04020102020204" pitchFamily="34" charset="0"/>
              </a:rPr>
              <a:t>higher                                                lower</a:t>
            </a:r>
            <a:endParaRPr lang="de-DE" sz="2400">
              <a:solidFill>
                <a:schemeClr val="bg1"/>
              </a:solidFill>
              <a:latin typeface="Arial Black" panose="020B0A040201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29" y="3540349"/>
            <a:ext cx="1228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475354" y="8281115"/>
            <a:ext cx="3479863" cy="584775"/>
          </a:xfrm>
          <a:prstGeom prst="rect">
            <a:avLst/>
          </a:prstGeom>
          <a:noFill/>
        </p:spPr>
        <p:txBody>
          <a:bodyPr wrap="none" rtlCol="0">
            <a:spAutoFit/>
          </a:bodyPr>
          <a:lstStyle/>
          <a:p>
            <a:r>
              <a:rPr lang="de-DE" sz="3200" smtClean="0">
                <a:latin typeface="+mn-lt"/>
              </a:rPr>
              <a:t>„Procedural“: </a:t>
            </a:r>
            <a:r>
              <a:rPr lang="de-DE" sz="3200" smtClean="0">
                <a:latin typeface="+mn-lt"/>
              </a:rPr>
              <a:t>How!</a:t>
            </a:r>
            <a:endParaRPr lang="de-DE" sz="3200" dirty="0" err="1" smtClean="0">
              <a:latin typeface="+mn-lt"/>
            </a:endParaRPr>
          </a:p>
        </p:txBody>
      </p:sp>
      <p:sp>
        <p:nvSpPr>
          <p:cNvPr id="9" name="Textfeld 8"/>
          <p:cNvSpPr txBox="1"/>
          <p:nvPr/>
        </p:nvSpPr>
        <p:spPr>
          <a:xfrm>
            <a:off x="2475354" y="1839532"/>
            <a:ext cx="3696076" cy="584775"/>
          </a:xfrm>
          <a:prstGeom prst="rect">
            <a:avLst/>
          </a:prstGeom>
          <a:noFill/>
        </p:spPr>
        <p:txBody>
          <a:bodyPr wrap="none" rtlCol="0">
            <a:spAutoFit/>
          </a:bodyPr>
          <a:lstStyle/>
          <a:p>
            <a:r>
              <a:rPr lang="de-DE" sz="3200" smtClean="0">
                <a:latin typeface="+mn-lt"/>
              </a:rPr>
              <a:t>„Declarative“: </a:t>
            </a:r>
            <a:r>
              <a:rPr lang="de-DE" sz="3200" smtClean="0">
                <a:latin typeface="+mn-lt"/>
              </a:rPr>
              <a:t>What!</a:t>
            </a:r>
            <a:endParaRPr lang="de-DE" sz="3200" dirty="0" err="1" smtClean="0">
              <a:latin typeface="+mn-lt"/>
            </a:endParaRPr>
          </a:p>
        </p:txBody>
      </p:sp>
      <p:pic>
        <p:nvPicPr>
          <p:cNvPr id="1030" name="Picture 6" descr="C:\Users\reitmeier\AppData\Local\Microsoft\Windows\Temporary Internet Files\Content.IE5\3LWRIX8I\cpu-15265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876" y="7661785"/>
            <a:ext cx="1823434" cy="18234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itmeier\AppData\Local\Microsoft\Windows\Temporary Internet Files\Content.IE5\CVE2Q6IP\person-311292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9712" y="1403794"/>
            <a:ext cx="1361762" cy="17762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rot="5400000">
            <a:off x="7816733" y="4908976"/>
            <a:ext cx="3631828" cy="830997"/>
          </a:xfrm>
          <a:prstGeom prst="rect">
            <a:avLst/>
          </a:prstGeom>
          <a:noFill/>
        </p:spPr>
        <p:txBody>
          <a:bodyPr wrap="none" rtlCol="0">
            <a:spAutoFit/>
          </a:bodyPr>
          <a:lstStyle/>
          <a:p>
            <a:r>
              <a:rPr lang="de-DE" sz="4800" smtClean="0">
                <a:latin typeface="+mn-lt"/>
              </a:rPr>
              <a:t>Semantic Gap</a:t>
            </a:r>
            <a:endParaRPr lang="de-DE" sz="4800" dirty="0" err="1" smtClean="0">
              <a:latin typeface="+mn-lt"/>
            </a:endParaRPr>
          </a:p>
        </p:txBody>
      </p:sp>
      <p:sp>
        <p:nvSpPr>
          <p:cNvPr id="11" name="Textfeld 10"/>
          <p:cNvSpPr txBox="1"/>
          <p:nvPr/>
        </p:nvSpPr>
        <p:spPr>
          <a:xfrm>
            <a:off x="8628504" y="8281114"/>
            <a:ext cx="3165867" cy="584775"/>
          </a:xfrm>
          <a:prstGeom prst="rect">
            <a:avLst/>
          </a:prstGeom>
          <a:noFill/>
        </p:spPr>
        <p:txBody>
          <a:bodyPr wrap="none" rtlCol="0">
            <a:spAutoFit/>
          </a:bodyPr>
          <a:lstStyle/>
          <a:p>
            <a:r>
              <a:rPr lang="de-DE" sz="3200" smtClean="0">
                <a:latin typeface="+mn-lt"/>
              </a:rPr>
              <a:t>Easy for machines</a:t>
            </a:r>
            <a:endParaRPr lang="de-DE" sz="3200" dirty="0" err="1" smtClean="0">
              <a:latin typeface="+mn-lt"/>
            </a:endParaRPr>
          </a:p>
        </p:txBody>
      </p:sp>
      <p:sp>
        <p:nvSpPr>
          <p:cNvPr id="12" name="Textfeld 11"/>
          <p:cNvSpPr txBox="1"/>
          <p:nvPr/>
        </p:nvSpPr>
        <p:spPr>
          <a:xfrm>
            <a:off x="8628503" y="1839531"/>
            <a:ext cx="2910990" cy="584775"/>
          </a:xfrm>
          <a:prstGeom prst="rect">
            <a:avLst/>
          </a:prstGeom>
          <a:noFill/>
        </p:spPr>
        <p:txBody>
          <a:bodyPr wrap="none" rtlCol="0">
            <a:spAutoFit/>
          </a:bodyPr>
          <a:lstStyle/>
          <a:p>
            <a:r>
              <a:rPr lang="de-DE" sz="3200" smtClean="0">
                <a:latin typeface="+mn-lt"/>
              </a:rPr>
              <a:t>Easy for humans</a:t>
            </a:r>
            <a:endParaRPr lang="de-DE" sz="3200" dirty="0" err="1" smtClean="0">
              <a:latin typeface="+mn-lt"/>
            </a:endParaRPr>
          </a:p>
        </p:txBody>
      </p:sp>
      <p:cxnSp>
        <p:nvCxnSpPr>
          <p:cNvPr id="5" name="Gerade Verbindung mit Pfeil 4"/>
          <p:cNvCxnSpPr/>
          <p:nvPr/>
        </p:nvCxnSpPr>
        <p:spPr>
          <a:xfrm>
            <a:off x="10083998" y="2838450"/>
            <a:ext cx="0" cy="4972050"/>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7782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4" name="Textfeld 3"/>
          <p:cNvSpPr txBox="1"/>
          <p:nvPr/>
        </p:nvSpPr>
        <p:spPr>
          <a:xfrm>
            <a:off x="477520" y="1894195"/>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61012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the functionality?</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9263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the functionality?</a:t>
            </a:r>
          </a:p>
        </p:txBody>
      </p:sp>
      <p:sp>
        <p:nvSpPr>
          <p:cNvPr id="4" name="Textfeld 3"/>
          <p:cNvSpPr txBox="1"/>
          <p:nvPr/>
        </p:nvSpPr>
        <p:spPr>
          <a:xfrm>
            <a:off x="477520" y="2046596"/>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36211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3618038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grpSp>
        <p:nvGrpSpPr>
          <p:cNvPr id="3" name="Gruppieren 2"/>
          <p:cNvGrpSpPr/>
          <p:nvPr/>
        </p:nvGrpSpPr>
        <p:grpSpPr>
          <a:xfrm>
            <a:off x="219919" y="5072743"/>
            <a:ext cx="12344201" cy="3237880"/>
            <a:chOff x="219919" y="5072743"/>
            <a:chExt cx="12344201" cy="3237880"/>
          </a:xfrm>
        </p:grpSpPr>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637803" y="2840676"/>
            <a:ext cx="932799" cy="93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1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5588000" cy="1870755"/>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Currying</a:t>
            </a:r>
          </a:p>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Curry-Howard-Isomorphism</a:t>
            </a:r>
            <a:endParaRPr lang="en-US" sz="3600">
              <a:solidFill>
                <a:srgbClr val="262626"/>
              </a:solidFill>
              <a:latin typeface="+mn-lt"/>
              <a:ea typeface="Gill Sans" charset="0"/>
              <a:cs typeface="Gill Sans" charset="0"/>
            </a:endParaRPr>
          </a:p>
          <a:p>
            <a:pPr marL="254000" indent="-254000">
              <a:lnSpc>
                <a:spcPct val="120000"/>
              </a:lnSpc>
              <a:spcBef>
                <a:spcPts val="1000"/>
              </a:spcBef>
              <a:defRPr/>
            </a:pPr>
            <a:endParaRPr lang="en-US" sz="3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3" y="3467100"/>
            <a:ext cx="9001125"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860" y="241074"/>
            <a:ext cx="3550884" cy="4377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10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äsentation2007-hell">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mn-lt"/>
          </a:defRPr>
        </a:defPPr>
      </a:lstStyle>
    </a:txDef>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1106</Words>
  <Application>Microsoft Office PowerPoint</Application>
  <PresentationFormat>Benutzerdefiniert</PresentationFormat>
  <Paragraphs>294</Paragraphs>
  <Slides>19</Slides>
  <Notes>1</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19</vt:i4>
      </vt:variant>
    </vt:vector>
  </HeadingPairs>
  <TitlesOfParts>
    <vt:vector size="30" baseType="lpstr">
      <vt:lpstr>Arial</vt:lpstr>
      <vt:lpstr>Arial Narrow</vt:lpstr>
      <vt:lpstr>Courier New</vt:lpstr>
      <vt:lpstr>Wingdings 3</vt:lpstr>
      <vt:lpstr>Arial Black</vt:lpstr>
      <vt:lpstr>Agency FB</vt:lpstr>
      <vt:lpstr>Droid Sans Mono Chess ASCII</vt:lpstr>
      <vt:lpstr>Calibri</vt:lpstr>
      <vt:lpstr>Gill Sans</vt:lpstr>
      <vt:lpstr>Lucida Grande</vt:lpstr>
      <vt:lpstr>Präsentation2007-hell</vt:lpstr>
      <vt:lpstr>Chess in 200 lines</vt:lpstr>
      <vt:lpstr>Power Continuum</vt:lpstr>
      <vt:lpstr>What does process do?</vt:lpstr>
      <vt:lpstr>What does process2 do?</vt:lpstr>
      <vt:lpstr>How to prove the functionality?</vt:lpstr>
      <vt:lpstr>How to prove the functionality?</vt:lpstr>
      <vt:lpstr>The NSWC Experiment</vt:lpstr>
      <vt:lpstr>NSWC Prototyping Results</vt:lpstr>
      <vt:lpstr>Haskell Brooks Curry</vt:lpstr>
      <vt:lpstr>Features</vt:lpstr>
      <vt:lpstr>“List Comprehension”</vt:lpstr>
      <vt:lpstr>Lazy Evaluation</vt:lpstr>
      <vt:lpstr>Sir Tony Hoare’s billion-dollar mistake</vt:lpstr>
      <vt:lpstr>No Null Pointer, No Cry</vt:lpstr>
      <vt:lpstr>Shell Hacking</vt:lpstr>
      <vt:lpstr>Domain Specific Languages</vt:lpstr>
      <vt:lpstr>Without DSL (Python,procedural)</vt:lpstr>
      <vt:lpstr>When not to use Haskell</vt:lpstr>
      <vt:lpstr>putStrLn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Validas AG</dc:creator>
  <cp:lastModifiedBy>3t</cp:lastModifiedBy>
  <cp:revision>237</cp:revision>
  <dcterms:created xsi:type="dcterms:W3CDTF">2009-12-04T13:21:58Z</dcterms:created>
  <dcterms:modified xsi:type="dcterms:W3CDTF">2017-10-13T07:49:28Z</dcterms:modified>
</cp:coreProperties>
</file>