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97" r:id="rId18"/>
    <p:sldId id="288" r:id="rId19"/>
    <p:sldId id="299" r:id="rId20"/>
    <p:sldId id="300" r:id="rId21"/>
    <p:sldId id="301" r:id="rId22"/>
    <p:sldId id="302" r:id="rId23"/>
    <p:sldId id="303" r:id="rId24"/>
    <p:sldId id="298" r:id="rId25"/>
    <p:sldId id="269" r:id="rId26"/>
  </p:sldIdLst>
  <p:sldSz cx="13004800" cy="9753600"/>
  <p:notesSz cx="7010400" cy="9296400"/>
  <p:embeddedFontLst>
    <p:embeddedFont>
      <p:font typeface="Arial Narrow" panose="020B0606020202030204" pitchFamily="34" charset="0"/>
      <p:regular r:id="rId29"/>
      <p:bold r:id="rId30"/>
      <p:italic r:id="rId31"/>
      <p:boldItalic r:id="rId32"/>
    </p:embeddedFont>
    <p:embeddedFont>
      <p:font typeface="Wingdings 3" panose="05040102010807070707" pitchFamily="18" charset="2"/>
      <p:regular r:id="rId33"/>
    </p:embeddedFont>
    <p:embeddedFont>
      <p:font typeface="Arial Black" panose="020B0A04020102020204" pitchFamily="34" charset="0"/>
      <p:bold r:id="rId34"/>
    </p:embeddedFont>
    <p:embeddedFont>
      <p:font typeface="Agency FB" panose="020B0604020202020204" charset="0"/>
      <p:regular r:id="rId35"/>
      <p:bold r:id="rId36"/>
    </p:embeddedFont>
    <p:embeddedFont>
      <p:font typeface="Droid Sans Mono Chess ASCII" panose="020B0609030804020204" pitchFamily="50" charset="0"/>
      <p:regular r:id="rId37"/>
    </p:embeddedFont>
    <p:embeddedFont>
      <p:font typeface="Calibri" panose="020F0502020204030204" pitchFamily="34" charset="0"/>
      <p:regular r:id="rId38"/>
      <p:bold r:id="rId39"/>
      <p:italic r:id="rId40"/>
      <p:boldItalic r:id="rId41"/>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p:scale>
          <a:sx n="40" d="100"/>
          <a:sy n="40" d="100"/>
        </p:scale>
        <p:origin x="-1382" y="34"/>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10/12/2017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Industrial </a:t>
            </a:r>
            <a:r>
              <a:rPr lang="en-US" sz="2600" smtClean="0">
                <a:solidFill>
                  <a:srgbClr val="262626"/>
                </a:solidFill>
                <a:latin typeface="+mn-lt"/>
                <a:ea typeface="Gill Sans" charset="0"/>
                <a:cs typeface="Gill Sans" charset="0"/>
              </a:rPr>
              <a:t>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a:t>
            </a:r>
            <a:r>
              <a:rPr lang="en-US" sz="2600" smtClean="0">
                <a:solidFill>
                  <a:srgbClr val="262626"/>
                </a:solidFill>
                <a:latin typeface="+mn-lt"/>
                <a:ea typeface="Gill Sans" charset="0"/>
                <a:cs typeface="Gill Sans" charset="0"/>
              </a:rPr>
              <a:t>F#, Java, C#, …</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t>
            </a:r>
            <a:r>
              <a:rPr lang="en-US" smtClean="0"/>
              <a:t>List Comprehension”</a:t>
            </a:r>
          </a:p>
        </p:txBody>
      </p:sp>
      <p:sp>
        <p:nvSpPr>
          <p:cNvPr id="3" name="Rectangle 4"/>
          <p:cNvSpPr>
            <a:spLocks/>
          </p:cNvSpPr>
          <p:nvPr/>
        </p:nvSpPr>
        <p:spPr bwMode="auto">
          <a:xfrm>
            <a:off x="487362" y="1438502"/>
            <a:ext cx="12130295"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a:t>
            </a:r>
            <a:r>
              <a:rPr lang="en-US" sz="3200" smtClean="0">
                <a:solidFill>
                  <a:srgbClr val="262626"/>
                </a:solidFill>
                <a:latin typeface="+mn-lt"/>
                <a:ea typeface="Gill Sans" charset="0"/>
                <a:cs typeface="Gill Sans" charset="0"/>
              </a:rPr>
              <a:t>numbers </a:t>
            </a:r>
            <a:r>
              <a:rPr lang="en-US" sz="3200" smtClean="0">
                <a:solidFill>
                  <a:srgbClr val="262626"/>
                </a:solidFill>
                <a:latin typeface="+mn-lt"/>
                <a:ea typeface="Gill Sans" charset="0"/>
                <a:cs typeface="Gill Sans" charset="0"/>
              </a:rPr>
              <a:t>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“Compute </a:t>
            </a:r>
            <a:r>
              <a:rPr lang="en-US" sz="3200" i="1" smtClean="0">
                <a:solidFill>
                  <a:srgbClr val="262626"/>
                </a:solidFill>
                <a:latin typeface="+mn-lt"/>
                <a:ea typeface="Gill Sans" charset="0"/>
                <a:cs typeface="Gill Sans" charset="0"/>
              </a:rPr>
              <a:t>the list of </a:t>
            </a:r>
            <a:r>
              <a:rPr lang="en-US" sz="3200" i="1" smtClean="0">
                <a:solidFill>
                  <a:srgbClr val="262626"/>
                </a:solidFill>
                <a:latin typeface="+mn-lt"/>
                <a:ea typeface="Gill Sans" charset="0"/>
                <a:cs typeface="Gill Sans" charset="0"/>
              </a:rPr>
              <a:t>numbers </a:t>
            </a:r>
            <a:r>
              <a:rPr lang="en-US" sz="3200" i="1" smtClean="0">
                <a:solidFill>
                  <a:srgbClr val="262626"/>
                </a:solidFill>
                <a:latin typeface="+mn-lt"/>
                <a:ea typeface="Gill Sans" charset="0"/>
                <a:cs typeface="Gill Sans" charset="0"/>
              </a:rPr>
              <a:t>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a:t>
            </a:r>
            <a:r>
              <a:rPr lang="en-US" sz="3200" i="1" smtClean="0">
                <a:solidFill>
                  <a:srgbClr val="262626"/>
                </a:solidFill>
                <a:latin typeface="+mn-lt"/>
                <a:ea typeface="Gill Sans" charset="0"/>
                <a:cs typeface="Gill Sans" charset="0"/>
              </a:rPr>
              <a:t>x is not dividable </a:t>
            </a:r>
            <a:r>
              <a:rPr lang="en-US" sz="3200" i="1" smtClean="0">
                <a:solidFill>
                  <a:srgbClr val="262626"/>
                </a:solidFill>
                <a:latin typeface="+mn-lt"/>
                <a:ea typeface="Gill Sans" charset="0"/>
                <a:cs typeface="Gill Sans" charset="0"/>
              </a:rPr>
              <a:t>by </a:t>
            </a:r>
            <a:r>
              <a:rPr lang="en-US" sz="3200" i="1" smtClean="0">
                <a:solidFill>
                  <a:srgbClr val="262626"/>
                </a:solidFill>
                <a:latin typeface="+mn-lt"/>
                <a:ea typeface="Gill Sans" charset="0"/>
                <a:cs typeface="Gill Sans" charset="0"/>
              </a:rPr>
              <a:t>all numbers 2 </a:t>
            </a:r>
            <a:r>
              <a:rPr lang="en-US" sz="3200" i="1" smtClean="0">
                <a:solidFill>
                  <a:srgbClr val="262626"/>
                </a:solidFill>
                <a:latin typeface="+mn-lt"/>
                <a:ea typeface="Gill Sans" charset="0"/>
                <a:cs typeface="Gill Sans" charset="0"/>
              </a:rPr>
              <a:t>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2677656"/>
          </a:xfrm>
          <a:prstGeom prst="rect">
            <a:avLst/>
          </a:prstGeom>
          <a:noFill/>
        </p:spPr>
        <p:txBody>
          <a:bodyPr wrap="none" rtlCol="0">
            <a:spAutoFit/>
          </a:bodyPr>
          <a:lstStyle/>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 d  =  mod x d /= 0</a:t>
            </a:r>
          </a:p>
          <a:p>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a:t>
            </a:r>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18" y="4682262"/>
            <a:ext cx="7631237" cy="4550481"/>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Just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 |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endPar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5116155"/>
            <a:ext cx="12849225" cy="3539430"/>
          </a:xfrm>
          <a:prstGeom prst="rect">
            <a:avLst/>
          </a:prstGeom>
          <a:noFill/>
        </p:spPr>
        <p:txBody>
          <a:bodyPr wrap="square" rtlCol="0">
            <a:spAutoFit/>
          </a:bodyPr>
          <a:lstStyle/>
          <a:p>
            <a:r>
              <a:rPr lang="de-DE" sz="32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3200">
                <a:solidFill>
                  <a:schemeClr val="accent1">
                    <a:lumMod val="50000"/>
                  </a:schemeClr>
                </a:solidFill>
                <a:latin typeface="Agency FB" panose="020B0503020202020204" pitchFamily="34" charset="0"/>
                <a:cs typeface="Courier New" panose="02070309020205020404" pitchFamily="49" charset="0"/>
              </a:rPr>
              <a:t>Prelude&gt;</a:t>
            </a:r>
            <a:r>
              <a:rPr lang="de-DE" sz="3200">
                <a:latin typeface="Agency FB" panose="020B0503020202020204" pitchFamily="34" charset="0"/>
                <a:cs typeface="Courier New" panose="02070309020205020404" pitchFamily="49" charset="0"/>
              </a:rPr>
              <a:t> f &lt;- readFile "</a:t>
            </a:r>
            <a:r>
              <a:rPr lang="de-DE" sz="3200" smtClean="0">
                <a:latin typeface="Agency FB" panose="020B0503020202020204" pitchFamily="34" charset="0"/>
                <a:cs typeface="Courier New" panose="02070309020205020404" pitchFamily="49" charset="0"/>
              </a:rPr>
              <a:t>lit.lhs"</a:t>
            </a:r>
            <a:endParaRPr lang="de-DE" sz="3200">
              <a:latin typeface="Agency FB" panose="020B0503020202020204" pitchFamily="34" charset="0"/>
              <a:cs typeface="Courier New" panose="02070309020205020404" pitchFamily="49" charset="0"/>
            </a:endParaRPr>
          </a:p>
          <a:p>
            <a:r>
              <a:rPr lang="de-DE" sz="3200" smtClean="0">
                <a:solidFill>
                  <a:schemeClr val="accent1">
                    <a:lumMod val="50000"/>
                  </a:schemeClr>
                </a:solidFill>
                <a:latin typeface="Agency FB" panose="020B0503020202020204" pitchFamily="34" charset="0"/>
                <a:cs typeface="Courier New" panose="02070309020205020404" pitchFamily="49" charset="0"/>
              </a:rPr>
              <a:t>Prelude&gt;</a:t>
            </a:r>
            <a:r>
              <a:rPr lang="de-DE" sz="3200" smtClean="0">
                <a:latin typeface="Agency FB" panose="020B0503020202020204" pitchFamily="34" charset="0"/>
                <a:cs typeface="Courier New" panose="02070309020205020404" pitchFamily="49" charset="0"/>
              </a:rPr>
              <a:t> </a:t>
            </a:r>
            <a:r>
              <a:rPr lang="de-DE" sz="3200">
                <a:latin typeface="Agency FB" panose="020B0503020202020204" pitchFamily="34" charset="0"/>
                <a:cs typeface="Courier New" panose="02070309020205020404" pitchFamily="49" charset="0"/>
              </a:rPr>
              <a:t>import Data.List</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data Line = Code String | Other </a:t>
            </a:r>
            <a:r>
              <a:rPr lang="de-DE" sz="3200" smtClean="0">
                <a:latin typeface="Agency FB" panose="020B0503020202020204" pitchFamily="34" charset="0"/>
                <a:cs typeface="Courier New" panose="02070309020205020404" pitchFamily="49" charset="0"/>
              </a:rPr>
              <a:t>String</a:t>
            </a:r>
            <a:endParaRPr lang="de-DE" sz="3200">
              <a:latin typeface="Agency FB" panose="020B0503020202020204" pitchFamily="34" charset="0"/>
              <a:cs typeface="Courier New" panose="02070309020205020404" pitchFamily="49" charset="0"/>
            </a:endParaRP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let ls = map (\ l -&gt; if "&gt; " `isPrefixOf` l then Code l else Other l) $ lines f</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writeFile "unlit.hs" $ </a:t>
            </a:r>
            <a:r>
              <a:rPr lang="de-DE" sz="3200" smtClean="0">
                <a:latin typeface="Agency FB" panose="020B0503020202020204" pitchFamily="34" charset="0"/>
                <a:cs typeface="Courier New" panose="02070309020205020404" pitchFamily="49" charset="0"/>
              </a:rPr>
              <a:t>unlines $</a:t>
            </a:r>
          </a:p>
          <a:p>
            <a:r>
              <a:rPr lang="de-DE" sz="3200" smtClean="0">
                <a:latin typeface="Agency FB" panose="020B0503020202020204" pitchFamily="34" charset="0"/>
                <a:cs typeface="Courier New" panose="02070309020205020404" pitchFamily="49" charset="0"/>
              </a:rPr>
              <a:t>map </a:t>
            </a:r>
            <a:r>
              <a:rPr lang="de-DE" sz="3200">
                <a:latin typeface="Agency FB" panose="020B0503020202020204" pitchFamily="34" charset="0"/>
                <a:cs typeface="Courier New" panose="02070309020205020404" pitchFamily="49" charset="0"/>
              </a:rPr>
              <a:t>(\l -&gt; case l of Code s -&gt; drop 2 s; Other s -&gt; if null s then s else "-- "++s) ls</a:t>
            </a:r>
            <a:endParaRPr lang="de-DE" sz="32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Domain Specific Languages</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dirty="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dirty="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dirty="0"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dirty="0" err="1" smtClean="0">
              <a:solidFill>
                <a:srgbClr val="00B050"/>
              </a:solidFill>
              <a:latin typeface="+mn-lt"/>
            </a:endParaRPr>
          </a:p>
        </p:txBody>
      </p:sp>
      <p:sp>
        <p:nvSpPr>
          <p:cNvPr id="5" name="Rechteck 4"/>
          <p:cNvSpPr/>
          <p:nvPr/>
        </p:nvSpPr>
        <p:spPr>
          <a:xfrm>
            <a:off x="404057" y="7105650"/>
            <a:ext cx="12341840" cy="1894143"/>
          </a:xfrm>
          <a:prstGeom prst="rect">
            <a:avLst/>
          </a:prstGeom>
          <a:solidFill>
            <a:schemeClr val="accent1">
              <a:alpha val="2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602370" y="9075993"/>
            <a:ext cx="1945213" cy="523220"/>
          </a:xfrm>
          <a:prstGeom prst="rect">
            <a:avLst/>
          </a:prstGeom>
          <a:noFill/>
        </p:spPr>
        <p:txBody>
          <a:bodyPr wrap="none" rtlCol="0">
            <a:spAutoFit/>
          </a:bodyPr>
          <a:lstStyle/>
          <a:p>
            <a:r>
              <a:rPr lang="de-DE" sz="2800" smtClean="0">
                <a:latin typeface="+mn-lt"/>
              </a:rPr>
              <a:t>DSL for XML</a:t>
            </a:r>
            <a:endParaRPr lang="de-DE" sz="2800" dirty="0" err="1" smtClean="0">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514350" y="1466850"/>
            <a:ext cx="11925300" cy="4708981"/>
          </a:xfrm>
          <a:prstGeom prst="rect">
            <a:avLst/>
          </a:prstGeom>
        </p:spPr>
        <p:txBody>
          <a:bodyPr wrap="square">
            <a:spAutoFit/>
          </a:bodyPr>
          <a:lstStyle/>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Colour = White | Black</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(Show,Eq,Enum,Bounded,Ord)</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White = Black</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Black = White</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Piece = Ù | Ú | Û | Ü | Ý | Þ</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(Eq,Enum,Bounded,Ord,Show)</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 Board  = Array Coors Square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 Square = Maybe (Colour,Piece)</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 Coors = (Int,Int)</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Show Coors where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(file,rank) = (chr $ ord 'a' + file - 1) : show rank</a:t>
            </a:r>
          </a:p>
        </p:txBody>
      </p:sp>
    </p:spTree>
    <p:extLst>
      <p:ext uri="{BB962C8B-B14F-4D97-AF65-F5344CB8AC3E}">
        <p14:creationId xmlns:p14="http://schemas.microsoft.com/office/powerpoint/2010/main" val="207702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514350" y="1466850"/>
            <a:ext cx="11925300" cy="6863417"/>
          </a:xfrm>
          <a:prstGeom prst="rect">
            <a:avLst/>
          </a:prstGeom>
        </p:spPr>
        <p:txBody>
          <a:bodyPr wrap="square">
            <a:spAutoFit/>
          </a:bodyPr>
          <a:lstStyle/>
          <a:p>
            <a:pPr defTabSz="619200"/>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initialPosition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boardFromString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"âïáòäðàñ",</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"îßîßîßîß",</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"ØçØçØçØç",</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"çØçØçØçØ",</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"ØçØçØçØç",</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"çØçØçØçØ",</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"ÙèÙèÙèÙè",</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"ëÚêÝíÛéÜ"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allOfThem,</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allOfThem,</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Nothing,</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0,</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1 }</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boardFromString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ranks = array ((1,1),(max_f,max_r)) $ zip [ (f,r</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 reverse [1..max_r], f &lt;- [1..max_f</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concatMap read_rank ranks)</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where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read_rank = map read_square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(max_f,max_r) = (maximum (map length ranks),length ranks)</a:t>
            </a:r>
          </a:p>
        </p:txBody>
      </p:sp>
    </p:spTree>
    <p:extLst>
      <p:ext uri="{BB962C8B-B14F-4D97-AF65-F5344CB8AC3E}">
        <p14:creationId xmlns:p14="http://schemas.microsoft.com/office/powerpoint/2010/main" val="23707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Power Continuum</a:t>
            </a:r>
            <a:endParaRPr lang="en-US" smtClean="0"/>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a:t>
            </a:r>
            <a:r>
              <a:rPr lang="de-DE" sz="3200" smtClean="0">
                <a:latin typeface="+mn-lt"/>
              </a:rPr>
              <a:t>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a:t>
            </a:r>
            <a:r>
              <a:rPr lang="de-DE" sz="3200" smtClean="0">
                <a:latin typeface="+mn-lt"/>
              </a:rPr>
              <a:t>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dirty="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dirty="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dirty="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514350" y="1466850"/>
            <a:ext cx="12249150" cy="6247864"/>
          </a:xfrm>
          <a:prstGeom prst="rect">
            <a:avLst/>
          </a:prstGeom>
        </p:spPr>
        <p:txBody>
          <a:bodyPr wrap="square">
            <a:spAutoFit/>
          </a:bodyPr>
          <a:lstStyle/>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(north,east) = ((0,1),(1,0))</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(south,west) = (-north,-east)</a:t>
            </a:r>
          </a:p>
          <a:p>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White = north</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Black = south</a:t>
            </a:r>
          </a:p>
          <a:p>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White = 1</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Black = 8</a:t>
            </a:r>
          </a:p>
          <a:p>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show_square darksquare square = case square of </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darksquare → 'ç'</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'Ø'</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darksquare → "èéêëìí" !! (fromEnum piece)</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"ÙÚÛÜÝÞ" !! (fromEnum piece)</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darksquare → "îïðñòó" !! (fromEnum piece)</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"ßàáâãä" !! (fromEnum piece)</a:t>
            </a:r>
          </a:p>
          <a:p>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read_square c = lookup c [ (show_square dark (Just (col,piece)), (col,piece)) |</a:t>
            </a:r>
          </a:p>
          <a:p>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 &lt;- allOfThem, piece &lt;- allOfThem, dark &lt;- allOfThem ]</a:t>
            </a:r>
          </a:p>
          <a:p>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76159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514350" y="1466850"/>
            <a:ext cx="12249150" cy="7478970"/>
          </a:xfrm>
          <a:prstGeom prst="rect">
            <a:avLst/>
          </a:prstGeom>
        </p:spPr>
        <p:txBody>
          <a:bodyPr wrap="square">
            <a:spAutoFit/>
          </a:bodyPr>
          <a:lstStyle/>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board coors offset = case coors+offset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coors' `elem` (indices board) → Just coors'</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_      | otherwise                     → Nothing</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Move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moveFrom    :: Coors,</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moveTo      :: Coors,</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 Maybe Coors,</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 Maybe Piece }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CastlingSide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Eq</a:t>
            </a:r>
          </a:p>
          <a:p>
            <a:pPr defTabSz="619200"/>
            <a:endPar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CastlingSide = Queenside | Kingside deriving Eq</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Show Move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 show moveFrom ++ show moveTo ++ case movePromote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Ú → "N"</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Û → "B"</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Ü → "R"</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Ý → "Q"</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Queenside) = "O-O-O"</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Kingside)  = "O-O"</a:t>
            </a:r>
          </a:p>
        </p:txBody>
      </p:sp>
    </p:spTree>
    <p:extLst>
      <p:ext uri="{BB962C8B-B14F-4D97-AF65-F5344CB8AC3E}">
        <p14:creationId xmlns:p14="http://schemas.microsoft.com/office/powerpoint/2010/main" val="1958943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285750" y="1466850"/>
            <a:ext cx="12477750" cy="7478970"/>
          </a:xfrm>
          <a:prstGeom prst="rect">
            <a:avLst/>
          </a:prstGeom>
        </p:spPr>
        <p:txBody>
          <a:bodyPr wrap="square">
            <a:spAutoFit/>
          </a:bodyPr>
          <a:lstStyle/>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doMove pos@Position{..} move =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pBoard // case move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case moveTakes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take_coors → [(take_coors,Nothing)] )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(moveFrom,Nothing), (moveTo,case movePromote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pBoard!moveFrom</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promote_to → Just (pColourToMove,promote_to) )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1,base),Nothing), ((4,base),pBoard!(</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1,base</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((5,base),Nothing), ((3,base),pBoard!(5,base))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 ((8,base),Nothing), ((6,base),pBoard!(</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8,base</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5,base),Nothing), ((7,base),pBoard!(5,base)) ],</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 forfeit_queenside then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delete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else id) pCanCastleQueenSide</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(if forfeit_kingside  then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delete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else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id) pCanCastleKingSide,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nextColour pColourToMove,</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case move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_      &lt;- moveTakes       → 0</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(_,Ù) &lt;- pBoard!moveFrom → 0</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_        | otherwise                      → pHalfmoveClock + 1,</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450844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Code</a:t>
            </a:r>
            <a:endParaRPr lang="en-US" smtClean="0"/>
          </a:p>
        </p:txBody>
      </p:sp>
      <p:sp>
        <p:nvSpPr>
          <p:cNvPr id="4" name="Rechteck 3"/>
          <p:cNvSpPr/>
          <p:nvPr/>
        </p:nvSpPr>
        <p:spPr>
          <a:xfrm>
            <a:off x="285750" y="1466850"/>
            <a:ext cx="12477750" cy="6247864"/>
          </a:xfrm>
          <a:prstGeom prst="rect">
            <a:avLst/>
          </a:prstGeom>
        </p:spPr>
        <p:txBody>
          <a:bodyPr wrap="square">
            <a:spAutoFit/>
          </a:bodyPr>
          <a:lstStyle/>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pNextMoveNumber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if </a:t>
            </a:r>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pColourToMove==Black then pNextMoveNumber+1 else pNextMoveNumber,</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case move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from to Nothing Nothing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(_,Ù) &lt;- pBoard!from,</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to == addCoors pBoard from (2*pawn_step),</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middle &lt;- addCoors pBoard from pawn_step → Just (middle,to)</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_ | otherwise                                     → Nothing }</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where</a:t>
            </a:r>
          </a:p>
          <a:p>
            <a:pPr defTabSz="619200"/>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pawn_step = pawnStep pColourToMove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 baseRank pColourToMove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(forfeit_queenside,forfeit_kingside) = case move of</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_                         → (True, True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(1,rank) _ _ _ | rank == base → (True, False)</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(5,rank) _ _ _ | rank == base → (True, True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(8,rank) _ _ _ | rank == base → (False,True )</a:t>
            </a:r>
          </a:p>
          <a:p>
            <a:pPr defTabSz="619200"/>
            <a:r>
              <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_                   | otherwise    → (False,False)</a:t>
            </a:r>
          </a:p>
        </p:txBody>
      </p:sp>
    </p:spTree>
    <p:extLst>
      <p:ext uri="{BB962C8B-B14F-4D97-AF65-F5344CB8AC3E}">
        <p14:creationId xmlns:p14="http://schemas.microsoft.com/office/powerpoint/2010/main" val="52137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467100"/>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1170</Words>
  <Application>Microsoft Office PowerPoint</Application>
  <PresentationFormat>Benutzerdefiniert</PresentationFormat>
  <Paragraphs>422</Paragraphs>
  <Slides>25</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25</vt:i4>
      </vt:variant>
    </vt:vector>
  </HeadingPairs>
  <TitlesOfParts>
    <vt:vector size="36" baseType="lpstr">
      <vt:lpstr>Arial</vt:lpstr>
      <vt:lpstr>Arial Narrow</vt:lpstr>
      <vt:lpstr>Courier New</vt:lpstr>
      <vt:lpstr>Wingdings 3</vt:lpstr>
      <vt:lpstr>Arial Black</vt:lpstr>
      <vt:lpstr>Agency FB</vt:lpstr>
      <vt:lpstr>Droid Sans Mono Chess ASCII</vt:lpstr>
      <vt:lpstr>Calibri</vt:lpstr>
      <vt:lpstr>Gill Sans</vt:lpstr>
      <vt:lpstr>Lucida Grande</vt:lpstr>
      <vt:lpstr>Präsentation2007-hell</vt:lpstr>
      <vt:lpstr>Chess in 200 lines</vt:lpstr>
      <vt:lpstr>Power Continuum</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“List Comprehension”</vt:lpstr>
      <vt:lpstr>Lazy Evaluation</vt:lpstr>
      <vt:lpstr>Sir Tony Hoare’s billion-dollar mistake</vt:lpstr>
      <vt:lpstr>No Null Pointer, No Cry</vt:lpstr>
      <vt:lpstr>Shell Hacking</vt:lpstr>
      <vt:lpstr>Domain Specific Languages</vt:lpstr>
      <vt:lpstr>Without DSL (Python,procedural)</vt:lpstr>
      <vt:lpstr>Code</vt:lpstr>
      <vt:lpstr>Code</vt:lpstr>
      <vt:lpstr>Code</vt:lpstr>
      <vt:lpstr>Code</vt:lpstr>
      <vt:lpstr>Code</vt:lpstr>
      <vt:lpstr>Code</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3t</cp:lastModifiedBy>
  <cp:revision>240</cp:revision>
  <dcterms:created xsi:type="dcterms:W3CDTF">2009-12-04T13:21:58Z</dcterms:created>
  <dcterms:modified xsi:type="dcterms:W3CDTF">2017-10-13T15:01:34Z</dcterms:modified>
</cp:coreProperties>
</file>