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61" r:id="rId2"/>
    <p:sldId id="280" r:id="rId3"/>
    <p:sldId id="283" r:id="rId4"/>
    <p:sldId id="290" r:id="rId5"/>
    <p:sldId id="284" r:id="rId6"/>
    <p:sldId id="285" r:id="rId7"/>
    <p:sldId id="289" r:id="rId8"/>
    <p:sldId id="288" r:id="rId9"/>
    <p:sldId id="286" r:id="rId10"/>
    <p:sldId id="287" r:id="rId11"/>
    <p:sldId id="281" r:id="rId12"/>
    <p:sldId id="269" r:id="rId13"/>
  </p:sldIdLst>
  <p:sldSz cx="13004800" cy="9753600"/>
  <p:notesSz cx="7010400" cy="9296400"/>
  <p:embeddedFontLst>
    <p:embeddedFont>
      <p:font typeface="Calibri" panose="020F0502020204030204" pitchFamily="34" charset="0"/>
      <p:regular r:id="rId16"/>
      <p:bold r:id="rId17"/>
      <p:italic r:id="rId18"/>
      <p:boldItalic r:id="rId19"/>
    </p:embeddedFont>
    <p:embeddedFont>
      <p:font typeface="Wingdings 3" panose="05040102010807070707" pitchFamily="18" charset="2"/>
      <p:regular r:id="rId20"/>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649288" indent="-192088" algn="l" rtl="0" fontAlgn="base">
      <a:spcBef>
        <a:spcPct val="0"/>
      </a:spcBef>
      <a:spcAft>
        <a:spcPct val="0"/>
      </a:spcAft>
      <a:defRPr kern="1200">
        <a:solidFill>
          <a:schemeClr val="tx1"/>
        </a:solidFill>
        <a:latin typeface="Arial" charset="0"/>
        <a:ea typeface="+mn-ea"/>
        <a:cs typeface="+mn-cs"/>
      </a:defRPr>
    </a:lvl2pPr>
    <a:lvl3pPr marL="1300163" indent="-385763" algn="l" rtl="0" fontAlgn="base">
      <a:spcBef>
        <a:spcPct val="0"/>
      </a:spcBef>
      <a:spcAft>
        <a:spcPct val="0"/>
      </a:spcAft>
      <a:defRPr kern="1200">
        <a:solidFill>
          <a:schemeClr val="tx1"/>
        </a:solidFill>
        <a:latin typeface="Arial" charset="0"/>
        <a:ea typeface="+mn-ea"/>
        <a:cs typeface="+mn-cs"/>
      </a:defRPr>
    </a:lvl3pPr>
    <a:lvl4pPr marL="1949450" indent="-577850" algn="l" rtl="0" fontAlgn="base">
      <a:spcBef>
        <a:spcPct val="0"/>
      </a:spcBef>
      <a:spcAft>
        <a:spcPct val="0"/>
      </a:spcAft>
      <a:defRPr kern="1200">
        <a:solidFill>
          <a:schemeClr val="tx1"/>
        </a:solidFill>
        <a:latin typeface="Arial" charset="0"/>
        <a:ea typeface="+mn-ea"/>
        <a:cs typeface="+mn-cs"/>
      </a:defRPr>
    </a:lvl4pPr>
    <a:lvl5pPr marL="2600325" indent="-771525"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671"/>
    <a:srgbClr val="F9CC33"/>
    <a:srgbClr val="475365"/>
    <a:srgbClr val="F0E5C8"/>
    <a:srgbClr val="D5B669"/>
    <a:srgbClr val="64748B"/>
    <a:srgbClr val="707174"/>
    <a:srgbClr val="727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15" autoAdjust="0"/>
    <p:restoredTop sz="94660"/>
  </p:normalViewPr>
  <p:slideViewPr>
    <p:cSldViewPr snapToGrid="0">
      <p:cViewPr varScale="1">
        <p:scale>
          <a:sx n="74" d="100"/>
          <a:sy n="74" d="100"/>
        </p:scale>
        <p:origin x="-1488" y="-96"/>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umsplatzhalt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EB8A0AEA-93A3-4608-A497-327080B10E09}" type="datetimeFigureOut">
              <a:rPr lang="en-US"/>
              <a:pPr>
                <a:defRPr/>
              </a:pPr>
              <a:t>10/9/2017</a:t>
            </a:fld>
            <a:endParaRPr lang="en-US"/>
          </a:p>
        </p:txBody>
      </p:sp>
      <p:sp>
        <p:nvSpPr>
          <p:cNvPr id="4" name="Fußzeilenplatzhalt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Foliennummernplatzhalt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F77D3644-76F5-4E33-B7B7-AD4DEB4B5578}" type="slidenum">
              <a:rPr lang="en-US"/>
              <a:pPr>
                <a:defRPr/>
              </a:pPr>
              <a:t>‹Nr.›</a:t>
            </a:fld>
            <a:endParaRPr lang="en-US"/>
          </a:p>
        </p:txBody>
      </p:sp>
    </p:spTree>
    <p:extLst>
      <p:ext uri="{BB962C8B-B14F-4D97-AF65-F5344CB8AC3E}">
        <p14:creationId xmlns:p14="http://schemas.microsoft.com/office/powerpoint/2010/main" val="3152101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de-DE"/>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4FC4A9C9-5B5E-4D0D-B7A5-19480C8E63BB}" type="slidenum">
              <a:rPr lang="de-DE"/>
              <a:pPr>
                <a:defRPr/>
              </a:pPr>
              <a:t>‹Nr.›</a:t>
            </a:fld>
            <a:endParaRPr lang="de-DE"/>
          </a:p>
        </p:txBody>
      </p:sp>
    </p:spTree>
    <p:extLst>
      <p:ext uri="{BB962C8B-B14F-4D97-AF65-F5344CB8AC3E}">
        <p14:creationId xmlns:p14="http://schemas.microsoft.com/office/powerpoint/2010/main" val="3596549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5</a:t>
            </a:fld>
            <a:endParaRPr lang="de-DE"/>
          </a:p>
        </p:txBody>
      </p:sp>
    </p:spTree>
    <p:extLst>
      <p:ext uri="{BB962C8B-B14F-4D97-AF65-F5344CB8AC3E}">
        <p14:creationId xmlns:p14="http://schemas.microsoft.com/office/powerpoint/2010/main" val="387291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alidas600.png"/>
          <p:cNvPicPr>
            <a:picLocks noChangeAspect="1" noChangeArrowheads="1"/>
          </p:cNvPicPr>
          <p:nvPr userDrawn="1"/>
        </p:nvPicPr>
        <p:blipFill>
          <a:blip r:embed="rId2" cstate="print">
            <a:lum bright="-10000" contrast="30000"/>
          </a:blip>
          <a:srcRect/>
          <a:stretch>
            <a:fillRect/>
          </a:stretch>
        </p:blipFill>
        <p:spPr bwMode="auto">
          <a:xfrm>
            <a:off x="8789988" y="204788"/>
            <a:ext cx="3727450" cy="819150"/>
          </a:xfrm>
          <a:prstGeom prst="rect">
            <a:avLst/>
          </a:prstGeom>
          <a:noFill/>
          <a:ln w="9525">
            <a:noFill/>
            <a:miter lim="800000"/>
            <a:headEnd/>
            <a:tailEnd/>
          </a:ln>
        </p:spPr>
      </p:pic>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2275841"/>
            <a:ext cx="11704320" cy="6436925"/>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428480" y="390597"/>
            <a:ext cx="2926080" cy="8322169"/>
          </a:xfrm>
          <a:prstGeom prst="rect">
            <a:avLst/>
          </a:prstGeom>
        </p:spPr>
        <p:txBody>
          <a:bodyPr vert="eaVert" lIns="130046" tIns="65023" rIns="130046" bIns="65023"/>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390597"/>
            <a:ext cx="8561493" cy="8322169"/>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9737725" y="9193213"/>
            <a:ext cx="2779713" cy="349250"/>
          </a:xfrm>
          <a:prstGeom prst="rect">
            <a:avLst/>
          </a:prstGeom>
          <a:noFill/>
          <a:ln w="9525">
            <a:noFill/>
            <a:miter lim="800000"/>
            <a:headEnd/>
            <a:tailEnd/>
          </a:ln>
          <a:effectLst/>
        </p:spPr>
        <p:txBody>
          <a:bodyPr lIns="130046" tIns="65023" rIns="130046" bIns="65023">
            <a:spAutoFit/>
          </a:bodyPr>
          <a:lstStyle/>
          <a:p>
            <a:pPr algn="r" defTabSz="1300460">
              <a:defRPr/>
            </a:pPr>
            <a:r>
              <a:rPr lang="de-DE" sz="1400" b="1">
                <a:solidFill>
                  <a:schemeClr val="bg2"/>
                </a:solidFill>
                <a:latin typeface="+mn-lt"/>
              </a:rPr>
              <a:t>Page </a:t>
            </a:r>
            <a:fld id="{E13A9045-1F88-46B7-8B6B-1160D80F5FAC}" type="slidenum">
              <a:rPr lang="de-DE" sz="1400" b="1">
                <a:solidFill>
                  <a:schemeClr val="bg2"/>
                </a:solidFill>
                <a:latin typeface="+mn-lt"/>
              </a:rPr>
              <a:pPr algn="r" defTabSz="1300460">
                <a:defRPr/>
              </a:pPr>
              <a:t>‹Nr.›</a:t>
            </a:fld>
            <a:endParaRPr lang="de-DE" sz="1400" b="1">
              <a:solidFill>
                <a:schemeClr val="bg2"/>
              </a:solidFill>
              <a:latin typeface="+mn-lt"/>
            </a:endParaRPr>
          </a:p>
        </p:txBody>
      </p:sp>
      <p:sp>
        <p:nvSpPr>
          <p:cNvPr id="5" name="Rechteck 4"/>
          <p:cNvSpPr/>
          <p:nvPr userDrawn="1"/>
        </p:nvSpPr>
        <p:spPr>
          <a:xfrm>
            <a:off x="487363" y="9193213"/>
            <a:ext cx="2001837" cy="346075"/>
          </a:xfrm>
          <a:prstGeom prst="rect">
            <a:avLst/>
          </a:prstGeom>
        </p:spPr>
        <p:txBody>
          <a:bodyPr wrap="none" lIns="130046" tIns="65023" rIns="130046" bIns="65023">
            <a:spAutoFit/>
          </a:bodyPr>
          <a:lstStyle/>
          <a:p>
            <a:pPr defTabSz="1300460">
              <a:defRPr/>
            </a:pPr>
            <a:r>
              <a:rPr lang="de-DE" sz="1400" b="1" err="1">
                <a:solidFill>
                  <a:schemeClr val="bg2"/>
                </a:solidFill>
                <a:latin typeface="+mn-lt"/>
              </a:rPr>
              <a:t>Validas</a:t>
            </a:r>
            <a:r>
              <a:rPr lang="de-DE" sz="1400" b="1">
                <a:solidFill>
                  <a:schemeClr val="bg2"/>
                </a:solidFill>
                <a:latin typeface="+mn-lt"/>
              </a:rPr>
              <a:t> AG, </a:t>
            </a:r>
            <a:r>
              <a:rPr lang="de-DE" sz="1400">
                <a:solidFill>
                  <a:schemeClr val="bg2"/>
                </a:solidFill>
                <a:latin typeface="+mn-lt"/>
              </a:rPr>
              <a:t>07.06.2010 </a:t>
            </a:r>
          </a:p>
        </p:txBody>
      </p:sp>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60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3600" spc="0">
                <a:latin typeface="+mn-lt"/>
              </a:defRPr>
            </a:lvl1pPr>
            <a:lvl2pPr>
              <a:buFont typeface="Calibri" pitchFamily="34" charset="0"/>
              <a:buChar char="–"/>
              <a:defRPr sz="3600" spc="0">
                <a:latin typeface="+mn-lt"/>
              </a:defRPr>
            </a:lvl2pPr>
            <a:lvl3pPr>
              <a:defRPr sz="3600" spc="0">
                <a:latin typeface="+mn-lt"/>
              </a:defRPr>
            </a:lvl3pPr>
            <a:lvl4pPr>
              <a:defRPr sz="3600" spc="0">
                <a:latin typeface="+mn-lt"/>
              </a:defRPr>
            </a:lvl4pPr>
            <a:lvl5pPr>
              <a:defRPr sz="36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27290" y="6267592"/>
            <a:ext cx="11054080" cy="1937173"/>
          </a:xfrm>
          <a:prstGeom prst="rect">
            <a:avLst/>
          </a:prstGeom>
        </p:spPr>
        <p:txBody>
          <a:bodyPr lIns="130046" tIns="65023" rIns="130046" bIns="65023" anchor="t"/>
          <a:lstStyle>
            <a:lvl1pPr algn="l">
              <a:defRPr sz="57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027290" y="4133993"/>
            <a:ext cx="11054080" cy="2133599"/>
          </a:xfrm>
          <a:prstGeom prst="rect">
            <a:avLst/>
          </a:prstGeom>
        </p:spPr>
        <p:txBody>
          <a:bodyPr lIns="130046" tIns="65023" rIns="130046" bIns="65023" anchor="b"/>
          <a:lstStyle>
            <a:lvl1pPr marL="0" indent="0">
              <a:buNone/>
              <a:defRPr sz="2800"/>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dirty="0"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dirty="0">
                <a:solidFill>
                  <a:schemeClr val="tx1"/>
                </a:solidFill>
                <a:latin typeface="+mj-lt"/>
                <a:ea typeface="+mj-ea"/>
                <a:cs typeface="+mj-cs"/>
              </a:defRPr>
            </a:lvl1pPr>
          </a:lstStyle>
          <a:p>
            <a:r>
              <a:rPr lang="de-DE" dirty="0" smtClean="0"/>
              <a:t>Titelmasterformat durch Klicken bearbeiten</a:t>
            </a:r>
            <a:endParaRPr lang="de-DE" dirty="0"/>
          </a:p>
        </p:txBody>
      </p:sp>
      <p:sp>
        <p:nvSpPr>
          <p:cNvPr id="3" name="Inhaltsplatzhalter 2"/>
          <p:cNvSpPr>
            <a:spLocks noGrp="1"/>
          </p:cNvSpPr>
          <p:nvPr>
            <p:ph sz="half" idx="1"/>
          </p:nvPr>
        </p:nvSpPr>
        <p:spPr>
          <a:xfrm>
            <a:off x="487680"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2"/>
          <p:cNvSpPr>
            <a:spLocks noGrp="1"/>
          </p:cNvSpPr>
          <p:nvPr>
            <p:ph sz="half" idx="10"/>
          </p:nvPr>
        </p:nvSpPr>
        <p:spPr>
          <a:xfrm>
            <a:off x="6773333"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7"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50240" y="2183272"/>
            <a:ext cx="5746045"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4" name="Inhaltsplatzhalter 3"/>
          <p:cNvSpPr>
            <a:spLocks noGrp="1"/>
          </p:cNvSpPr>
          <p:nvPr>
            <p:ph sz="half" idx="2"/>
          </p:nvPr>
        </p:nvSpPr>
        <p:spPr>
          <a:xfrm>
            <a:off x="650240" y="3093155"/>
            <a:ext cx="5746045"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606259" y="2183272"/>
            <a:ext cx="5748302"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6" name="Inhaltsplatzhalter 5"/>
          <p:cNvSpPr>
            <a:spLocks noGrp="1"/>
          </p:cNvSpPr>
          <p:nvPr>
            <p:ph sz="quarter" idx="4"/>
          </p:nvPr>
        </p:nvSpPr>
        <p:spPr>
          <a:xfrm>
            <a:off x="6606259" y="3093155"/>
            <a:ext cx="5748302"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3"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5"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87681" y="1429173"/>
            <a:ext cx="4278490" cy="1652693"/>
          </a:xfrm>
          <a:prstGeom prst="rect">
            <a:avLst/>
          </a:prstGeom>
        </p:spPr>
        <p:txBody>
          <a:bodyPr lIns="130046" tIns="65023" rIns="130046" bIns="65023" anchor="b"/>
          <a:lstStyle>
            <a:lvl1pPr algn="l">
              <a:defRPr sz="28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5247076" y="1429174"/>
            <a:ext cx="7270044" cy="8324427"/>
          </a:xfrm>
          <a:prstGeom prst="rect">
            <a:avLst/>
          </a:prstGeom>
        </p:spPr>
        <p:txBody>
          <a:bodyPr lIns="130046" tIns="65023" rIns="130046" bIns="65023"/>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487681" y="3081867"/>
            <a:ext cx="4278490" cy="6671734"/>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2600960" y="7233920"/>
            <a:ext cx="7802880" cy="806027"/>
          </a:xfrm>
          <a:prstGeom prst="rect">
            <a:avLst/>
          </a:prstGeom>
        </p:spPr>
        <p:txBody>
          <a:bodyPr lIns="130046" tIns="65023" rIns="130046" bIns="65023" anchor="b"/>
          <a:lstStyle>
            <a:lvl1pPr algn="l">
              <a:defRPr sz="2800" b="1"/>
            </a:lvl1pPr>
          </a:lstStyle>
          <a:p>
            <a:r>
              <a:rPr lang="de-DE" smtClean="0"/>
              <a:t>Titelmasterformat durch Klicken bearbeiten</a:t>
            </a:r>
            <a:endParaRPr lang="de-DE"/>
          </a:p>
        </p:txBody>
      </p:sp>
      <p:sp>
        <p:nvSpPr>
          <p:cNvPr id="3" name="Bildplatzhalter 2"/>
          <p:cNvSpPr>
            <a:spLocks noGrp="1"/>
          </p:cNvSpPr>
          <p:nvPr>
            <p:ph type="pic" idx="1"/>
          </p:nvPr>
        </p:nvSpPr>
        <p:spPr>
          <a:xfrm>
            <a:off x="2600960" y="1372729"/>
            <a:ext cx="7802880" cy="5852160"/>
          </a:xfrm>
          <a:prstGeom prst="rect">
            <a:avLst/>
          </a:prstGeom>
        </p:spPr>
        <p:txBody>
          <a:bodyPr lIns="130046" tIns="65023" rIns="130046" bIns="65023"/>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600960" y="8039947"/>
            <a:ext cx="7802880" cy="1144693"/>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
        <p:nvSpPr>
          <p:cNvPr id="7" name="Textplatzhalter 6"/>
          <p:cNvSpPr>
            <a:spLocks noGrp="1"/>
          </p:cNvSpPr>
          <p:nvPr>
            <p:ph type="body" sz="quarter" idx="10"/>
          </p:nvPr>
        </p:nvSpPr>
        <p:spPr>
          <a:xfrm>
            <a:off x="487681" y="365761"/>
            <a:ext cx="8222827" cy="1006969"/>
          </a:xfrm>
          <a:prstGeom prst="rect">
            <a:avLst/>
          </a:prstGeom>
        </p:spPr>
        <p:txBody>
          <a:bodyPr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5" r:id="rId1"/>
    <p:sldLayoutId id="2147483726" r:id="rId2"/>
    <p:sldLayoutId id="2147483721" r:id="rId3"/>
    <p:sldLayoutId id="2147483727" r:id="rId4"/>
    <p:sldLayoutId id="2147483728" r:id="rId5"/>
    <p:sldLayoutId id="2147483729" r:id="rId6"/>
    <p:sldLayoutId id="2147483722" r:id="rId7"/>
    <p:sldLayoutId id="2147483730" r:id="rId8"/>
    <p:sldLayoutId id="2147483731" r:id="rId9"/>
    <p:sldLayoutId id="2147483723" r:id="rId10"/>
    <p:sldLayoutId id="2147483724" r:id="rId11"/>
  </p:sldLayoutIdLst>
  <p:hf sldNum="0" hdr="0" ftr="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4"/>
          <p:cNvSpPr>
            <a:spLocks noGrp="1"/>
          </p:cNvSpPr>
          <p:nvPr>
            <p:ph type="title"/>
          </p:nvPr>
        </p:nvSpPr>
        <p:spPr bwMode="auto">
          <a:xfrm>
            <a:off x="492125" y="8087932"/>
            <a:ext cx="11053763" cy="1051305"/>
          </a:xfrm>
          <a:noFill/>
          <a:ln>
            <a:miter lim="800000"/>
            <a:headEnd/>
            <a:tailEnd/>
          </a:ln>
        </p:spPr>
        <p:txBody>
          <a:bodyPr vert="horz" wrap="square" numCol="1" anchorCtr="0" compatLnSpc="1">
            <a:prstTxWarp prst="textNoShape">
              <a:avLst/>
            </a:prstTxWarp>
          </a:bodyPr>
          <a:lstStyle/>
          <a:p>
            <a:pPr eaLnBrk="1" hangingPunct="1"/>
            <a:r>
              <a:rPr lang="de-DE" err="1" smtClean="0"/>
              <a:t>Chess</a:t>
            </a:r>
            <a:r>
              <a:rPr lang="de-DE" smtClean="0"/>
              <a:t> in 200 </a:t>
            </a:r>
            <a:r>
              <a:rPr lang="de-DE" err="1" smtClean="0"/>
              <a:t>lines</a:t>
            </a:r>
            <a:endParaRPr lang="en-US" smtClean="0"/>
          </a:p>
        </p:txBody>
      </p:sp>
      <p:sp>
        <p:nvSpPr>
          <p:cNvPr id="8195" name="Untertitel 2"/>
          <p:cNvSpPr>
            <a:spLocks noGrp="1"/>
          </p:cNvSpPr>
          <p:nvPr>
            <p:ph type="body" idx="1"/>
          </p:nvPr>
        </p:nvSpPr>
        <p:spPr bwMode="auto">
          <a:xfrm>
            <a:off x="485775" y="7173533"/>
            <a:ext cx="11053763" cy="954646"/>
          </a:xfrm>
          <a:noFill/>
          <a:ln>
            <a:miter lim="800000"/>
            <a:headEnd/>
            <a:tailEnd/>
          </a:ln>
        </p:spPr>
        <p:txBody>
          <a:bodyPr vert="horz" wrap="square" numCol="1" anchorCtr="0" compatLnSpc="1">
            <a:prstTxWarp prst="textNoShape">
              <a:avLst/>
            </a:prstTxWarp>
          </a:bodyPr>
          <a:lstStyle/>
          <a:p>
            <a:pPr eaLnBrk="1" hangingPunct="1"/>
            <a:r>
              <a:rPr lang="de-DE" err="1" smtClean="0"/>
              <a:t>October</a:t>
            </a:r>
            <a:r>
              <a:rPr lang="de-DE" smtClean="0"/>
              <a:t> </a:t>
            </a:r>
            <a:r>
              <a:rPr lang="de-DE" smtClean="0"/>
              <a:t>16th</a:t>
            </a:r>
            <a:r>
              <a:rPr lang="de-DE" smtClean="0"/>
              <a:t>, 2017</a:t>
            </a:r>
          </a:p>
        </p:txBody>
      </p:sp>
      <p:sp>
        <p:nvSpPr>
          <p:cNvPr id="6" name="Textfeld 5"/>
          <p:cNvSpPr txBox="1"/>
          <p:nvPr/>
        </p:nvSpPr>
        <p:spPr>
          <a:xfrm>
            <a:off x="1249251" y="3080465"/>
            <a:ext cx="10547798" cy="3046988"/>
          </a:xfrm>
          <a:prstGeom prst="rect">
            <a:avLst/>
          </a:prstGeom>
          <a:noFill/>
        </p:spPr>
        <p:txBody>
          <a:bodyPr wrap="square" rtlCol="0">
            <a:spAutoFit/>
          </a:bodyPr>
          <a:lstStyle/>
          <a:p>
            <a:r>
              <a:rPr lang="en-US" sz="2000" i="1" smtClean="0"/>
              <a:t>“As </a:t>
            </a:r>
            <a:r>
              <a:rPr lang="en-US" sz="20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a:t>
            </a:r>
            <a:r>
              <a:rPr lang="en-US" sz="2000" i="1"/>
              <a:t>Blub</a:t>
            </a:r>
            <a:r>
              <a:rPr lang="en-US" sz="2000" i="1" smtClean="0"/>
              <a:t>.”</a:t>
            </a:r>
          </a:p>
          <a:p>
            <a:endParaRPr lang="en-US" sz="2000" i="1" smtClean="0"/>
          </a:p>
          <a:p>
            <a:pPr algn="r"/>
            <a:r>
              <a:rPr lang="en-US" sz="1600" smtClean="0">
                <a:latin typeface="Arial" panose="020B0604020202020204" pitchFamily="34" charset="0"/>
                <a:cs typeface="Arial" panose="020B0604020202020204" pitchFamily="34" charset="0"/>
              </a:rPr>
              <a:t>From the essay “</a:t>
            </a:r>
            <a:r>
              <a:rPr lang="en-US" sz="1600" smtClean="0">
                <a:latin typeface="Arial" panose="020B0604020202020204" pitchFamily="34" charset="0"/>
                <a:cs typeface="Arial" panose="020B0604020202020204" pitchFamily="34" charset="0"/>
              </a:rPr>
              <a:t>Beating the Averages” by Paul Graham</a:t>
            </a:r>
          </a:p>
          <a:p>
            <a:pPr algn="r"/>
            <a:r>
              <a:rPr lang="en-US" sz="1600" smtClean="0">
                <a:latin typeface="Arial" panose="020B0604020202020204" pitchFamily="34" charset="0"/>
                <a:cs typeface="Arial" panose="020B0604020202020204" pitchFamily="34" charset="0"/>
              </a:rPr>
              <a:t>(Startup Millionaire, co-Founder of YCombinator)</a:t>
            </a:r>
            <a:endParaRPr lang="de-DE" sz="16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Developmen 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281748" y="6008914"/>
            <a:ext cx="1472162" cy="147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1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5588000"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Haskell Brooks Curry</a:t>
            </a: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860" y="241074"/>
            <a:ext cx="3550884" cy="4377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81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sp>
        <p:nvSpPr>
          <p:cNvPr id="5" name="Abgerundetes Rechteck 4"/>
          <p:cNvSpPr/>
          <p:nvPr/>
        </p:nvSpPr>
        <p:spPr>
          <a:xfrm>
            <a:off x="6813550" y="7234238"/>
            <a:ext cx="5703888" cy="1706562"/>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r>
              <a:rPr lang="de-DE" b="1">
                <a:solidFill>
                  <a:schemeClr val="bg2"/>
                </a:solidFill>
              </a:rPr>
              <a:t>Arnulfstraße 27</a:t>
            </a:r>
          </a:p>
          <a:p>
            <a:pPr algn="ctr">
              <a:defRPr/>
            </a:pPr>
            <a:r>
              <a:rPr lang="de-DE" b="1">
                <a:solidFill>
                  <a:schemeClr val="bg2"/>
                </a:solidFill>
              </a:rPr>
              <a:t>80335 München</a:t>
            </a:r>
          </a:p>
          <a:p>
            <a:pPr algn="ctr">
              <a:defRPr/>
            </a:pPr>
            <a:r>
              <a:rPr lang="de-DE" b="1">
                <a:solidFill>
                  <a:schemeClr val="bg2"/>
                </a:solidFill>
              </a:rPr>
              <a:t>www.validas.de</a:t>
            </a:r>
          </a:p>
          <a:p>
            <a:pPr algn="ctr">
              <a:defRPr/>
            </a:pPr>
            <a:r>
              <a:rPr lang="de-DE" b="1">
                <a:solidFill>
                  <a:schemeClr val="bg2"/>
                </a:solidFill>
              </a:rPr>
              <a:t>info@validas.de</a:t>
            </a: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024813" y="2809875"/>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Thank you !</a:t>
            </a:r>
            <a:endParaRPr lang="en-US"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3" name="Textfeld 2"/>
          <p:cNvSpPr txBox="1"/>
          <p:nvPr/>
        </p:nvSpPr>
        <p:spPr>
          <a:xfrm>
            <a:off x="477520" y="2046596"/>
            <a:ext cx="11435438" cy="1938992"/>
          </a:xfrm>
          <a:prstGeom prst="rect">
            <a:avLst/>
          </a:prstGeom>
          <a:noFill/>
        </p:spPr>
        <p:txBody>
          <a:bodyPr wrap="squar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(&gt;  first</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61012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the functionality?</a:t>
            </a:r>
            <a:endParaRPr lang="en-US" smtClean="0"/>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926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a:t>
            </a:r>
            <a:r>
              <a:rPr lang="en-US" smtClean="0"/>
              <a:t>the functionality?</a:t>
            </a:r>
            <a:endParaRPr lang="en-US" smtClean="0"/>
          </a:p>
        </p:txBody>
      </p:sp>
      <p:sp>
        <p:nvSpPr>
          <p:cNvPr id="4" name="Textfeld 3"/>
          <p:cNvSpPr txBox="1"/>
          <p:nvPr/>
        </p:nvSpPr>
        <p:spPr>
          <a:xfrm>
            <a:off x="477520" y="2046596"/>
            <a:ext cx="11435438" cy="1938992"/>
          </a:xfrm>
          <a:prstGeom prst="rect">
            <a:avLst/>
          </a:prstGeom>
          <a:noFill/>
        </p:spPr>
        <p:txBody>
          <a:bodyPr wrap="squar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(&gt;  first</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36211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Features</a:t>
            </a:r>
          </a:p>
        </p:txBody>
      </p:sp>
      <p:sp>
        <p:nvSpPr>
          <p:cNvPr id="3" name="Rectangle 4"/>
          <p:cNvSpPr>
            <a:spLocks/>
          </p:cNvSpPr>
          <p:nvPr/>
        </p:nvSpPr>
        <p:spPr bwMode="auto">
          <a:xfrm>
            <a:off x="487362"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Infinite Lists, lazy evaluation, Producer-Consumer Model</a:t>
            </a:r>
            <a:endParaRPr lang="en-US" sz="2600">
              <a:solidFill>
                <a:srgbClr val="262626"/>
              </a:solidFill>
              <a:latin typeface="+mn-lt"/>
              <a:ea typeface="Gill Sans" charset="0"/>
              <a:cs typeface="Gill Sans" charset="0"/>
            </a:endParaRP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Profiling</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Central Library</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Compiler and Interpreter</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Full Programming at command line</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 Industrial Strength (Galois,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Easy parallelization, Semaphores,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“If it typechecks, it works”</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Inspiring F#, Java, C#,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Every Monad is a DSL</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List </a:t>
            </a:r>
            <a:r>
              <a:rPr lang="en-US" sz="2600" smtClean="0">
                <a:solidFill>
                  <a:srgbClr val="262626"/>
                </a:solidFill>
                <a:latin typeface="+mn-lt"/>
                <a:ea typeface="Gill Sans" charset="0"/>
                <a:cs typeface="Gill Sans" charset="0"/>
              </a:rPr>
              <a:t>Comprehension</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No null pointer</a:t>
            </a:r>
            <a:endParaRPr lang="en-US" sz="2600" smtClean="0">
              <a:solidFill>
                <a:srgbClr val="262626"/>
              </a:solidFill>
              <a:latin typeface="+mn-lt"/>
              <a:ea typeface="Gill Sans" charset="0"/>
              <a:cs typeface="Gill Sans" charset="0"/>
            </a:endParaRP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Tree>
    <p:extLst>
      <p:ext uri="{BB962C8B-B14F-4D97-AF65-F5344CB8AC3E}">
        <p14:creationId xmlns:p14="http://schemas.microsoft.com/office/powerpoint/2010/main" val="329732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So called “List Comprehension”</a:t>
            </a:r>
          </a:p>
        </p:txBody>
      </p:sp>
      <p:sp>
        <p:nvSpPr>
          <p:cNvPr id="3" name="Rectangle 4"/>
          <p:cNvSpPr>
            <a:spLocks/>
          </p:cNvSpPr>
          <p:nvPr/>
        </p:nvSpPr>
        <p:spPr bwMode="auto">
          <a:xfrm>
            <a:off x="487362" y="1438502"/>
            <a:ext cx="10790237" cy="30028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Task: All prime Numbers up to 100!</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r>
              <a:rPr lang="en-US" sz="2600" smtClean="0">
                <a:solidFill>
                  <a:srgbClr val="262626"/>
                </a:solidFill>
                <a:latin typeface="+mn-lt"/>
                <a:ea typeface="Gill Sans" charset="0"/>
                <a:cs typeface="Gill Sans" charset="0"/>
              </a:rPr>
              <a:t>Lets compute the list of all numbers x where</a:t>
            </a:r>
          </a:p>
          <a:p>
            <a:pPr>
              <a:lnSpc>
                <a:spcPct val="120000"/>
              </a:lnSpc>
              <a:spcBef>
                <a:spcPts val="1000"/>
              </a:spcBef>
              <a:buSzPct val="120000"/>
              <a:defRPr/>
            </a:pPr>
            <a:r>
              <a:rPr lang="en-US" sz="2600" smtClean="0">
                <a:solidFill>
                  <a:srgbClr val="262626"/>
                </a:solidFill>
                <a:latin typeface="+mn-lt"/>
                <a:ea typeface="Gill Sans" charset="0"/>
                <a:cs typeface="Gill Sans" charset="0"/>
              </a:rPr>
              <a:t>x is between 2 and 100, and there is</a:t>
            </a:r>
          </a:p>
          <a:p>
            <a:pPr>
              <a:lnSpc>
                <a:spcPct val="120000"/>
              </a:lnSpc>
              <a:spcBef>
                <a:spcPts val="1000"/>
              </a:spcBef>
              <a:buSzPct val="120000"/>
              <a:defRPr/>
            </a:pPr>
            <a:r>
              <a:rPr lang="en-US" sz="2600" smtClean="0">
                <a:solidFill>
                  <a:srgbClr val="262626"/>
                </a:solidFill>
                <a:latin typeface="+mn-lt"/>
                <a:ea typeface="Gill Sans" charset="0"/>
                <a:cs typeface="Gill Sans" charset="0"/>
              </a:rPr>
              <a:t>not any divisor of x from 2 to (n-1):</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4" name="Textfeld 3"/>
          <p:cNvSpPr txBox="1"/>
          <p:nvPr/>
        </p:nvSpPr>
        <p:spPr>
          <a:xfrm>
            <a:off x="404057" y="4876368"/>
            <a:ext cx="8956298" cy="1015663"/>
          </a:xfrm>
          <a:prstGeom prst="rect">
            <a:avLst/>
          </a:prstGeom>
          <a:noFill/>
        </p:spPr>
        <p:txBody>
          <a:bodyPr wrap="none" rtlCol="0">
            <a:spAutoFit/>
          </a:bodyPr>
          <a:lstStyle/>
          <a:p>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x | x &lt;- [2..100], not (any (divisorOf x)) [2..(n-1)] ]</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divisorOf x i = mod x i == 0</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397101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Tight Realtime properties required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Very low level problem (machine oriented)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 conservative and laggard enviroment</a:t>
            </a:r>
            <a:br>
              <a:rPr lang="en-US" sz="2600" smtClean="0">
                <a:solidFill>
                  <a:srgbClr val="262626"/>
                </a:solidFill>
                <a:latin typeface="+mn-lt"/>
                <a:ea typeface="Gill Sans" charset="0"/>
                <a:cs typeface="Gill Sans" charset="0"/>
              </a:rPr>
            </a:br>
            <a:r>
              <a:rPr lang="en-US" sz="2600" smtClean="0">
                <a:solidFill>
                  <a:srgbClr val="262626"/>
                </a:solidFill>
                <a:latin typeface="+mn-lt"/>
                <a:ea typeface="Gill Sans" charset="0"/>
                <a:cs typeface="Gill Sans" charset="0"/>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02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NSWC Experiment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3618038885"/>
      </p:ext>
    </p:extLst>
  </p:cSld>
  <p:clrMapOvr>
    <a:masterClrMapping/>
  </p:clrMapOvr>
</p:sld>
</file>

<file path=ppt/theme/theme1.xml><?xml version="1.0" encoding="utf-8"?>
<a:theme xmlns:a="http://schemas.openxmlformats.org/drawingml/2006/main" name="Präsentation2007-hell">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latin typeface="+mn-lt"/>
          </a:defRPr>
        </a:defPPr>
      </a:lstStyle>
    </a:txDef>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693</Words>
  <Application>Microsoft Office PowerPoint</Application>
  <PresentationFormat>Benutzerdefiniert</PresentationFormat>
  <Paragraphs>118</Paragraphs>
  <Slides>12</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12</vt:i4>
      </vt:variant>
    </vt:vector>
  </HeadingPairs>
  <TitlesOfParts>
    <vt:vector size="20" baseType="lpstr">
      <vt:lpstr>Arial</vt:lpstr>
      <vt:lpstr>Lucida Grande</vt:lpstr>
      <vt:lpstr>Calibri</vt:lpstr>
      <vt:lpstr>Wingdings 3</vt:lpstr>
      <vt:lpstr>Courier New</vt:lpstr>
      <vt:lpstr>Droid Sans Mono Chess ASCII</vt:lpstr>
      <vt:lpstr>Gill Sans</vt:lpstr>
      <vt:lpstr>Präsentation2007-hell</vt:lpstr>
      <vt:lpstr>Chess in 200 lines</vt:lpstr>
      <vt:lpstr>What does process do?</vt:lpstr>
      <vt:lpstr>What does process2 do?</vt:lpstr>
      <vt:lpstr>How to prove the functionality?</vt:lpstr>
      <vt:lpstr>How to prove the functionality?</vt:lpstr>
      <vt:lpstr>Features</vt:lpstr>
      <vt:lpstr>So called “List Comprehension”</vt:lpstr>
      <vt:lpstr>When not to use Haskell</vt:lpstr>
      <vt:lpstr>The NSWC Experiment</vt:lpstr>
      <vt:lpstr>NSWC Prototyping Results</vt:lpstr>
      <vt:lpstr>Haskell Brooks Curry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Validas AG</dc:creator>
  <cp:lastModifiedBy>Robert Reitmeier</cp:lastModifiedBy>
  <cp:revision>183</cp:revision>
  <dcterms:created xsi:type="dcterms:W3CDTF">2009-12-04T13:21:58Z</dcterms:created>
  <dcterms:modified xsi:type="dcterms:W3CDTF">2017-10-09T14:35:22Z</dcterms:modified>
</cp:coreProperties>
</file>