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303" r:id="rId2"/>
    <p:sldId id="364" r:id="rId3"/>
    <p:sldId id="305" r:id="rId4"/>
    <p:sldId id="306" r:id="rId5"/>
    <p:sldId id="359" r:id="rId6"/>
    <p:sldId id="332" r:id="rId7"/>
  </p:sldIdLst>
  <p:sldSz cx="13004800" cy="9753600"/>
  <p:notesSz cx="6819900" cy="9931400"/>
  <p:embeddedFontLst>
    <p:embeddedFont>
      <p:font typeface="Eurostile" panose="020B0504020202050204" pitchFamily="3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  <p:embeddedFont>
      <p:font typeface="Droid Sans Mono" panose="020B0609030804020204" pitchFamily="49" charset="0"/>
      <p:regular r:id="rId16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B7A"/>
    <a:srgbClr val="C2E49C"/>
    <a:srgbClr val="707174"/>
    <a:srgbClr val="F9AB55"/>
    <a:srgbClr val="DB6207"/>
    <a:srgbClr val="FF9999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15" autoAdjust="0"/>
    <p:restoredTop sz="84970" autoAdjust="0"/>
  </p:normalViewPr>
  <p:slideViewPr>
    <p:cSldViewPr snapToGrid="0">
      <p:cViewPr varScale="1">
        <p:scale>
          <a:sx n="86" d="100"/>
          <a:sy n="86" d="100"/>
        </p:scale>
        <p:origin x="-1397" y="-101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6/30/2020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en-US" smtClean="0">
                <a:latin typeface="Arial" panose="020B0604020202020204" pitchFamily="34" charset="0"/>
              </a:rPr>
              <a:t>+</a:t>
            </a: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70CB38-6B3F-44F2-A43B-4BAFB7FF6495}" type="datetime1">
              <a:rPr lang="de-DE"/>
              <a:pPr>
                <a:defRPr/>
              </a:pPr>
              <a:t>30.06.2020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5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2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87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210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21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4"/>
          <p:cNvSpPr>
            <a:spLocks noGrp="1"/>
          </p:cNvSpPr>
          <p:nvPr>
            <p:ph type="title"/>
          </p:nvPr>
        </p:nvSpPr>
        <p:spPr bwMode="auto">
          <a:xfrm>
            <a:off x="1535401" y="7790441"/>
            <a:ext cx="9807789" cy="102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 smtClean="0"/>
              <a:t>Automatic Code Coverage</a:t>
            </a:r>
            <a:endParaRPr lang="en-US" altLang="en-US" sz="3200" dirty="0"/>
          </a:p>
        </p:txBody>
      </p:sp>
      <p:sp>
        <p:nvSpPr>
          <p:cNvPr id="5123" name="Untertitel 2"/>
          <p:cNvSpPr>
            <a:spLocks noGrp="1"/>
          </p:cNvSpPr>
          <p:nvPr>
            <p:ph type="body" idx="1"/>
          </p:nvPr>
        </p:nvSpPr>
        <p:spPr bwMode="auto">
          <a:xfrm>
            <a:off x="491115" y="441037"/>
            <a:ext cx="9607550" cy="909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4400" smtClean="0"/>
              <a:t>Robert Reitmeier, </a:t>
            </a:r>
            <a:r>
              <a:rPr lang="de-DE" altLang="en-US" sz="4400" dirty="0" smtClean="0"/>
              <a:t>Validas AG</a:t>
            </a:r>
          </a:p>
        </p:txBody>
      </p:sp>
    </p:spTree>
    <p:extLst>
      <p:ext uri="{BB962C8B-B14F-4D97-AF65-F5344CB8AC3E}">
        <p14:creationId xmlns:p14="http://schemas.microsoft.com/office/powerpoint/2010/main" val="19816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Motivation / The Problem</a:t>
            </a:r>
          </a:p>
          <a:p>
            <a:r>
              <a:rPr lang="en-GB" smtClean="0"/>
              <a:t>Small Example Solutions</a:t>
            </a:r>
          </a:p>
          <a:p>
            <a:r>
              <a:rPr lang="en-GB" smtClean="0"/>
              <a:t>SAT Solving Modulo Theories: Z3</a:t>
            </a:r>
          </a:p>
          <a:p>
            <a:r>
              <a:rPr lang="en-GB"/>
              <a:t>Integrated </a:t>
            </a:r>
            <a:r>
              <a:rPr lang="en-GB" smtClean="0"/>
              <a:t>Verification</a:t>
            </a:r>
          </a:p>
          <a:p>
            <a:r>
              <a:rPr lang="en-GB" smtClean="0"/>
              <a:t>The </a:t>
            </a:r>
            <a:r>
              <a:rPr lang="en-GB"/>
              <a:t>State Space </a:t>
            </a:r>
            <a:r>
              <a:rPr lang="en-GB" smtClean="0"/>
              <a:t>Explosion and some Heuristics</a:t>
            </a:r>
          </a:p>
          <a:p>
            <a:r>
              <a:rPr lang="en-GB" smtClean="0"/>
              <a:t>Jorge’s Challenge and Alex’ Contribution</a:t>
            </a:r>
          </a:p>
          <a:p>
            <a:r>
              <a:rPr lang="en-GB" smtClean="0"/>
              <a:t>Some Haskell Amenities</a:t>
            </a:r>
            <a:br>
              <a:rPr lang="en-GB" smtClean="0"/>
            </a:br>
            <a:r>
              <a:rPr lang="en-GB" smtClean="0"/>
              <a:t>(Quasi-Quoting, UniCode Syntax, Generics, …)</a:t>
            </a:r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292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Stichpunkte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Loop Prediction (easy with “for” in MISRA)</a:t>
            </a:r>
          </a:p>
          <a:p>
            <a:r>
              <a:rPr lang="en-GB" smtClean="0"/>
              <a:t>Automatic Verification Test Harness</a:t>
            </a:r>
          </a:p>
          <a:p>
            <a:r>
              <a:rPr lang="en-GB" smtClean="0"/>
              <a:t>Condition Branch Skipping</a:t>
            </a:r>
          </a:p>
          <a:p>
            <a:r>
              <a:rPr lang="en-GB" smtClean="0"/>
              <a:t>Enums, Structs, Floats, …</a:t>
            </a:r>
          </a:p>
          <a:p>
            <a:r>
              <a:rPr lang="en-GB" smtClean="0"/>
              <a:t>Full coverage is desirable only for target function</a:t>
            </a:r>
          </a:p>
          <a:p>
            <a:r>
              <a:rPr lang="en-GB" smtClean="0"/>
              <a:t>Reports vectors to cover coverable code and reports dead code</a:t>
            </a:r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“Functional Paradigm”?</a:t>
            </a:r>
            <a:endParaRPr lang="en-GB" dirty="0"/>
          </a:p>
        </p:txBody>
      </p:sp>
      <p:sp>
        <p:nvSpPr>
          <p:cNvPr id="4" name="AutoShape 2" descr="CharakteristikenFunktionaleProgrammierungFirstClassFunctionsE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5" descr="Rainer Grim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3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Exercise: Function Attic</a:t>
            </a:r>
            <a:endParaRPr lang="en-GB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92710"/>
              </p:ext>
            </p:extLst>
          </p:nvPr>
        </p:nvGraphicFramePr>
        <p:xfrm>
          <a:off x="597459" y="1572776"/>
          <a:ext cx="11772820" cy="7344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116"/>
                <a:gridCol w="7549704"/>
              </a:tblGrid>
              <a:tr h="717803">
                <a:tc>
                  <a:txBody>
                    <a:bodyPr/>
                    <a:lstStyle/>
                    <a:p>
                      <a:r>
                        <a:rPr lang="de-DE" smtClean="0"/>
                        <a:t>Function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Description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length list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Length of the list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take n list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Takes the first n elements of</a:t>
                      </a:r>
                      <a:r>
                        <a:rPr lang="de-DE" baseline="0" smtClean="0"/>
                        <a:t> list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drop n list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Drops the first n elements of list and takes the rest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div x y 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Integer division of x over y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head list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Gives the first element of list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tail list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Gives</a:t>
                      </a:r>
                      <a:r>
                        <a:rPr lang="de-DE" baseline="0" smtClean="0"/>
                        <a:t> the list without the first element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x</a:t>
                      </a:r>
                      <a:r>
                        <a:rPr lang="de-DE" baseline="0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 : xs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Matching</a:t>
                      </a:r>
                      <a:r>
                        <a:rPr lang="de-DE" baseline="0" smtClean="0"/>
                        <a:t> against a list, x is the first element, and xs is the rest of the list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++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List concatenation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813550" y="1625600"/>
            <a:ext cx="5703888" cy="539115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de-DE" sz="3400" b="1">
              <a:solidFill>
                <a:srgbClr val="64748B"/>
              </a:solidFill>
            </a:endParaRPr>
          </a:p>
        </p:txBody>
      </p:sp>
      <p:pic>
        <p:nvPicPr>
          <p:cNvPr id="17413" name="Picture 2" descr="\\smbsrv.validas\intranet\Validas\CorporateIdentity\ValidasLogos\validas600.png"/>
          <p:cNvPicPr>
            <a:picLocks noChangeAspect="1" noChangeArrowheads="1"/>
          </p:cNvPicPr>
          <p:nvPr/>
        </p:nvPicPr>
        <p:blipFill>
          <a:blip r:embed="rId2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8858665" y="8129588"/>
            <a:ext cx="37274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itel 9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smtClean="0"/>
              <a:t>putStrLn „Thank you!“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7285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</Words>
  <Application>Microsoft Office PowerPoint</Application>
  <PresentationFormat>Benutzerdefiniert</PresentationFormat>
  <Paragraphs>40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Eurostile</vt:lpstr>
      <vt:lpstr>Calibri</vt:lpstr>
      <vt:lpstr>Wingdings 3</vt:lpstr>
      <vt:lpstr>Droid Sans Mono</vt:lpstr>
      <vt:lpstr>template</vt:lpstr>
      <vt:lpstr>Automatic Code Coverage</vt:lpstr>
      <vt:lpstr>Contents</vt:lpstr>
      <vt:lpstr>Stichpunkte</vt:lpstr>
      <vt:lpstr>What is “Functional Paradigm”?</vt:lpstr>
      <vt:lpstr>Exercise: Function Attic</vt:lpstr>
      <vt:lpstr>putStrLn „Thank you!“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1046</cp:revision>
  <cp:lastPrinted>2018-01-19T07:40:56Z</cp:lastPrinted>
  <dcterms:created xsi:type="dcterms:W3CDTF">2009-12-04T13:21:58Z</dcterms:created>
  <dcterms:modified xsi:type="dcterms:W3CDTF">2020-06-30T20:48:08Z</dcterms:modified>
</cp:coreProperties>
</file>