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8" r:id="rId1"/>
  </p:sldMasterIdLst>
  <p:notesMasterIdLst>
    <p:notesMasterId r:id="rId17"/>
  </p:notesMasterIdLst>
  <p:handoutMasterIdLst>
    <p:handoutMasterId r:id="rId18"/>
  </p:handoutMasterIdLst>
  <p:sldIdLst>
    <p:sldId id="303" r:id="rId2"/>
    <p:sldId id="365" r:id="rId3"/>
    <p:sldId id="387" r:id="rId4"/>
    <p:sldId id="389" r:id="rId5"/>
    <p:sldId id="390" r:id="rId6"/>
    <p:sldId id="392" r:id="rId7"/>
    <p:sldId id="393" r:id="rId8"/>
    <p:sldId id="391" r:id="rId9"/>
    <p:sldId id="394" r:id="rId10"/>
    <p:sldId id="395" r:id="rId11"/>
    <p:sldId id="396" r:id="rId12"/>
    <p:sldId id="398" r:id="rId13"/>
    <p:sldId id="397" r:id="rId14"/>
    <p:sldId id="399" r:id="rId15"/>
    <p:sldId id="388" r:id="rId16"/>
  </p:sldIdLst>
  <p:sldSz cx="13004800" cy="9753600"/>
  <p:notesSz cx="6819900" cy="9931400"/>
  <p:embeddedFontLst>
    <p:embeddedFont>
      <p:font typeface="Arial Narrow" panose="020B0606020202030204" pitchFamily="3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  <p:embeddedFont>
      <p:font typeface="Droid Sans Mono" panose="020B0609030804020204" pitchFamily="49" charset="0"/>
      <p:regular r:id="rId28"/>
    </p:embeddedFont>
    <p:embeddedFont>
      <p:font typeface="Eurostile" panose="020B0504020202050204" pitchFamily="34" charset="0"/>
      <p:regular r:id="rId29"/>
    </p:embeddedFont>
    <p:embeddedFont>
      <p:font typeface="Wingdings 3" panose="05040102010807070707" pitchFamily="18" charset="2"/>
      <p:regular r:id="rId30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49288" indent="-1920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300163" indent="-3857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949450" indent="-5778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600325" indent="-771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13">
          <p15:clr>
            <a:srgbClr val="A4A3A4"/>
          </p15:clr>
        </p15:guide>
        <p15:guide id="2" orient="horz" pos="865">
          <p15:clr>
            <a:srgbClr val="A4A3A4"/>
          </p15:clr>
        </p15:guide>
        <p15:guide id="3" orient="horz" pos="387">
          <p15:clr>
            <a:srgbClr val="A4A3A4"/>
          </p15:clr>
        </p15:guide>
        <p15:guide id="4" pos="4096">
          <p15:clr>
            <a:srgbClr val="A4A3A4"/>
          </p15:clr>
        </p15:guide>
        <p15:guide id="5" pos="307">
          <p15:clr>
            <a:srgbClr val="A4A3A4"/>
          </p15:clr>
        </p15:guide>
        <p15:guide id="6" pos="78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49C"/>
    <a:srgbClr val="559B7A"/>
    <a:srgbClr val="DB6207"/>
    <a:srgbClr val="707174"/>
    <a:srgbClr val="F9AB55"/>
    <a:srgbClr val="FF9999"/>
    <a:srgbClr val="475365"/>
    <a:srgbClr val="F9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15" autoAdjust="0"/>
    <p:restoredTop sz="84970" autoAdjust="0"/>
  </p:normalViewPr>
  <p:slideViewPr>
    <p:cSldViewPr snapToGrid="0">
      <p:cViewPr varScale="1">
        <p:scale>
          <a:sx n="61" d="100"/>
          <a:sy n="61" d="100"/>
        </p:scale>
        <p:origin x="552" y="58"/>
      </p:cViewPr>
      <p:guideLst>
        <p:guide orient="horz" pos="3213"/>
        <p:guide orient="horz" pos="865"/>
        <p:guide orient="horz" pos="387"/>
        <p:guide pos="4096"/>
        <p:guide pos="307"/>
        <p:guide pos="78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3258" y="-114"/>
      </p:cViewPr>
      <p:guideLst>
        <p:guide orient="horz" pos="312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8799D890-3B36-4C31-9BB9-B993097FAF11}" type="datetimeFigureOut">
              <a:rPr lang="en-US" altLang="de-DE"/>
              <a:pPr>
                <a:defRPr/>
              </a:pPr>
              <a:t>5/5/2021</a:t>
            </a:fld>
            <a:endParaRPr lang="en-US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ED1B2887-94E9-4D40-B943-231BD1957567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077538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18050"/>
            <a:ext cx="545465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D47ADC95-7A91-4A3B-88CF-853D915EFCC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8450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6492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13001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9494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26003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325114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en-US">
                <a:latin typeface="Arial" panose="020B0604020202020204" pitchFamily="34" charset="0"/>
              </a:rPr>
              <a:t>+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E70CB38-6B3F-44F2-A43B-4BAFB7FF6495}" type="datetime1">
              <a:rPr lang="de-DE"/>
              <a:pPr>
                <a:defRPr/>
              </a:pPr>
              <a:t>05.05.2021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57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799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589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496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118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754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74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97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925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822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658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36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748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952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53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>
                <a:solidFill>
                  <a:schemeClr val="bg2"/>
                </a:solidFill>
                <a:latin typeface="Calibri" pitchFamily="34" charset="0"/>
              </a:rPr>
              <a:t>Seite </a:t>
            </a:r>
            <a:fld id="{6C47C05D-7D50-4E6E-A68E-6ABAD0E2B528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87363" y="9193213"/>
            <a:ext cx="10541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92196" y="7202312"/>
            <a:ext cx="11054080" cy="1937173"/>
          </a:xfrm>
          <a:prstGeom prst="rect">
            <a:avLst/>
          </a:prstGeom>
        </p:spPr>
        <p:txBody>
          <a:bodyPr lIns="130046" tIns="65023" rIns="130046" bIns="65023" anchor="t"/>
          <a:lstStyle>
            <a:lvl1pPr algn="l">
              <a:defRPr sz="5600" b="1" cap="none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485423" y="5067583"/>
            <a:ext cx="11054080" cy="2133599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5700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>
                <a:solidFill>
                  <a:schemeClr val="bg2"/>
                </a:solidFill>
                <a:latin typeface="Calibri" pitchFamily="34" charset="0"/>
              </a:rPr>
              <a:t>Page </a:t>
            </a:r>
            <a:fld id="{2ECDCB2B-36FA-489A-8172-417ADCAF04A6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487363" y="9193213"/>
            <a:ext cx="10556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>
              <a:solidFill>
                <a:schemeClr val="bg2"/>
              </a:solidFill>
              <a:latin typeface="Calibri" pitchFamily="34" charset="0"/>
            </a:endParaRPr>
          </a:p>
        </p:txBody>
      </p:sp>
      <p:pic>
        <p:nvPicPr>
          <p:cNvPr id="6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2800" y="93600"/>
            <a:ext cx="10742508" cy="939600"/>
          </a:xfrm>
          <a:prstGeom prst="rect">
            <a:avLst/>
          </a:prstGeom>
        </p:spPr>
        <p:txBody>
          <a:bodyPr lIns="0" tIns="65023" rIns="130046" bIns="65023"/>
          <a:lstStyle>
            <a:lvl1pPr algn="l">
              <a:defRPr sz="5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buFont typeface="Wingdings 3" pitchFamily="18" charset="2"/>
              <a:buChar char=""/>
              <a:defRPr sz="2800" b="1" spc="0">
                <a:latin typeface="+mn-lt"/>
              </a:defRPr>
            </a:lvl1pPr>
            <a:lvl2pPr>
              <a:buFont typeface="Calibri" pitchFamily="34" charset="0"/>
              <a:buChar char="–"/>
              <a:defRPr sz="2800" spc="0">
                <a:latin typeface="+mn-lt"/>
              </a:defRPr>
            </a:lvl2pPr>
            <a:lvl3pPr>
              <a:defRPr sz="2400" spc="0">
                <a:latin typeface="+mn-lt"/>
              </a:defRPr>
            </a:lvl3pPr>
            <a:lvl4pPr>
              <a:defRPr sz="2000" spc="0">
                <a:latin typeface="+mn-lt"/>
              </a:defRPr>
            </a:lvl4pPr>
            <a:lvl5pPr>
              <a:defRPr sz="1800" spc="0"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95264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460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5pPr>
      <a:lvl6pPr marL="65023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30046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5069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600919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38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4"/>
          <p:cNvSpPr>
            <a:spLocks noGrp="1"/>
          </p:cNvSpPr>
          <p:nvPr>
            <p:ph type="title"/>
          </p:nvPr>
        </p:nvSpPr>
        <p:spPr bwMode="auto">
          <a:xfrm>
            <a:off x="1535401" y="7790441"/>
            <a:ext cx="9807789" cy="1026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altLang="en-US"/>
              <a:t>A Tool With No Name</a:t>
            </a:r>
            <a:endParaRPr lang="en-US" altLang="en-US" sz="3200" dirty="0"/>
          </a:p>
        </p:txBody>
      </p:sp>
      <p:sp>
        <p:nvSpPr>
          <p:cNvPr id="5123" name="Untertitel 2"/>
          <p:cNvSpPr>
            <a:spLocks noGrp="1"/>
          </p:cNvSpPr>
          <p:nvPr>
            <p:ph type="body" idx="1"/>
          </p:nvPr>
        </p:nvSpPr>
        <p:spPr bwMode="auto">
          <a:xfrm>
            <a:off x="491115" y="441037"/>
            <a:ext cx="9607550" cy="909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en-US" sz="4400"/>
              <a:t>Robert Reitmeier</a:t>
            </a:r>
            <a:endParaRPr lang="de-DE" altLang="en-US" sz="4400" dirty="0"/>
          </a:p>
        </p:txBody>
      </p:sp>
      <p:pic>
        <p:nvPicPr>
          <p:cNvPr id="1026" name="Picture 2" descr="A Horse With No Name - Adding Some Personal Touches - Guitar Noise">
            <a:extLst>
              <a:ext uri="{FF2B5EF4-FFF2-40B4-BE49-F238E27FC236}">
                <a16:creationId xmlns:a16="http://schemas.microsoft.com/office/drawing/2014/main" id="{5A6C6ECE-3B26-4E7D-AD8E-0CFCA1015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16" y="1609923"/>
            <a:ext cx="7897090" cy="590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69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Trace Result Verification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CD625D6-CB70-42E6-B4B7-BA424AD9C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0" y="4044679"/>
            <a:ext cx="6180446" cy="1453597"/>
          </a:xfrm>
          <a:ln>
            <a:noFill/>
          </a:ln>
        </p:spPr>
        <p:txBody>
          <a:bodyPr lIns="64800"/>
          <a:lstStyle/>
          <a:p>
            <a:pPr marL="650875" lvl="1" indent="0">
              <a:buNone/>
            </a:pPr>
            <a:r>
              <a:rPr lang="en-GB">
                <a:latin typeface="Eurostile" panose="020B0504020202050204" pitchFamily="34" charset="0"/>
              </a:rPr>
              <a:t>Compile and execute the code:</a:t>
            </a:r>
            <a:br>
              <a:rPr lang="en-GB">
                <a:latin typeface="Eurostile" panose="020B0504020202050204" pitchFamily="34" charset="0"/>
              </a:rPr>
            </a:br>
            <a:r>
              <a:rPr lang="en-GB">
                <a:solidFill>
                  <a:srgbClr val="FF0000"/>
                </a:solidFill>
                <a:latin typeface="Eurostile" panose="020B0504020202050204" pitchFamily="34" charset="0"/>
              </a:rPr>
              <a:t>Result = Prediction?</a:t>
            </a:r>
            <a:endParaRPr lang="en-GB" b="0">
              <a:solidFill>
                <a:srgbClr val="FF0000"/>
              </a:solidFill>
              <a:latin typeface="Eurostile" panose="020B0504020202050204" pitchFamily="34" charset="0"/>
            </a:endParaRPr>
          </a:p>
          <a:p>
            <a:pPr marL="650875" lvl="1" indent="0">
              <a:buNone/>
            </a:pPr>
            <a:endParaRPr lang="en-GB" b="0">
              <a:latin typeface="Eurostile" panose="020B050402020205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6FEFE0-DC6E-4717-AAB4-5EF013BC6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3782"/>
            <a:ext cx="5933444" cy="8096772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EA2F01A5-A53B-45EA-B4D4-14A457707150}"/>
              </a:ext>
            </a:extLst>
          </p:cNvPr>
          <p:cNvSpPr/>
          <p:nvPr/>
        </p:nvSpPr>
        <p:spPr>
          <a:xfrm>
            <a:off x="442799" y="8589819"/>
            <a:ext cx="2312275" cy="328550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2BEBC42-01EC-4F0E-9C29-7FB6E678168C}"/>
              </a:ext>
            </a:extLst>
          </p:cNvPr>
          <p:cNvSpPr/>
          <p:nvPr/>
        </p:nvSpPr>
        <p:spPr>
          <a:xfrm>
            <a:off x="442799" y="8073463"/>
            <a:ext cx="3891695" cy="19792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Inhaltsplatzhalter 2">
            <a:extLst>
              <a:ext uri="{FF2B5EF4-FFF2-40B4-BE49-F238E27FC236}">
                <a16:creationId xmlns:a16="http://schemas.microsoft.com/office/drawing/2014/main" id="{C11E3180-076D-4A8B-8B74-B9A137852B3B}"/>
              </a:ext>
            </a:extLst>
          </p:cNvPr>
          <p:cNvSpPr txBox="1">
            <a:spLocks/>
          </p:cNvSpPr>
          <p:nvPr/>
        </p:nvSpPr>
        <p:spPr>
          <a:xfrm>
            <a:off x="3800103" y="7958683"/>
            <a:ext cx="7112072" cy="551072"/>
          </a:xfrm>
          <a:prstGeom prst="rect">
            <a:avLst/>
          </a:prstGeom>
          <a:ln>
            <a:noFill/>
          </a:ln>
        </p:spPr>
        <p:txBody>
          <a:bodyPr lIns="64800" tIns="65023" rIns="130046" bIns="65023"/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"/>
              <a:defRPr sz="2800" b="1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5688" indent="-404813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2800" spc="0">
                <a:solidFill>
                  <a:schemeClr val="tx1"/>
                </a:solidFill>
                <a:latin typeface="+mn-lt"/>
              </a:defRPr>
            </a:lvl2pPr>
            <a:lvl3pPr marL="162401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spc="0">
                <a:solidFill>
                  <a:schemeClr val="tx1"/>
                </a:solidFill>
                <a:latin typeface="+mn-lt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spc="0">
                <a:solidFill>
                  <a:schemeClr val="tx1"/>
                </a:solidFill>
                <a:latin typeface="+mn-lt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spc="0">
                <a:solidFill>
                  <a:schemeClr val="tx1"/>
                </a:solidFill>
                <a:latin typeface="+mn-lt"/>
              </a:defRPr>
            </a:lvl5pPr>
            <a:lvl6pPr marL="357626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22649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7672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52695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650875" lvl="1" indent="0">
              <a:buFont typeface="Calibri" pitchFamily="34" charset="0"/>
              <a:buNone/>
            </a:pPr>
            <a:r>
              <a:rPr lang="en-GB" sz="2000" kern="0">
                <a:latin typeface="Eurostile" panose="020B0504020202050204" pitchFamily="34" charset="0"/>
              </a:rPr>
              <a:t>Get arguments from commandline</a:t>
            </a:r>
          </a:p>
        </p:txBody>
      </p:sp>
      <p:sp>
        <p:nvSpPr>
          <p:cNvPr id="36" name="Inhaltsplatzhalter 2">
            <a:extLst>
              <a:ext uri="{FF2B5EF4-FFF2-40B4-BE49-F238E27FC236}">
                <a16:creationId xmlns:a16="http://schemas.microsoft.com/office/drawing/2014/main" id="{53776843-18DD-4453-8097-85CC6357F639}"/>
              </a:ext>
            </a:extLst>
          </p:cNvPr>
          <p:cNvSpPr txBox="1">
            <a:spLocks/>
          </p:cNvSpPr>
          <p:nvPr/>
        </p:nvSpPr>
        <p:spPr>
          <a:xfrm>
            <a:off x="3776587" y="8453266"/>
            <a:ext cx="7112072" cy="690733"/>
          </a:xfrm>
          <a:prstGeom prst="rect">
            <a:avLst/>
          </a:prstGeom>
          <a:ln>
            <a:noFill/>
          </a:ln>
        </p:spPr>
        <p:txBody>
          <a:bodyPr lIns="64800" tIns="65023" rIns="130046" bIns="65023"/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"/>
              <a:defRPr sz="2800" b="1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5688" indent="-404813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2800" spc="0">
                <a:solidFill>
                  <a:schemeClr val="tx1"/>
                </a:solidFill>
                <a:latin typeface="+mn-lt"/>
              </a:defRPr>
            </a:lvl2pPr>
            <a:lvl3pPr marL="162401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spc="0">
                <a:solidFill>
                  <a:schemeClr val="tx1"/>
                </a:solidFill>
                <a:latin typeface="+mn-lt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spc="0">
                <a:solidFill>
                  <a:schemeClr val="tx1"/>
                </a:solidFill>
                <a:latin typeface="+mn-lt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spc="0">
                <a:solidFill>
                  <a:schemeClr val="tx1"/>
                </a:solidFill>
                <a:latin typeface="+mn-lt"/>
              </a:defRPr>
            </a:lvl5pPr>
            <a:lvl6pPr marL="357626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22649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7672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52695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650875" lvl="1" indent="0">
              <a:buFont typeface="Calibri" pitchFamily="34" charset="0"/>
              <a:buNone/>
            </a:pPr>
            <a:r>
              <a:rPr lang="en-GB" sz="2000" kern="0">
                <a:latin typeface="Eurostile" panose="020B0504020202050204" pitchFamily="34" charset="0"/>
              </a:rPr>
              <a:t>Execute function</a:t>
            </a:r>
            <a:br>
              <a:rPr lang="en-GB" sz="2000" kern="0">
                <a:latin typeface="Eurostile" panose="020B0504020202050204" pitchFamily="34" charset="0"/>
              </a:rPr>
            </a:br>
            <a:r>
              <a:rPr lang="en-GB" sz="2000" kern="0">
                <a:latin typeface="Eurostile" panose="020B0504020202050204" pitchFamily="34" charset="0"/>
              </a:rPr>
              <a:t>Print return value to stdout</a:t>
            </a:r>
          </a:p>
        </p:txBody>
      </p:sp>
    </p:spTree>
    <p:extLst>
      <p:ext uri="{BB962C8B-B14F-4D97-AF65-F5344CB8AC3E}">
        <p14:creationId xmlns:p14="http://schemas.microsoft.com/office/powerpoint/2010/main" val="249555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4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Template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/>
            <a:r>
              <a:rPr lang="en-GB" b="0">
                <a:latin typeface="Eurostile" panose="020B0504020202050204" pitchFamily="34" charset="0"/>
              </a:rPr>
              <a:t>Library Qualification: ISO26262 demands</a:t>
            </a:r>
          </a:p>
        </p:txBody>
      </p:sp>
    </p:spTree>
    <p:extLst>
      <p:ext uri="{BB962C8B-B14F-4D97-AF65-F5344CB8AC3E}">
        <p14:creationId xmlns:p14="http://schemas.microsoft.com/office/powerpoint/2010/main" val="156373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Strategic Design Principles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/>
            <a:r>
              <a:rPr lang="en-GB" b="0">
                <a:latin typeface="Eurostile" panose="020B0504020202050204" pitchFamily="34" charset="0"/>
              </a:rPr>
              <a:t>Make it as easy as possible for the theorem prover</a:t>
            </a:r>
            <a:br>
              <a:rPr lang="en-GB" b="0">
                <a:latin typeface="Eurostile" panose="020B0504020202050204" pitchFamily="34" charset="0"/>
              </a:rPr>
            </a:br>
            <a:r>
              <a:rPr lang="en-GB" b="0">
                <a:latin typeface="Eurostile" panose="020B0504020202050204" pitchFamily="34" charset="0"/>
              </a:rPr>
              <a:t>(for example: no </a:t>
            </a:r>
            <a:r>
              <a:rPr lang="de-DE">
                <a:latin typeface="Eurostile" panose="020B0504020202050204" pitchFamily="34" charset="0"/>
              </a:rPr>
              <a:t>∀, </a:t>
            </a:r>
            <a:r>
              <a:rPr lang="de-DE">
                <a:effectLst/>
                <a:latin typeface="Eurostile" panose="020B0504020202050204" pitchFamily="34" charset="0"/>
              </a:rPr>
              <a:t>∃), because:</a:t>
            </a:r>
            <a:endParaRPr lang="en-GB">
              <a:effectLst/>
              <a:latin typeface="Eurostile" panose="020B0504020202050204" pitchFamily="34" charset="0"/>
            </a:endParaRPr>
          </a:p>
          <a:p>
            <a:pPr lvl="2"/>
            <a:r>
              <a:rPr lang="de-DE">
                <a:effectLst/>
                <a:latin typeface="Eurostile" panose="020B0504020202050204" pitchFamily="34" charset="0"/>
              </a:rPr>
              <a:t>Z3 not under my control („black box“)</a:t>
            </a:r>
          </a:p>
          <a:p>
            <a:pPr lvl="2"/>
            <a:r>
              <a:rPr lang="de-DE">
                <a:latin typeface="Eurostile" panose="020B0504020202050204" pitchFamily="34" charset="0"/>
              </a:rPr>
              <a:t>More semantic information available for the tool</a:t>
            </a:r>
          </a:p>
          <a:p>
            <a:pPr lvl="1"/>
            <a:endParaRPr lang="de-DE">
              <a:latin typeface="Eurostile" panose="020B0504020202050204" pitchFamily="34" charset="0"/>
            </a:endParaRPr>
          </a:p>
          <a:p>
            <a:pPr lvl="1"/>
            <a:r>
              <a:rPr lang="de-DE">
                <a:latin typeface="Eurostile" panose="020B0504020202050204" pitchFamily="34" charset="0"/>
              </a:rPr>
              <a:t>Extensive Logging (Dynamic HTML)</a:t>
            </a:r>
          </a:p>
          <a:p>
            <a:pPr lvl="1"/>
            <a:endParaRPr lang="de-DE">
              <a:latin typeface="Eurostile" panose="020B0504020202050204" pitchFamily="34" charset="0"/>
            </a:endParaRPr>
          </a:p>
          <a:p>
            <a:pPr lvl="1"/>
            <a:r>
              <a:rPr lang="de-DE">
                <a:latin typeface="Eurostile" panose="020B0504020202050204" pitchFamily="34" charset="0"/>
              </a:rPr>
              <a:t>Defensive Programming:</a:t>
            </a:r>
            <a:br>
              <a:rPr lang="de-DE">
                <a:latin typeface="Eurostile" panose="020B0504020202050204" pitchFamily="34" charset="0"/>
              </a:rPr>
            </a:br>
            <a:r>
              <a:rPr lang="de-DE">
                <a:latin typeface="Eurostile" panose="020B0504020202050204" pitchFamily="34" charset="0"/>
              </a:rPr>
              <a:t>Throw errors in all cases that were not explicitly implemented</a:t>
            </a:r>
          </a:p>
        </p:txBody>
      </p:sp>
    </p:spTree>
    <p:extLst>
      <p:ext uri="{BB962C8B-B14F-4D97-AF65-F5344CB8AC3E}">
        <p14:creationId xmlns:p14="http://schemas.microsoft.com/office/powerpoint/2010/main" val="3059703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Loop Length Inference</a:t>
            </a:r>
            <a:endParaRPr lang="en-GB" dirty="0">
              <a:latin typeface="Eurostile" panose="020B050402020205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/>
              <a:lstStyle/>
              <a:p>
                <a:pPr lvl="1"/>
                <a:r>
                  <a:rPr lang="en-GB" b="0">
                    <a:latin typeface="Eurostile" panose="020B0504020202050204" pitchFamily="34" charset="0"/>
                  </a:rPr>
                  <a:t>t traces in a loop body, loops n times:</a:t>
                </a:r>
                <a:br>
                  <a:rPr lang="en-GB" b="0">
                    <a:latin typeface="Eurostile" panose="020B0504020202050204" pitchFamily="34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𝑙𝑜𝑜𝑝𝑠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b="0">
                    <a:latin typeface="Eurostile" panose="020B0504020202050204" pitchFamily="34" charset="0"/>
                  </a:rPr>
                  <a:t> traces to examine.</a:t>
                </a:r>
              </a:p>
              <a:p>
                <a:pPr lvl="1"/>
                <a:r>
                  <a:rPr lang="en-GB">
                    <a:latin typeface="Eurostile" panose="020B0504020202050204" pitchFamily="34" charset="0"/>
                  </a:rPr>
                  <a:t>Infer loop length (possible for most loops):</a:t>
                </a:r>
                <a:br>
                  <a:rPr lang="en-GB">
                    <a:latin typeface="Eurostile" panose="020B0504020202050204" pitchFamily="34" charset="0"/>
                  </a:rPr>
                </a:br>
                <a:r>
                  <a:rPr lang="en-GB">
                    <a:latin typeface="Eurostile" panose="020B0504020202050204" pitchFamily="34" charset="0"/>
                  </a:rPr>
                  <a:t>same strictly montone counter manipulation</a:t>
                </a:r>
                <a:r>
                  <a:rPr lang="en-GB" b="0">
                    <a:latin typeface="Eurostile" panose="020B0504020202050204" pitchFamily="34" charset="0"/>
                  </a:rPr>
                  <a:t> in every body trace?</a:t>
                </a:r>
                <a:br>
                  <a:rPr lang="en-GB" b="0">
                    <a:latin typeface="Eurostile" panose="020B0504020202050204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≫1;)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groupChr>
                      <m:groupChrPr>
                        <m:chr m:val="→"/>
                        <m:vertJc m:val="bot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de-DE" b="0" i="1">
                    <a:latin typeface="Cambria Math" panose="02040503050406030204" pitchFamily="18" charset="0"/>
                  </a:rPr>
                </a:br>
                <a:br>
                  <a:rPr lang="de-DE" b="0" i="1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++;)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  </m:t>
                    </m:r>
                    <m:groupChr>
                      <m:groupChrPr>
                        <m:chr m:val="⇔"/>
                        <m:vertJc m:val="bot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𝑖𝑠𝑖𝑚𝑢𝑙𝑎𝑟</m:t>
                        </m:r>
                      </m:e>
                    </m:groupChr>
                    <m:r>
                      <a:rPr lang="de-DE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GB" b="0">
                  <a:latin typeface="Eurostile" panose="020B050402020205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5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ABF593DC-6687-40FC-8FE3-B0D10ADCD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055" y="6275950"/>
            <a:ext cx="10758689" cy="239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20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Future Work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/>
            <a:r>
              <a:rPr lang="en-GB" b="0">
                <a:latin typeface="Eurostile" panose="020B0504020202050204" pitchFamily="34" charset="0"/>
              </a:rPr>
              <a:t>Incremental Solving (pushing assertions, goes will with cutoff)</a:t>
            </a:r>
          </a:p>
          <a:p>
            <a:pPr lvl="1"/>
            <a:r>
              <a:rPr lang="en-GB">
                <a:latin typeface="Eurostile" panose="020B0504020202050204" pitchFamily="34" charset="0"/>
              </a:rPr>
              <a:t>Refactor for Side Effects in Expressions</a:t>
            </a:r>
          </a:p>
          <a:p>
            <a:pPr lvl="1"/>
            <a:r>
              <a:rPr lang="en-GB" b="0">
                <a:latin typeface="Eurostile" panose="020B0504020202050204" pitchFamily="34" charset="0"/>
              </a:rPr>
              <a:t>Semantic Simplifications?!</a:t>
            </a:r>
          </a:p>
          <a:p>
            <a:pPr lvl="1"/>
            <a:r>
              <a:rPr lang="en-GB">
                <a:latin typeface="Eurostile" panose="020B0504020202050204" pitchFamily="34" charset="0"/>
              </a:rPr>
              <a:t>Hourglass Optimization</a:t>
            </a:r>
          </a:p>
          <a:p>
            <a:pPr lvl="1"/>
            <a:r>
              <a:rPr lang="en-GB">
                <a:latin typeface="Eurostile" panose="020B0504020202050204" pitchFamily="34" charset="0"/>
              </a:rPr>
              <a:t>Logical isolation of functions</a:t>
            </a:r>
          </a:p>
          <a:p>
            <a:pPr lvl="1"/>
            <a:r>
              <a:rPr lang="en-GB">
                <a:latin typeface="Eurostile" panose="020B0504020202050204" pitchFamily="34" charset="0"/>
              </a:rPr>
              <a:t>Better understanding of inner workings of Z3</a:t>
            </a:r>
          </a:p>
          <a:p>
            <a:pPr lvl="1"/>
            <a:r>
              <a:rPr lang="en-GB" b="0">
                <a:latin typeface="Eurostile" panose="020B0504020202050204" pitchFamily="34" charset="0"/>
              </a:rPr>
              <a:t>Completing Code Snippe</a:t>
            </a:r>
            <a:r>
              <a:rPr lang="en-GB">
                <a:latin typeface="Eurostile" panose="020B0504020202050204" pitchFamily="34" charset="0"/>
              </a:rPr>
              <a:t>ts automatically</a:t>
            </a:r>
          </a:p>
          <a:p>
            <a:pPr lvl="1"/>
            <a:r>
              <a:rPr lang="en-GB" b="0">
                <a:latin typeface="Eurostile" panose="020B0504020202050204" pitchFamily="34" charset="0"/>
              </a:rPr>
              <a:t>C++</a:t>
            </a:r>
            <a:r>
              <a:rPr lang="en-GB">
                <a:latin typeface="Eurostile" panose="020B0504020202050204" pitchFamily="34" charset="0"/>
              </a:rPr>
              <a:t> (when C++ Parser is available)</a:t>
            </a:r>
            <a:endParaRPr lang="en-GB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650875" lvl="1" indent="0">
              <a:buNone/>
            </a:pPr>
            <a:endParaRPr lang="en-GB" sz="2400" b="0">
              <a:latin typeface="Eurostile" panose="020B0504020202050204" pitchFamily="34" charset="0"/>
            </a:endParaRP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8C0CA1-7421-4F3F-A6DC-A96685647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1" y="1079217"/>
            <a:ext cx="10852804" cy="716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4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Contents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z="2400" b="0">
                <a:latin typeface="Eurostile" panose="020B0504020202050204" pitchFamily="34" charset="0"/>
              </a:rPr>
              <a:t>Recap: The Challenge</a:t>
            </a: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97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Bulletpoints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z="1400" b="0">
                <a:latin typeface="Eurostile" panose="020B0504020202050204" pitchFamily="34" charset="0"/>
              </a:rPr>
              <a:t>The Efficieny of Lazyness (search space reduction)</a:t>
            </a:r>
          </a:p>
          <a:p>
            <a:r>
              <a:rPr lang="en-GB" sz="1400" b="0">
                <a:latin typeface="Eurostile" panose="020B0504020202050204" pitchFamily="34" charset="0"/>
              </a:rPr>
              <a:t>Branch, MC/DC, or Path Coverage (Statement follows from Branch)</a:t>
            </a:r>
          </a:p>
          <a:p>
            <a:r>
              <a:rPr lang="en-GB" sz="1400" b="0">
                <a:latin typeface="Eurostile" panose="020B0504020202050204" pitchFamily="34" charset="0"/>
              </a:rPr>
              <a:t>Only Toplevel function coverage or full depth</a:t>
            </a:r>
          </a:p>
          <a:p>
            <a:r>
              <a:rPr lang="en-GB" sz="1400" b="0">
                <a:latin typeface="Eurostile" panose="020B0504020202050204" pitchFamily="34" charset="0"/>
              </a:rPr>
              <a:t>Interface: Input C-Source (maybe already preprocessed), Output customizable (currently solutions.txt with ForeC )</a:t>
            </a:r>
          </a:p>
          <a:p>
            <a:r>
              <a:rPr lang="en-GB" sz="1400" b="0">
                <a:latin typeface="Eurostile" panose="020B0504020202050204" pitchFamily="34" charset="0"/>
              </a:rPr>
              <a:t>Cutoffs (from Chess Programming)</a:t>
            </a:r>
          </a:p>
          <a:p>
            <a:r>
              <a:rPr lang="en-GB" sz="1400" b="0">
                <a:latin typeface="Eurostile" panose="020B0504020202050204" pitchFamily="34" charset="0"/>
              </a:rPr>
              <a:t>Hourglass optimization?</a:t>
            </a:r>
          </a:p>
          <a:p>
            <a:r>
              <a:rPr lang="en-GB" sz="1400" b="0">
                <a:latin typeface="Eurostile" panose="020B0504020202050204" pitchFamily="34" charset="0"/>
              </a:rPr>
              <a:t>Theoretical Work: Show Confluence of Trace Transformations, Normalization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Result Verification by Execution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Manual Search Optimization (solver_*functions)</a:t>
            </a:r>
          </a:p>
          <a:p>
            <a:r>
              <a:rPr lang="en-GB" sz="1400" b="0">
                <a:latin typeface="Eurostile" panose="020B0504020202050204" pitchFamily="34" charset="0"/>
              </a:rPr>
              <a:t>Model level debugging (solver_debug)</a:t>
            </a:r>
          </a:p>
          <a:p>
            <a:r>
              <a:rPr lang="en-GB" sz="1400" b="0">
                <a:latin typeface="Eurostile" panose="020B0504020202050204" pitchFamily="34" charset="0"/>
              </a:rPr>
              <a:t>Properties of the Prototype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3000 LoC, all in one file (refactoring!), extensive logging</a:t>
            </a:r>
          </a:p>
          <a:p>
            <a:r>
              <a:rPr lang="en-GB" sz="1400" b="0">
                <a:latin typeface="Eurostile" panose="020B0504020202050204" pitchFamily="34" charset="0"/>
              </a:rPr>
              <a:t>Loop Length Inference</a:t>
            </a:r>
          </a:p>
          <a:p>
            <a:r>
              <a:rPr lang="en-GB" sz="1400" b="0">
                <a:latin typeface="Eurostile" panose="020B0504020202050204" pitchFamily="34" charset="0"/>
              </a:rPr>
              <a:t>Pointer Casting requires going down to memory bit level</a:t>
            </a:r>
          </a:p>
          <a:p>
            <a:r>
              <a:rPr lang="en-GB" sz="1400" b="0">
                <a:latin typeface="Eurostile" panose="020B0504020202050204" pitchFamily="34" charset="0"/>
              </a:rPr>
              <a:t>New(?) Method for MC/DC table generation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Surprising Facts (Loop breaking e.g.)</a:t>
            </a:r>
          </a:p>
          <a:p>
            <a:r>
              <a:rPr lang="en-GB" sz="1400" b="0">
                <a:latin typeface="Eurostile" panose="020B0504020202050204" pitchFamily="34" charset="0"/>
              </a:rPr>
              <a:t>Show Tests</a:t>
            </a:r>
          </a:p>
          <a:p>
            <a:r>
              <a:rPr lang="en-GB" sz="1400" b="0">
                <a:latin typeface="Eurostile" panose="020B0504020202050204" pitchFamily="34" charset="0"/>
              </a:rPr>
              <a:t>Compilation of Source Code Snippets</a:t>
            </a:r>
          </a:p>
          <a:p>
            <a:r>
              <a:rPr lang="en-GB" sz="1400" b="0">
                <a:latin typeface="Eurostile" panose="020B0504020202050204" pitchFamily="34" charset="0"/>
              </a:rPr>
              <a:t>State Of the Art?</a:t>
            </a:r>
          </a:p>
          <a:p>
            <a:r>
              <a:rPr lang="en-GB" sz="1400" b="0">
                <a:latin typeface="Eurostile" panose="020B0504020202050204" pitchFamily="34" charset="0"/>
              </a:rPr>
              <a:t>Performance in Project qkitknorrbremse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Examples</a:t>
            </a:r>
            <a:endParaRPr lang="en-GB" sz="1400" b="0">
              <a:latin typeface="Eurostile" panose="020B0504020202050204" pitchFamily="34" charset="0"/>
            </a:endParaRPr>
          </a:p>
          <a:p>
            <a:r>
              <a:rPr lang="en-GB" sz="1400" b="0">
                <a:latin typeface="Eurostile" panose="020B0504020202050204" pitchFamily="34" charset="0"/>
              </a:rPr>
              <a:t>Potential (other than Coverage Completion)</a:t>
            </a:r>
          </a:p>
          <a:p>
            <a:pPr lvl="1"/>
            <a:r>
              <a:rPr lang="en-GB" sz="1400" b="0">
                <a:latin typeface="Eurostile" panose="020B0504020202050204" pitchFamily="34" charset="0"/>
              </a:rPr>
              <a:t>Automatic Compiler Qualification Test Suite Creation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Rendering CTC superfluous (“How to make enemies”?)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Outstripping VectorCAST (“How to make enemies”?)</a:t>
            </a:r>
          </a:p>
          <a:p>
            <a:pPr lvl="1"/>
            <a:r>
              <a:rPr lang="en-GB" sz="1400" b="0">
                <a:latin typeface="Eurostile" panose="020B0504020202050204" pitchFamily="34" charset="0"/>
              </a:rPr>
              <a:t>Discover Semantic Error Patterns (Dead code e.g.)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C++ Parser needed -&gt; all for C++</a:t>
            </a:r>
            <a:endParaRPr lang="en-GB" sz="1400" b="0">
              <a:latin typeface="Eurostile" panose="020B0504020202050204" pitchFamily="34" charset="0"/>
            </a:endParaRPr>
          </a:p>
          <a:p>
            <a:pPr lvl="1"/>
            <a:endParaRPr lang="en-GB" sz="1400" b="0">
              <a:latin typeface="Eurostile" panose="020B0504020202050204" pitchFamily="34" charset="0"/>
            </a:endParaRPr>
          </a:p>
          <a:p>
            <a:endParaRPr lang="en-GB" sz="1400" b="0">
              <a:latin typeface="Eurostile" panose="020B0504020202050204" pitchFamily="34" charset="0"/>
            </a:endParaRPr>
          </a:p>
          <a:p>
            <a:endParaRPr lang="en-GB" sz="1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1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The Challenge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/>
            <a:r>
              <a:rPr lang="en-GB" b="0">
                <a:latin typeface="Eurostile" panose="020B0504020202050204" pitchFamily="34" charset="0"/>
              </a:rPr>
              <a:t>Library Qualification: ISO26262 demands</a:t>
            </a:r>
            <a:br>
              <a:rPr lang="en-GB" b="0">
                <a:latin typeface="Eurostile" panose="020B0504020202050204" pitchFamily="34" charset="0"/>
              </a:rPr>
            </a:br>
            <a:r>
              <a:rPr lang="en-GB" b="1">
                <a:solidFill>
                  <a:srgbClr val="FF0000"/>
                </a:solidFill>
                <a:latin typeface="Eurostile" panose="020B0504020202050204" pitchFamily="34" charset="0"/>
              </a:rPr>
              <a:t>100% MC/DC Source Code Coverage</a:t>
            </a:r>
            <a:br>
              <a:rPr lang="en-GB" b="1">
                <a:solidFill>
                  <a:srgbClr val="FF0000"/>
                </a:solidFill>
                <a:latin typeface="Eurostile" panose="020B0504020202050204" pitchFamily="34" charset="0"/>
              </a:rPr>
            </a:br>
            <a:r>
              <a:rPr lang="en-GB" b="0">
                <a:latin typeface="Eurostile" panose="020B0504020202050204" pitchFamily="34" charset="0"/>
              </a:rPr>
              <a:t>for ASIL D !</a:t>
            </a:r>
          </a:p>
          <a:p>
            <a:pPr lvl="1"/>
            <a:endParaRPr lang="en-GB" b="0">
              <a:latin typeface="Eurostile" panose="020B0504020202050204" pitchFamily="34" charset="0"/>
            </a:endParaRPr>
          </a:p>
          <a:p>
            <a:pPr lvl="1"/>
            <a:r>
              <a:rPr lang="en-GB" b="0">
                <a:latin typeface="Eurostile" panose="020B0504020202050204" pitchFamily="34" charset="0"/>
              </a:rPr>
              <a:t>Given: C Source Code of a Library function</a:t>
            </a:r>
          </a:p>
          <a:p>
            <a:pPr marL="650875" lvl="1" indent="0">
              <a:buNone/>
            </a:pPr>
            <a:endParaRPr lang="en-GB" b="0">
              <a:latin typeface="Eurostile" panose="020B0504020202050204" pitchFamily="34" charset="0"/>
            </a:endParaRPr>
          </a:p>
          <a:p>
            <a:pPr lvl="1"/>
            <a:r>
              <a:rPr lang="en-GB" b="0">
                <a:latin typeface="Eurostile" panose="020B0504020202050204" pitchFamily="34" charset="0"/>
              </a:rPr>
              <a:t>Needed: All function arguments (=“test vectors”) so that we reach 100 % MC/DC coverage when running the tests</a:t>
            </a:r>
          </a:p>
          <a:p>
            <a:endParaRPr lang="en-GB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8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2352726F-0376-4753-879E-C8E8014D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" y="1418993"/>
            <a:ext cx="13004800" cy="384661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Example _FDtest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E7C039-A53A-4446-906D-5A606A960652}"/>
              </a:ext>
            </a:extLst>
          </p:cNvPr>
          <p:cNvSpPr txBox="1"/>
          <p:nvPr/>
        </p:nvSpPr>
        <p:spPr>
          <a:xfrm>
            <a:off x="302988" y="7042068"/>
            <a:ext cx="12397838" cy="1815882"/>
          </a:xfrm>
          <a:prstGeom prst="rect">
            <a:avLst/>
          </a:prstGeom>
          <a:solidFill>
            <a:srgbClr val="C2E49C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[1,1] -----------------------------------</a:t>
            </a:r>
          </a:p>
          <a:p>
            <a:endParaRPr lang="de-DE" sz="16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NaN(0x00ffff) = 0xff80ffff = NaN ) = return_val = 2</a:t>
            </a:r>
          </a:p>
          <a:p>
            <a:endParaRPr lang="de-DE" sz="16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25, col 20, len 70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3D998E0-C0D1-4C0B-9FF5-A455A7816A25}"/>
              </a:ext>
            </a:extLst>
          </p:cNvPr>
          <p:cNvSpPr/>
          <p:nvPr/>
        </p:nvSpPr>
        <p:spPr>
          <a:xfrm>
            <a:off x="676894" y="3633849"/>
            <a:ext cx="12327413" cy="22563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997B1EB-CD9D-4814-90B2-963A4B9E6A7E}"/>
              </a:ext>
            </a:extLst>
          </p:cNvPr>
          <p:cNvSpPr/>
          <p:nvPr/>
        </p:nvSpPr>
        <p:spPr>
          <a:xfrm>
            <a:off x="676894" y="3859482"/>
            <a:ext cx="8621486" cy="201624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2DE7D86-4729-4DA0-ABD7-5BE49930BE35}"/>
              </a:ext>
            </a:extLst>
          </p:cNvPr>
          <p:cNvSpPr/>
          <p:nvPr/>
        </p:nvSpPr>
        <p:spPr>
          <a:xfrm>
            <a:off x="1256805" y="8334607"/>
            <a:ext cx="11152909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FB09E5B-4544-4FD5-81B6-2DEF2C76821B}"/>
              </a:ext>
            </a:extLst>
          </p:cNvPr>
          <p:cNvSpPr/>
          <p:nvPr/>
        </p:nvSpPr>
        <p:spPr>
          <a:xfrm>
            <a:off x="1256804" y="8584403"/>
            <a:ext cx="6117773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5E105F4B-7C45-4297-A325-EFB55E4A2396}"/>
              </a:ext>
            </a:extLst>
          </p:cNvPr>
          <p:cNvCxnSpPr>
            <a:cxnSpLocks/>
            <a:stCxn id="20" idx="1"/>
            <a:endCxn id="18" idx="1"/>
          </p:cNvCxnSpPr>
          <p:nvPr/>
        </p:nvCxnSpPr>
        <p:spPr>
          <a:xfrm rot="10800000">
            <a:off x="676894" y="3960295"/>
            <a:ext cx="579910" cy="4731923"/>
          </a:xfrm>
          <a:prstGeom prst="bentConnector3">
            <a:avLst>
              <a:gd name="adj1" fmla="val 13942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AA6F23A1-ECED-48FB-8E08-E2EE3FC70AA3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V="1">
            <a:off x="-1381028" y="5804588"/>
            <a:ext cx="4695755" cy="579910"/>
          </a:xfrm>
          <a:prstGeom prst="bentConnector4">
            <a:avLst>
              <a:gd name="adj1" fmla="val 243"/>
              <a:gd name="adj2" fmla="val 180376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4DCF6719-5BCC-4D8B-8EF1-26FD446E1B58}"/>
              </a:ext>
            </a:extLst>
          </p:cNvPr>
          <p:cNvSpPr/>
          <p:nvPr/>
        </p:nvSpPr>
        <p:spPr>
          <a:xfrm>
            <a:off x="9298380" y="7580524"/>
            <a:ext cx="1886928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E0CD1423-4D0E-445B-87F6-681826420C7C}"/>
              </a:ext>
            </a:extLst>
          </p:cNvPr>
          <p:cNvCxnSpPr>
            <a:cxnSpLocks/>
            <a:stCxn id="56" idx="0"/>
            <a:endCxn id="60" idx="2"/>
          </p:cNvCxnSpPr>
          <p:nvPr/>
        </p:nvCxnSpPr>
        <p:spPr>
          <a:xfrm rot="16200000" flipV="1">
            <a:off x="4043487" y="1382166"/>
            <a:ext cx="3305788" cy="9090927"/>
          </a:xfrm>
          <a:prstGeom prst="bentConnector3">
            <a:avLst>
              <a:gd name="adj1" fmla="val 5000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04C65ACB-76E9-424D-830F-0C5BAD0E705C}"/>
              </a:ext>
            </a:extLst>
          </p:cNvPr>
          <p:cNvSpPr/>
          <p:nvPr/>
        </p:nvSpPr>
        <p:spPr>
          <a:xfrm>
            <a:off x="1045029" y="4061105"/>
            <a:ext cx="211776" cy="213631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91163A6-61E8-4DE5-9F3C-29E66483F2F8}"/>
              </a:ext>
            </a:extLst>
          </p:cNvPr>
          <p:cNvSpPr/>
          <p:nvPr/>
        </p:nvSpPr>
        <p:spPr>
          <a:xfrm>
            <a:off x="6839399" y="7578526"/>
            <a:ext cx="1354575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713ABBFF-0FDD-47C8-9A15-388A2DE49335}"/>
              </a:ext>
            </a:extLst>
          </p:cNvPr>
          <p:cNvCxnSpPr>
            <a:cxnSpLocks/>
            <a:stCxn id="67" idx="0"/>
            <a:endCxn id="71" idx="2"/>
          </p:cNvCxnSpPr>
          <p:nvPr/>
        </p:nvCxnSpPr>
        <p:spPr>
          <a:xfrm rot="16200000" flipV="1">
            <a:off x="2810905" y="2872744"/>
            <a:ext cx="4543074" cy="4868490"/>
          </a:xfrm>
          <a:prstGeom prst="bentConnector3">
            <a:avLst>
              <a:gd name="adj1" fmla="val 5000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DB8BC571-37B3-40C8-8EE6-E2B73B8F9A11}"/>
              </a:ext>
            </a:extLst>
          </p:cNvPr>
          <p:cNvSpPr/>
          <p:nvPr/>
        </p:nvSpPr>
        <p:spPr>
          <a:xfrm>
            <a:off x="2553194" y="2809820"/>
            <a:ext cx="190006" cy="22563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72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8" grpId="0" animBg="1"/>
      <p:bldP spid="19" grpId="0" animBg="1"/>
      <p:bldP spid="20" grpId="0" animBg="1"/>
      <p:bldP spid="56" grpId="0" animBg="1"/>
      <p:bldP spid="60" grpId="0" animBg="1"/>
      <p:bldP spid="67" grpId="0" animBg="1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2352726F-0376-4753-879E-C8E8014D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" y="1418993"/>
            <a:ext cx="13004800" cy="384661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4 U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3D7AEDD-4583-45DF-A86C-3D4AF1C68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00" y="5937662"/>
            <a:ext cx="12029440" cy="3301341"/>
          </a:xfrm>
          <a:ln>
            <a:noFill/>
          </a:ln>
        </p:spPr>
        <p:txBody>
          <a:bodyPr/>
          <a:lstStyle/>
          <a:p>
            <a:r>
              <a:rPr lang="en-GB" sz="2400" b="0">
                <a:latin typeface="Eurostile" panose="020B0504020202050204" pitchFamily="34" charset="0"/>
              </a:rPr>
              <a:t>How many test vectors needed for 100% </a:t>
            </a:r>
            <a:r>
              <a:rPr lang="en-GB" sz="2400" u="sng">
                <a:latin typeface="Eurostile" panose="020B0504020202050204" pitchFamily="34" charset="0"/>
              </a:rPr>
              <a:t>MC/DC</a:t>
            </a:r>
            <a:r>
              <a:rPr lang="en-GB" sz="2400" b="0">
                <a:latin typeface="Eurostile" panose="020B0504020202050204" pitchFamily="34" charset="0"/>
              </a:rPr>
              <a:t> coverage?</a:t>
            </a:r>
          </a:p>
          <a:p>
            <a:endParaRPr lang="en-GB" sz="2400" b="0">
              <a:latin typeface="Eurostile" panose="020B0504020202050204" pitchFamily="34" charset="0"/>
            </a:endParaRPr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FBC8C10-E141-495A-800E-089657BAD863}"/>
              </a:ext>
            </a:extLst>
          </p:cNvPr>
          <p:cNvSpPr txBox="1"/>
          <p:nvPr/>
        </p:nvSpPr>
        <p:spPr>
          <a:xfrm>
            <a:off x="5068254" y="698215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(line 24)</a:t>
            </a:r>
            <a:endParaRPr lang="de-DE">
              <a:solidFill>
                <a:srgbClr val="FF0000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E124E79-E96E-4623-8748-4FE45FDFCD58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4467711" y="7351489"/>
            <a:ext cx="1199425" cy="299576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ECD0CF3-E3AF-4673-894A-ACF8D8009B3B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5667136" y="7351489"/>
            <a:ext cx="1499902" cy="299576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FC4F37B8-3FAD-4866-B9F1-C2B646C6657C}"/>
              </a:ext>
            </a:extLst>
          </p:cNvPr>
          <p:cNvSpPr txBox="1"/>
          <p:nvPr/>
        </p:nvSpPr>
        <p:spPr>
          <a:xfrm>
            <a:off x="4311258" y="7651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F333718-0654-4430-94F3-09E1C3602DCF}"/>
              </a:ext>
            </a:extLst>
          </p:cNvPr>
          <p:cNvSpPr txBox="1"/>
          <p:nvPr/>
        </p:nvSpPr>
        <p:spPr>
          <a:xfrm>
            <a:off x="4753035" y="7389421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then</a:t>
            </a:r>
            <a:endParaRPr lang="de-DE" sz="1000">
              <a:solidFill>
                <a:srgbClr val="FF0000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D6A0860-FF32-4579-B669-432D9BC031D8}"/>
              </a:ext>
            </a:extLst>
          </p:cNvPr>
          <p:cNvSpPr txBox="1"/>
          <p:nvPr/>
        </p:nvSpPr>
        <p:spPr>
          <a:xfrm>
            <a:off x="6266018" y="7373999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else</a:t>
            </a:r>
            <a:endParaRPr lang="de-DE" sz="1000">
              <a:solidFill>
                <a:srgbClr val="FF0000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385B8AB-64FF-4734-B73B-906CE7AF9759}"/>
              </a:ext>
            </a:extLst>
          </p:cNvPr>
          <p:cNvSpPr txBox="1"/>
          <p:nvPr/>
        </p:nvSpPr>
        <p:spPr>
          <a:xfrm>
            <a:off x="6324499" y="765106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else if (line 27)</a:t>
            </a:r>
            <a:endParaRPr lang="de-DE">
              <a:solidFill>
                <a:srgbClr val="FF0000"/>
              </a:solidFill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6013E2D-2982-4329-AE82-DF974049BE08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868342" y="8020397"/>
            <a:ext cx="1298696" cy="267692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0CB16AA-E910-4E2D-A35B-B192E7A91C6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167038" y="8020397"/>
            <a:ext cx="1369868" cy="277648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AE98447-8DDC-4157-987E-F17EA567B73F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>
            <a:off x="7167038" y="8020397"/>
            <a:ext cx="24267" cy="687119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FC41C6CD-7CBE-4720-89BF-EB2AFDE7CD3B}"/>
              </a:ext>
            </a:extLst>
          </p:cNvPr>
          <p:cNvSpPr txBox="1"/>
          <p:nvPr/>
        </p:nvSpPr>
        <p:spPr>
          <a:xfrm>
            <a:off x="6952762" y="8224442"/>
            <a:ext cx="584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F || T</a:t>
            </a:r>
            <a:endParaRPr lang="de-DE" sz="1000">
              <a:solidFill>
                <a:srgbClr val="FF0000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4472F21-5109-4A2D-864E-C5BF97723B7C}"/>
              </a:ext>
            </a:extLst>
          </p:cNvPr>
          <p:cNvSpPr txBox="1"/>
          <p:nvPr/>
        </p:nvSpPr>
        <p:spPr>
          <a:xfrm>
            <a:off x="6122152" y="7930885"/>
            <a:ext cx="588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T || _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758B032-B003-42BA-A167-E7D559F9B9E4}"/>
              </a:ext>
            </a:extLst>
          </p:cNvPr>
          <p:cNvSpPr txBox="1"/>
          <p:nvPr/>
        </p:nvSpPr>
        <p:spPr>
          <a:xfrm>
            <a:off x="7822487" y="7947960"/>
            <a:ext cx="643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F || F</a:t>
            </a:r>
            <a:endParaRPr lang="de-DE" sz="1000">
              <a:solidFill>
                <a:srgbClr val="FF0000"/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95479CD-5931-4948-9B7D-96CAFEEDF65E}"/>
              </a:ext>
            </a:extLst>
          </p:cNvPr>
          <p:cNvSpPr txBox="1"/>
          <p:nvPr/>
        </p:nvSpPr>
        <p:spPr>
          <a:xfrm>
            <a:off x="5644672" y="83331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C4A8A622-44C6-4695-8675-258708086132}"/>
              </a:ext>
            </a:extLst>
          </p:cNvPr>
          <p:cNvSpPr txBox="1"/>
          <p:nvPr/>
        </p:nvSpPr>
        <p:spPr>
          <a:xfrm>
            <a:off x="7034852" y="8707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74057B4-54E8-48EC-9956-62318FDA6712}"/>
              </a:ext>
            </a:extLst>
          </p:cNvPr>
          <p:cNvSpPr txBox="1"/>
          <p:nvPr/>
        </p:nvSpPr>
        <p:spPr>
          <a:xfrm>
            <a:off x="8353536" y="8422324"/>
            <a:ext cx="3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686FBBF-9529-4406-A80F-EC997D3383B9}"/>
              </a:ext>
            </a:extLst>
          </p:cNvPr>
          <p:cNvCxnSpPr>
            <a:cxnSpLocks/>
          </p:cNvCxnSpPr>
          <p:nvPr/>
        </p:nvCxnSpPr>
        <p:spPr>
          <a:xfrm>
            <a:off x="5973736" y="8492134"/>
            <a:ext cx="1078582" cy="376981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F9B3971-1D85-4CE5-BC30-81BD0374B28B}"/>
              </a:ext>
            </a:extLst>
          </p:cNvPr>
          <p:cNvSpPr txBox="1"/>
          <p:nvPr/>
        </p:nvSpPr>
        <p:spPr>
          <a:xfrm>
            <a:off x="7002543" y="8701657"/>
            <a:ext cx="69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   1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35B3D221-B27F-4C60-8F29-270838A12837}"/>
              </a:ext>
            </a:extLst>
          </p:cNvPr>
          <p:cNvCxnSpPr>
            <a:cxnSpLocks/>
          </p:cNvCxnSpPr>
          <p:nvPr/>
        </p:nvCxnSpPr>
        <p:spPr>
          <a:xfrm>
            <a:off x="7078230" y="8790176"/>
            <a:ext cx="201881" cy="1981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/>
      <p:bldP spid="17" grpId="0"/>
      <p:bldP spid="19" grpId="0"/>
      <p:bldP spid="32" grpId="0"/>
      <p:bldP spid="35" grpId="0"/>
      <p:bldP spid="36" grpId="0"/>
      <p:bldP spid="39" grpId="0"/>
      <p:bldP spid="40" grpId="0"/>
      <p:bldP spid="41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Solution _FDtest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5AA24BF-4B49-4DA4-BEA4-0EEF9914175A}"/>
              </a:ext>
            </a:extLst>
          </p:cNvPr>
          <p:cNvSpPr txBox="1"/>
          <p:nvPr/>
        </p:nvSpPr>
        <p:spPr>
          <a:xfrm>
            <a:off x="442800" y="1138779"/>
            <a:ext cx="12397838" cy="8125301"/>
          </a:xfrm>
          <a:prstGeom prst="rect">
            <a:avLst/>
          </a:prstGeom>
          <a:solidFill>
            <a:srgbClr val="C2E49C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NaN(0x00ffff) = 0xff80ffff = NaN ) = return_val = 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-Infinity = 0xff800000 = -Infinity ) = return_val = 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"(F||F)"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[1,3]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NaN(0x7f0000) = 0xffff0000 = NaN ) = return_val = 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[2,1,1]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0x1p-149 = 0x00000001 = 1.0e-45 ) = return_val = -2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"(ps-&gt;_Sh[1] &amp; (unsigned short) (0x7fff &amp; ..." at line 28, col 12, len 81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0x0p+0 = 0x00000000 = 0.0 ) = return_val = 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"(F||F)" at line 27, col 12, len 63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[2,3,1]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-0x1.fcp-127 = 0x807f0000 = -1.1663108e-38 ) = return_val = -2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"(ps-&gt;_Sh[1] &amp; (unsigned short) (0x7fff &amp; ..." at line 28, col 12, len 81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[2,3,2]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-0x1.fep127 = 0xff7f0000 = -3.3895314e38 ) = return_val = -1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"(ps-&gt;_Sh[1] &amp; (unsigned short) (0x7fff &amp; ..." at line 28, col 12, len 81</a:t>
            </a:r>
          </a:p>
        </p:txBody>
      </p:sp>
    </p:spTree>
    <p:extLst>
      <p:ext uri="{BB962C8B-B14F-4D97-AF65-F5344CB8AC3E}">
        <p14:creationId xmlns:p14="http://schemas.microsoft.com/office/powerpoint/2010/main" val="121060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How Did It Do That?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CD625D6-CB70-42E6-B4B7-BA424AD9C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ln>
            <a:noFill/>
          </a:ln>
        </p:spPr>
        <p:txBody>
          <a:bodyPr/>
          <a:lstStyle/>
          <a:p>
            <a:pPr marL="650875" lvl="1" indent="0">
              <a:buNone/>
            </a:pPr>
            <a:r>
              <a:rPr lang="en-GB">
                <a:latin typeface="Eurostile" panose="020B0504020202050204" pitchFamily="34" charset="0"/>
              </a:rPr>
              <a:t>For</a:t>
            </a:r>
            <a:r>
              <a:rPr lang="en-GB" b="0">
                <a:latin typeface="Eurostile" panose="020B0504020202050204" pitchFamily="34" charset="0"/>
              </a:rPr>
              <a:t> all possible paths through the code: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Garble up all decision expressions on each path</a:t>
            </a:r>
            <a:br>
              <a:rPr lang="en-GB">
                <a:latin typeface="Eurostile" panose="020B0504020202050204" pitchFamily="34" charset="0"/>
              </a:rPr>
            </a:br>
            <a:r>
              <a:rPr lang="en-GB">
                <a:latin typeface="Eurostile" panose="020B0504020202050204" pitchFamily="34" charset="0"/>
              </a:rPr>
              <a:t>(if, switch, conditional expressions, loop conditions)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Assume them true of false (depending on the branch taken)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Translate the assumptions to theorem prover language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Have the theorem prover solve the formula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Remember solution models (if any)</a:t>
            </a:r>
          </a:p>
          <a:p>
            <a:pPr marL="650875" lvl="1" indent="0">
              <a:buNone/>
            </a:pPr>
            <a:endParaRPr lang="en-GB" b="0">
              <a:latin typeface="Eurostile" panose="020B0504020202050204" pitchFamily="34" charset="0"/>
            </a:endParaRPr>
          </a:p>
          <a:p>
            <a:pPr lvl="1"/>
            <a:endParaRPr lang="en-GB" b="0">
              <a:latin typeface="Eurostile" panose="020B050402020205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696587-023B-4391-B0C5-E0610DE8A1AB}"/>
              </a:ext>
            </a:extLst>
          </p:cNvPr>
          <p:cNvSpPr txBox="1"/>
          <p:nvPr/>
        </p:nvSpPr>
        <p:spPr>
          <a:xfrm>
            <a:off x="9265899" y="470521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f(x,y)</a:t>
            </a:r>
          </a:p>
          <a:p>
            <a:r>
              <a:rPr lang="de-DE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A93D448-CB93-475C-B6B3-3B03F34B28B1}"/>
              </a:ext>
            </a:extLst>
          </p:cNvPr>
          <p:cNvSpPr txBox="1"/>
          <p:nvPr/>
        </p:nvSpPr>
        <p:spPr>
          <a:xfrm>
            <a:off x="6640903" y="5890287"/>
            <a:ext cx="1005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A then</a:t>
            </a:r>
          </a:p>
          <a:p>
            <a:r>
              <a:rPr lang="de-DE">
                <a:solidFill>
                  <a:srgbClr val="FF0000"/>
                </a:solidFill>
              </a:rPr>
              <a:t>(A(x,y))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D7EF826-0BEB-4259-A921-8B8F9E67B11C}"/>
              </a:ext>
            </a:extLst>
          </p:cNvPr>
          <p:cNvSpPr txBox="1"/>
          <p:nvPr/>
        </p:nvSpPr>
        <p:spPr>
          <a:xfrm>
            <a:off x="11690498" y="5890287"/>
            <a:ext cx="627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else</a:t>
            </a:r>
          </a:p>
          <a:p>
            <a:r>
              <a:rPr lang="de-DE">
                <a:solidFill>
                  <a:srgbClr val="FF0000"/>
                </a:solidFill>
              </a:rPr>
              <a:t>(¬A)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6CF57F2-165D-4703-85B8-A783FEF95AEF}"/>
              </a:ext>
            </a:extLst>
          </p:cNvPr>
          <p:cNvSpPr txBox="1"/>
          <p:nvPr/>
        </p:nvSpPr>
        <p:spPr>
          <a:xfrm>
            <a:off x="6485476" y="7310308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B||C then</a:t>
            </a:r>
          </a:p>
          <a:p>
            <a:r>
              <a:rPr lang="de-DE">
                <a:solidFill>
                  <a:srgbClr val="FF0000"/>
                </a:solidFill>
              </a:rPr>
              <a:t>  (¬B ∧ C)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045C1E2-29CF-41A8-BE51-F0807E8D2883}"/>
              </a:ext>
            </a:extLst>
          </p:cNvPr>
          <p:cNvSpPr txBox="1"/>
          <p:nvPr/>
        </p:nvSpPr>
        <p:spPr>
          <a:xfrm>
            <a:off x="4274918" y="7266401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B||C then</a:t>
            </a:r>
          </a:p>
          <a:p>
            <a:r>
              <a:rPr lang="de-DE">
                <a:solidFill>
                  <a:srgbClr val="FF0000"/>
                </a:solidFill>
              </a:rPr>
              <a:t>      (B)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00EDAE7-61BA-44B9-BB90-DBA05DC9EB9E}"/>
              </a:ext>
            </a:extLst>
          </p:cNvPr>
          <p:cNvSpPr txBox="1"/>
          <p:nvPr/>
        </p:nvSpPr>
        <p:spPr>
          <a:xfrm>
            <a:off x="9018236" y="7286753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 else</a:t>
            </a:r>
          </a:p>
          <a:p>
            <a:r>
              <a:rPr lang="de-DE">
                <a:solidFill>
                  <a:srgbClr val="FF0000"/>
                </a:solidFill>
              </a:rPr>
              <a:t>(¬B ∧ ¬C)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F69DEA9-1412-418B-8FDE-9E75C841958E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flipH="1">
            <a:off x="7143669" y="5351543"/>
            <a:ext cx="2471044" cy="53874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4855839-AB00-41AC-AA74-D742D42B7463}"/>
              </a:ext>
            </a:extLst>
          </p:cNvPr>
          <p:cNvCxnSpPr>
            <a:cxnSpLocks/>
          </p:cNvCxnSpPr>
          <p:nvPr/>
        </p:nvCxnSpPr>
        <p:spPr>
          <a:xfrm>
            <a:off x="9614712" y="5351543"/>
            <a:ext cx="2389333" cy="53874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B667396-E52E-46C6-868E-9426143A9EC8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7143669" y="6536618"/>
            <a:ext cx="2471045" cy="750135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952C82B-2FC5-43FA-8F95-25FA25F6B7A3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7143669" y="6536618"/>
            <a:ext cx="0" cy="773690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D258962-471B-42EB-8854-AC4B887A65CE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flipH="1">
            <a:off x="4933111" y="6536618"/>
            <a:ext cx="2210558" cy="729783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211B886-3041-4C58-9701-09C00D699BBB}"/>
              </a:ext>
            </a:extLst>
          </p:cNvPr>
          <p:cNvCxnSpPr>
            <a:cxnSpLocks/>
            <a:stCxn id="28" idx="2"/>
            <a:endCxn id="45" idx="0"/>
          </p:cNvCxnSpPr>
          <p:nvPr/>
        </p:nvCxnSpPr>
        <p:spPr>
          <a:xfrm flipH="1">
            <a:off x="4914262" y="7912732"/>
            <a:ext cx="18849" cy="425172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D727BF2-39CF-47FA-83D4-E159400075C0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>
            <a:off x="7143669" y="7956639"/>
            <a:ext cx="9032" cy="381265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0750A26-4422-45CD-8B2C-C95B87C9D2CE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>
            <a:off x="9614714" y="7933084"/>
            <a:ext cx="5776" cy="434498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4C69557-BAF6-49B6-85A6-773A03CF8160}"/>
              </a:ext>
            </a:extLst>
          </p:cNvPr>
          <p:cNvCxnSpPr>
            <a:cxnSpLocks/>
            <a:stCxn id="25" idx="2"/>
            <a:endCxn id="48" idx="0"/>
          </p:cNvCxnSpPr>
          <p:nvPr/>
        </p:nvCxnSpPr>
        <p:spPr>
          <a:xfrm flipH="1">
            <a:off x="11995182" y="6536618"/>
            <a:ext cx="8864" cy="180723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03374851-5B83-465D-BF8B-CA4E27179D30}"/>
              </a:ext>
            </a:extLst>
          </p:cNvPr>
          <p:cNvSpPr txBox="1"/>
          <p:nvPr/>
        </p:nvSpPr>
        <p:spPr>
          <a:xfrm>
            <a:off x="4392324" y="8337904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return 1;</a:t>
            </a:r>
          </a:p>
          <a:p>
            <a:r>
              <a:rPr lang="de-DE">
                <a:solidFill>
                  <a:srgbClr val="FF0000"/>
                </a:solidFill>
              </a:rPr>
              <a:t>  A ∧ B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99A363E-D040-47D2-BBF9-EE063CDE43A1}"/>
              </a:ext>
            </a:extLst>
          </p:cNvPr>
          <p:cNvSpPr txBox="1"/>
          <p:nvPr/>
        </p:nvSpPr>
        <p:spPr>
          <a:xfrm>
            <a:off x="6420737" y="8337904"/>
            <a:ext cx="1463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return 2;</a:t>
            </a:r>
          </a:p>
          <a:p>
            <a:r>
              <a:rPr lang="de-DE">
                <a:solidFill>
                  <a:srgbClr val="FF0000"/>
                </a:solidFill>
              </a:rPr>
              <a:t>A ∧ (¬B ∧ C)</a:t>
            </a:r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9D4E38B-1BDF-4B87-A510-8CABCDF8FF61}"/>
              </a:ext>
            </a:extLst>
          </p:cNvPr>
          <p:cNvSpPr txBox="1"/>
          <p:nvPr/>
        </p:nvSpPr>
        <p:spPr>
          <a:xfrm>
            <a:off x="8753874" y="8367582"/>
            <a:ext cx="173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  return 3;</a:t>
            </a:r>
            <a:endParaRPr lang="de-DE">
              <a:solidFill>
                <a:srgbClr val="FF0000"/>
              </a:solidFill>
            </a:endParaRPr>
          </a:p>
          <a:p>
            <a:r>
              <a:rPr lang="de-DE">
                <a:solidFill>
                  <a:srgbClr val="FF0000"/>
                </a:solidFill>
              </a:rPr>
              <a:t>¬A ∧ (¬B ∧ ¬C)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DCA68446-E921-4F1C-892D-AEAF0DE6399C}"/>
              </a:ext>
            </a:extLst>
          </p:cNvPr>
          <p:cNvSpPr txBox="1"/>
          <p:nvPr/>
        </p:nvSpPr>
        <p:spPr>
          <a:xfrm>
            <a:off x="11473244" y="8343852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return 4;</a:t>
            </a:r>
            <a:endParaRPr lang="de-DE">
              <a:solidFill>
                <a:srgbClr val="FF0000"/>
              </a:solidFill>
            </a:endParaRPr>
          </a:p>
          <a:p>
            <a:r>
              <a:rPr lang="de-DE">
                <a:solidFill>
                  <a:srgbClr val="FF0000"/>
                </a:solidFill>
              </a:rPr>
              <a:t>     ¬A</a:t>
            </a:r>
          </a:p>
        </p:txBody>
      </p:sp>
    </p:spTree>
    <p:extLst>
      <p:ext uri="{BB962C8B-B14F-4D97-AF65-F5344CB8AC3E}">
        <p14:creationId xmlns:p14="http://schemas.microsoft.com/office/powerpoint/2010/main" val="54491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Z3 Formula for _FDtest [1,1]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DF37B99-5923-43FE-9D47-A60A06215B9F}"/>
              </a:ext>
            </a:extLst>
          </p:cNvPr>
          <p:cNvSpPr txBox="1"/>
          <p:nvPr/>
        </p:nvSpPr>
        <p:spPr>
          <a:xfrm>
            <a:off x="442800" y="2059365"/>
            <a:ext cx="4980970" cy="7478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>
                <a:latin typeface="Arial Narrow" panose="020B0606020202030204" pitchFamily="34" charset="0"/>
              </a:rPr>
              <a:t>; ----------------------------------------------</a:t>
            </a:r>
          </a:p>
          <a:p>
            <a:r>
              <a:rPr lang="de-DE" sz="2000">
                <a:latin typeface="Arial Narrow" panose="020B0606020202030204" pitchFamily="34" charset="0"/>
              </a:rPr>
              <a:t>; COND Then branch 1 "if((ps-&gt;_Sh[1] &amp; …</a:t>
            </a:r>
          </a:p>
          <a:p>
            <a:r>
              <a:rPr lang="de-DE" sz="2000">
                <a:latin typeface="Arial Narrow" panose="020B0606020202030204" pitchFamily="34" charset="0"/>
              </a:rPr>
              <a:t>; ----------------------------------------------</a:t>
            </a:r>
          </a:p>
          <a:p>
            <a:r>
              <a:rPr lang="de-DE" sz="2000">
                <a:latin typeface="Arial Narrow" panose="020B0606020202030204" pitchFamily="34" charset="0"/>
              </a:rPr>
              <a:t>(assert</a:t>
            </a:r>
          </a:p>
          <a:p>
            <a:r>
              <a:rPr lang="de-DE" sz="2000">
                <a:latin typeface="Arial Narrow" panose="020B0606020202030204" pitchFamily="34" charset="0"/>
              </a:rPr>
              <a:t>    (=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((_ zero_extend 16)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(bvand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(select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arr$$5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((_ extract 15 0)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(bvand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#x00007fff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((_ zero_extend 16)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(bvnot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((_ extract 15 0)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(bvsub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(bvshl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    #x00000007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4D5F1B7-CD1F-4CDC-80F8-189F2902035C}"/>
              </a:ext>
            </a:extLst>
          </p:cNvPr>
          <p:cNvSpPr txBox="1"/>
          <p:nvPr/>
        </p:nvSpPr>
        <p:spPr>
          <a:xfrm>
            <a:off x="6114093" y="2059365"/>
            <a:ext cx="4980970" cy="7478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de-DE" sz="2000">
              <a:latin typeface="Arial Narrow" panose="020B0606020202030204" pitchFamily="34" charset="0"/>
            </a:endParaRPr>
          </a:p>
          <a:p>
            <a:r>
              <a:rPr lang="de-DE" sz="2000">
                <a:latin typeface="Arial Narrow" panose="020B0606020202030204" pitchFamily="34" charset="0"/>
              </a:rPr>
              <a:t>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(bvshl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((_ zero_extend 16)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((_ extract 15 0)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(bvsub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(bvshl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(bvsub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#x0000000f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#x00000007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#x00000007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)</a:t>
            </a:r>
          </a:p>
          <a:p>
            <a:endParaRPr lang="de-DE" sz="2000">
              <a:latin typeface="Arial Narrow" panose="020B060602020203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0285E7-0216-4682-A739-7257271DFFE2}"/>
              </a:ext>
            </a:extLst>
          </p:cNvPr>
          <p:cNvSpPr txBox="1"/>
          <p:nvPr/>
        </p:nvSpPr>
        <p:spPr>
          <a:xfrm>
            <a:off x="421639" y="1146172"/>
            <a:ext cx="12161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rial Narrow" panose="020B0606020202030204" pitchFamily="34" charset="0"/>
              </a:rPr>
              <a:t>if((ps-&gt;_Sh[1] &amp; (unsigned short) (0x7fff &amp; ~(unsigned short) ((1 &lt;&lt; 7) - 1))) == (unsigned short) ((1 &lt;&lt; 15 - 7) - 1) &lt;&lt; 7)</a:t>
            </a:r>
            <a:endParaRPr lang="de-DE" sz="2000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49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Valida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äsentation2003-h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1676</Words>
  <Application>Microsoft Office PowerPoint</Application>
  <PresentationFormat>Benutzerdefiniert</PresentationFormat>
  <Paragraphs>228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Wingdings 3</vt:lpstr>
      <vt:lpstr>Droid Sans Mono</vt:lpstr>
      <vt:lpstr>Arial</vt:lpstr>
      <vt:lpstr>Eurostile</vt:lpstr>
      <vt:lpstr>Calibri</vt:lpstr>
      <vt:lpstr>Cambria Math</vt:lpstr>
      <vt:lpstr>Arial Narrow</vt:lpstr>
      <vt:lpstr>template</vt:lpstr>
      <vt:lpstr>A Tool With No Name</vt:lpstr>
      <vt:lpstr>Contents</vt:lpstr>
      <vt:lpstr>Bulletpoints</vt:lpstr>
      <vt:lpstr>The Challenge</vt:lpstr>
      <vt:lpstr>Challenge Example _FDtest</vt:lpstr>
      <vt:lpstr>Challenge 4 U</vt:lpstr>
      <vt:lpstr>Challenge Solution _FDtest</vt:lpstr>
      <vt:lpstr>How Did It Do That?</vt:lpstr>
      <vt:lpstr>Z3 Formula for _FDtest [1,1]</vt:lpstr>
      <vt:lpstr>Trace Result Verification</vt:lpstr>
      <vt:lpstr>Template</vt:lpstr>
      <vt:lpstr>Strategic Design Principles</vt:lpstr>
      <vt:lpstr>Loop Length Inference</vt:lpstr>
      <vt:lpstr>Future Work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Werkzeugkettenanalyse</dc:title>
  <dc:subject>ISO26262</dc:subject>
  <dc:creator>Validas AG</dc:creator>
  <cp:lastModifiedBy>Robert Reitmeier</cp:lastModifiedBy>
  <cp:revision>1159</cp:revision>
  <cp:lastPrinted>2018-01-19T07:40:56Z</cp:lastPrinted>
  <dcterms:created xsi:type="dcterms:W3CDTF">2009-12-04T13:21:58Z</dcterms:created>
  <dcterms:modified xsi:type="dcterms:W3CDTF">2021-05-05T16:20:29Z</dcterms:modified>
</cp:coreProperties>
</file>