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303" r:id="rId2"/>
    <p:sldId id="364" r:id="rId3"/>
    <p:sldId id="305" r:id="rId4"/>
    <p:sldId id="365" r:id="rId5"/>
    <p:sldId id="366" r:id="rId6"/>
    <p:sldId id="367" r:id="rId7"/>
    <p:sldId id="368" r:id="rId8"/>
    <p:sldId id="332" r:id="rId9"/>
  </p:sldIdLst>
  <p:sldSz cx="13004800" cy="9753600"/>
  <p:notesSz cx="6819900" cy="9931400"/>
  <p:embeddedFontLst>
    <p:embeddedFont>
      <p:font typeface="Droid Sans Mono" panose="020B0609030804020204" pitchFamily="49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Wingdings 3" panose="05040102010807070707" pitchFamily="18" charset="2"/>
      <p:regular r:id="rId17"/>
    </p:embeddedFont>
    <p:embeddedFont>
      <p:font typeface="Eurostile" panose="020B0504020202050204" pitchFamily="34" charset="0"/>
      <p:regular r:id="rId18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49288" indent="-1920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300163" indent="-385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949450" indent="-5778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600325" indent="-771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13">
          <p15:clr>
            <a:srgbClr val="A4A3A4"/>
          </p15:clr>
        </p15:guide>
        <p15:guide id="2" orient="horz" pos="865">
          <p15:clr>
            <a:srgbClr val="A4A3A4"/>
          </p15:clr>
        </p15:guide>
        <p15:guide id="3" orient="horz" pos="387">
          <p15:clr>
            <a:srgbClr val="A4A3A4"/>
          </p15:clr>
        </p15:guide>
        <p15:guide id="4" pos="4096">
          <p15:clr>
            <a:srgbClr val="A4A3A4"/>
          </p15:clr>
        </p15:guide>
        <p15:guide id="5" pos="307">
          <p15:clr>
            <a:srgbClr val="A4A3A4"/>
          </p15:clr>
        </p15:guide>
        <p15:guide id="6" pos="7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B7A"/>
    <a:srgbClr val="C2E49C"/>
    <a:srgbClr val="707174"/>
    <a:srgbClr val="F9AB55"/>
    <a:srgbClr val="DB6207"/>
    <a:srgbClr val="FF9999"/>
    <a:srgbClr val="475365"/>
    <a:srgbClr val="F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15" autoAdjust="0"/>
    <p:restoredTop sz="84970" autoAdjust="0"/>
  </p:normalViewPr>
  <p:slideViewPr>
    <p:cSldViewPr snapToGrid="0">
      <p:cViewPr varScale="1">
        <p:scale>
          <a:sx n="82" d="100"/>
          <a:sy n="82" d="100"/>
        </p:scale>
        <p:origin x="1134" y="114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3258" y="-114"/>
      </p:cViewPr>
      <p:guideLst>
        <p:guide orient="horz" pos="312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8799D890-3B36-4C31-9BB9-B993097FAF11}" type="datetimeFigureOut">
              <a:rPr lang="en-US" altLang="de-DE"/>
              <a:pPr>
                <a:defRPr/>
              </a:pPr>
              <a:t>7/1/2020</a:t>
            </a:fld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ED1B2887-94E9-4D40-B943-231BD1957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07753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18050"/>
            <a:ext cx="545465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D47ADC95-7A91-4A3B-88CF-853D915EFCC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8450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en-US" smtClean="0">
                <a:latin typeface="Arial" panose="020B0604020202020204" pitchFamily="34" charset="0"/>
              </a:rPr>
              <a:t>+</a:t>
            </a: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E70CB38-6B3F-44F2-A43B-4BAFB7FF6495}" type="datetime1">
              <a:rPr lang="de-DE"/>
              <a:pPr>
                <a:defRPr/>
              </a:pPr>
              <a:t>01.07.2020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5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2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87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97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827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70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35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t>Seite </a:t>
            </a:r>
            <a:fld id="{6C47C05D-7D50-4E6E-A68E-6ABAD0E2B528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87363" y="9193213"/>
            <a:ext cx="1054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 smtClean="0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570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t>Page </a:t>
            </a:r>
            <a:fld id="{2ECDCB2B-36FA-489A-8172-417ADCAF04A6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87363" y="9193213"/>
            <a:ext cx="1055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 smtClean="0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 smtClean="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5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2800" b="1" spc="0">
                <a:latin typeface="+mn-lt"/>
              </a:defRPr>
            </a:lvl1pPr>
            <a:lvl2pPr>
              <a:buFont typeface="Calibri" pitchFamily="34" charset="0"/>
              <a:buChar char="–"/>
              <a:defRPr sz="2800" spc="0">
                <a:latin typeface="+mn-lt"/>
              </a:defRPr>
            </a:lvl2pPr>
            <a:lvl3pPr>
              <a:defRPr sz="2400" spc="0">
                <a:latin typeface="+mn-lt"/>
              </a:defRPr>
            </a:lvl3pPr>
            <a:lvl4pPr>
              <a:defRPr sz="2000" spc="0">
                <a:latin typeface="+mn-lt"/>
              </a:defRPr>
            </a:lvl4pPr>
            <a:lvl5pPr>
              <a:defRPr sz="1800" spc="0">
                <a:latin typeface="+mn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26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4"/>
          <p:cNvSpPr>
            <a:spLocks noGrp="1"/>
          </p:cNvSpPr>
          <p:nvPr>
            <p:ph type="title"/>
          </p:nvPr>
        </p:nvSpPr>
        <p:spPr bwMode="auto">
          <a:xfrm>
            <a:off x="1535401" y="7790441"/>
            <a:ext cx="9807789" cy="1026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altLang="en-US" smtClean="0"/>
              <a:t>Automatic Code Coverage</a:t>
            </a:r>
            <a:endParaRPr lang="en-US" altLang="en-US" sz="3200" dirty="0"/>
          </a:p>
        </p:txBody>
      </p:sp>
      <p:sp>
        <p:nvSpPr>
          <p:cNvPr id="5123" name="Untertitel 2"/>
          <p:cNvSpPr>
            <a:spLocks noGrp="1"/>
          </p:cNvSpPr>
          <p:nvPr>
            <p:ph type="body" idx="1"/>
          </p:nvPr>
        </p:nvSpPr>
        <p:spPr bwMode="auto">
          <a:xfrm>
            <a:off x="491115" y="441037"/>
            <a:ext cx="9607550" cy="909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en-US" sz="4400" smtClean="0"/>
              <a:t>Robert Reitmeier, </a:t>
            </a:r>
            <a:r>
              <a:rPr lang="de-DE" altLang="en-US" sz="4400" dirty="0" smtClean="0"/>
              <a:t>Validas AG</a:t>
            </a:r>
          </a:p>
        </p:txBody>
      </p:sp>
    </p:spTree>
    <p:extLst>
      <p:ext uri="{BB962C8B-B14F-4D97-AF65-F5344CB8AC3E}">
        <p14:creationId xmlns:p14="http://schemas.microsoft.com/office/powerpoint/2010/main" val="19816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Motivation / The Problem</a:t>
            </a:r>
          </a:p>
          <a:p>
            <a:r>
              <a:rPr lang="en-GB" smtClean="0"/>
              <a:t>Small </a:t>
            </a:r>
            <a:r>
              <a:rPr lang="en-GB" smtClean="0"/>
              <a:t>Examples</a:t>
            </a:r>
          </a:p>
          <a:p>
            <a:r>
              <a:rPr lang="en-GB" smtClean="0"/>
              <a:t>Other Tools</a:t>
            </a:r>
            <a:endParaRPr lang="en-GB" smtClean="0"/>
          </a:p>
          <a:p>
            <a:r>
              <a:rPr lang="en-GB" smtClean="0"/>
              <a:t>SAT Solving Modulo Theories: Z3</a:t>
            </a:r>
          </a:p>
          <a:p>
            <a:r>
              <a:rPr lang="en-GB"/>
              <a:t>Integrated </a:t>
            </a:r>
            <a:r>
              <a:rPr lang="en-GB" smtClean="0"/>
              <a:t>Verification</a:t>
            </a:r>
          </a:p>
          <a:p>
            <a:r>
              <a:rPr lang="en-GB" smtClean="0"/>
              <a:t>The </a:t>
            </a:r>
            <a:r>
              <a:rPr lang="en-GB"/>
              <a:t>State Space </a:t>
            </a:r>
            <a:r>
              <a:rPr lang="en-GB" smtClean="0"/>
              <a:t>Explosion and some Heuristics</a:t>
            </a:r>
          </a:p>
          <a:p>
            <a:r>
              <a:rPr lang="en-GB" smtClean="0"/>
              <a:t>FalconLib: Solution to Jorge’s and Alex’s Challenge</a:t>
            </a:r>
          </a:p>
          <a:p>
            <a:r>
              <a:rPr lang="en-GB" smtClean="0"/>
              <a:t>Call for Challenges</a:t>
            </a:r>
          </a:p>
          <a:p>
            <a:r>
              <a:rPr lang="en-GB" smtClean="0"/>
              <a:t>Haskell’s Amenities</a:t>
            </a:r>
            <a:br>
              <a:rPr lang="en-GB" smtClean="0"/>
            </a:br>
            <a:r>
              <a:rPr lang="en-GB" smtClean="0"/>
              <a:t>(Quasi-Quoting, UniCode Syntax, Generics, Laziness-&gt;ProducerConsumer…)</a:t>
            </a:r>
          </a:p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292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Stichpunkte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Loop Prediction (easy with “for” in MISRA)</a:t>
            </a:r>
          </a:p>
          <a:p>
            <a:r>
              <a:rPr lang="en-GB" smtClean="0"/>
              <a:t>Automatic Verification Test Harness</a:t>
            </a:r>
          </a:p>
          <a:p>
            <a:r>
              <a:rPr lang="en-GB" smtClean="0"/>
              <a:t>Producer/Comsumer Model (Memory!)</a:t>
            </a:r>
          </a:p>
          <a:p>
            <a:r>
              <a:rPr lang="en-GB" smtClean="0"/>
              <a:t>Enums, Structs, Floats, …</a:t>
            </a:r>
          </a:p>
          <a:p>
            <a:r>
              <a:rPr lang="en-GB" smtClean="0"/>
              <a:t>Full coverage is desirable only for target function</a:t>
            </a:r>
          </a:p>
          <a:p>
            <a:r>
              <a:rPr lang="en-GB" smtClean="0"/>
              <a:t>Reports vectors to cover coverable code and reports (presumably?) dead code</a:t>
            </a:r>
          </a:p>
          <a:p>
            <a:r>
              <a:rPr lang="en-GB" smtClean="0"/>
              <a:t>Heuristics:</a:t>
            </a:r>
          </a:p>
          <a:p>
            <a:pPr lvl="1"/>
            <a:r>
              <a:rPr lang="en-GB" smtClean="0"/>
              <a:t>Restriction to a subspace</a:t>
            </a:r>
          </a:p>
          <a:p>
            <a:pPr lvl="1"/>
            <a:r>
              <a:rPr lang="en-GB" smtClean="0"/>
              <a:t>Random Condition Branch Skipping</a:t>
            </a:r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9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Motivation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ISO 26262/*: Code Coverage for libraries/SWCs at ASIL D!</a:t>
            </a:r>
          </a:p>
          <a:p>
            <a:r>
              <a:rPr lang="en-GB" smtClean="0"/>
              <a:t>=&gt; Test Suite does test all parts of the code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7" y="3931902"/>
            <a:ext cx="11448646" cy="474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42800" y="6493790"/>
            <a:ext cx="3850231" cy="1735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Problem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Which inputs lead to 100% code coverage?</a:t>
            </a:r>
          </a:p>
          <a:p>
            <a:pPr marL="0" indent="0">
              <a:buNone/>
            </a:pPr>
            <a:endParaRPr lang="en-GB" sz="18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GB" sz="18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8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 </a:t>
            </a: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g(int x,int y)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int erg = x;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while(y&gt;0)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erg = erg &lt;&lt; 1;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y=y-1;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if(erg&lt;=1) { erg=100; }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return(erg);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GB" sz="18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 f(int y)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if(g(2,y)&gt;5) return 1;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else return 0;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GB" smtClean="0"/>
              <a:t> 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5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Tools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KLEE</a:t>
            </a:r>
          </a:p>
          <a:p>
            <a:r>
              <a:rPr lang="en-GB" smtClean="0"/>
              <a:t>VectorCast</a:t>
            </a:r>
          </a:p>
          <a:p>
            <a:r>
              <a:rPr lang="en-GB" smtClean="0"/>
              <a:t>AutoCode for Cantata</a:t>
            </a:r>
            <a:endParaRPr lang="en-GB" smtClean="0"/>
          </a:p>
          <a:p>
            <a:pPr marL="0" indent="0">
              <a:buNone/>
            </a:pPr>
            <a:r>
              <a:rPr lang="en-GB" smtClean="0"/>
              <a:t> </a:t>
            </a:r>
            <a:endParaRPr lang="en-GB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Some Implementation Strategies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Function expansion by </a:t>
            </a:r>
            <a:r>
              <a:rPr lang="el-GR" smtClean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de-DE" smtClean="0">
                <a:latin typeface="Calibri" panose="020F0502020204030204" pitchFamily="34" charset="0"/>
                <a:cs typeface="Calibri" panose="020F0502020204030204" pitchFamily="34" charset="0"/>
              </a:rPr>
              <a:t>-reduction</a:t>
            </a:r>
            <a:endParaRPr lang="en-GB" smtClean="0"/>
          </a:p>
          <a:p>
            <a:r>
              <a:rPr lang="en-GB" smtClean="0"/>
              <a:t>Lazyness enabling Producer-Consumer-Model necessary for pipelining extremely big trees</a:t>
            </a:r>
          </a:p>
          <a:p>
            <a:r>
              <a:rPr lang="en-GB" smtClean="0"/>
              <a:t>Type inference because Z3 has none </a:t>
            </a:r>
            <a:r>
              <a:rPr lang="en-GB" smtClean="0">
                <a:sym typeface="Wingdings" panose="05000000000000000000" pitchFamily="2" charset="2"/>
              </a:rPr>
              <a:t></a:t>
            </a:r>
            <a:endParaRPr lang="en-GB" smtClean="0"/>
          </a:p>
          <a:p>
            <a:r>
              <a:rPr lang="en-GB" smtClean="0"/>
              <a:t>Using “quasi-quoter” as template for C test harness</a:t>
            </a:r>
          </a:p>
          <a:p>
            <a:r>
              <a:rPr lang="en-GB" smtClean="0"/>
              <a:t>Splitting up products (i.e. structs) into separate variables, indexed by the instance (i.e. pointer or struct instance name)</a:t>
            </a:r>
          </a:p>
          <a:p>
            <a:r>
              <a:rPr lang="en-GB" smtClean="0"/>
              <a:t>Rewriting switch to equivalent if-then-elses (difficult with breaks!)</a:t>
            </a:r>
          </a:p>
          <a:p>
            <a:r>
              <a:rPr lang="en-GB" smtClean="0"/>
              <a:t>Unrolling loops (with loop length prediction for “normal” cases, containing the state space explosion)</a:t>
            </a:r>
          </a:p>
          <a:p>
            <a:r>
              <a:rPr lang="en-GB" smtClean="0"/>
              <a:t>Simplification (e.g. Pointer-AddressOf-Cancellation) needed as intermediate steps</a:t>
            </a:r>
          </a:p>
          <a:p>
            <a:r>
              <a:rPr lang="en-GB" smtClean="0"/>
              <a:t>Using case distinction completeness for maximum defensive coding</a:t>
            </a:r>
          </a:p>
          <a:p>
            <a:r>
              <a:rPr lang="en-GB" smtClean="0"/>
              <a:t>Uncode-Syntax for mathematical comprehension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r>
              <a:rPr lang="en-GB" smtClean="0"/>
              <a:t> </a:t>
            </a:r>
            <a:endParaRPr lang="en-GB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9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813550" y="1625600"/>
            <a:ext cx="5703888" cy="539115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de-DE" sz="3400" b="1">
              <a:solidFill>
                <a:srgbClr val="64748B"/>
              </a:solidFill>
            </a:endParaRPr>
          </a:p>
        </p:txBody>
      </p:sp>
      <p:pic>
        <p:nvPicPr>
          <p:cNvPr id="17413" name="Picture 2" descr="\\smbsrv.validas\intranet\Validas\CorporateIdentity\ValidasLogos\validas600.png"/>
          <p:cNvPicPr>
            <a:picLocks noChangeAspect="1" noChangeArrowheads="1"/>
          </p:cNvPicPr>
          <p:nvPr/>
        </p:nvPicPr>
        <p:blipFill>
          <a:blip r:embed="rId2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8858665" y="8129588"/>
            <a:ext cx="37274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itel 9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smtClean="0"/>
              <a:t>The End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7285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322</Words>
  <Application>Microsoft Office PowerPoint</Application>
  <PresentationFormat>Benutzerdefiniert</PresentationFormat>
  <Paragraphs>68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Droid Sans Mono</vt:lpstr>
      <vt:lpstr>Calibri</vt:lpstr>
      <vt:lpstr>Wingdings 3</vt:lpstr>
      <vt:lpstr>Eurostile</vt:lpstr>
      <vt:lpstr>Wingdings</vt:lpstr>
      <vt:lpstr>Arial</vt:lpstr>
      <vt:lpstr>template</vt:lpstr>
      <vt:lpstr>Automatic Code Coverage</vt:lpstr>
      <vt:lpstr>Contents</vt:lpstr>
      <vt:lpstr>Stichpunkte</vt:lpstr>
      <vt:lpstr>Motivation</vt:lpstr>
      <vt:lpstr>The Problem</vt:lpstr>
      <vt:lpstr>Other Tools</vt:lpstr>
      <vt:lpstr>Some Implementation Strategies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Werkzeugkettenanalyse</dc:title>
  <dc:subject>ISO26262</dc:subject>
  <dc:creator>Validas AG</dc:creator>
  <cp:lastModifiedBy>Robert Reitmeier</cp:lastModifiedBy>
  <cp:revision>1061</cp:revision>
  <cp:lastPrinted>2018-01-19T07:40:56Z</cp:lastPrinted>
  <dcterms:created xsi:type="dcterms:W3CDTF">2009-12-04T13:21:58Z</dcterms:created>
  <dcterms:modified xsi:type="dcterms:W3CDTF">2020-07-02T07:46:40Z</dcterms:modified>
</cp:coreProperties>
</file>