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5"/>
  </p:notesMasterIdLst>
  <p:handoutMasterIdLst>
    <p:handoutMasterId r:id="rId6"/>
  </p:handoutMasterIdLst>
  <p:sldIdLst>
    <p:sldId id="333" r:id="rId2"/>
    <p:sldId id="340" r:id="rId3"/>
    <p:sldId id="341" r:id="rId4"/>
  </p:sldIdLst>
  <p:sldSz cx="13004800" cy="9753600"/>
  <p:notesSz cx="6819900" cy="99314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649288" indent="-1920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300163" indent="-38576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949450" indent="-5778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600325" indent="-7715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213">
          <p15:clr>
            <a:srgbClr val="A4A3A4"/>
          </p15:clr>
        </p15:guide>
        <p15:guide id="2" orient="horz" pos="865">
          <p15:clr>
            <a:srgbClr val="A4A3A4"/>
          </p15:clr>
        </p15:guide>
        <p15:guide id="3" orient="horz" pos="387">
          <p15:clr>
            <a:srgbClr val="A4A3A4"/>
          </p15:clr>
        </p15:guide>
        <p15:guide id="4" pos="4096">
          <p15:clr>
            <a:srgbClr val="A4A3A4"/>
          </p15:clr>
        </p15:guide>
        <p15:guide id="5" pos="307">
          <p15:clr>
            <a:srgbClr val="A4A3A4"/>
          </p15:clr>
        </p15:guide>
        <p15:guide id="6" pos="78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C2E49C"/>
    <a:srgbClr val="707174"/>
    <a:srgbClr val="F9AB55"/>
    <a:srgbClr val="DB6207"/>
    <a:srgbClr val="FF9999"/>
    <a:srgbClr val="559B7A"/>
    <a:srgbClr val="475365"/>
    <a:srgbClr val="F9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84970" autoAdjust="0"/>
  </p:normalViewPr>
  <p:slideViewPr>
    <p:cSldViewPr snapToGrid="0">
      <p:cViewPr varScale="1">
        <p:scale>
          <a:sx n="82" d="100"/>
          <a:sy n="82" d="100"/>
        </p:scale>
        <p:origin x="1506" y="114"/>
      </p:cViewPr>
      <p:guideLst>
        <p:guide orient="horz" pos="3213"/>
        <p:guide orient="horz" pos="865"/>
        <p:guide orient="horz" pos="387"/>
        <p:guide pos="4096"/>
        <p:guide pos="307"/>
        <p:guide pos="788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-3258" y="-114"/>
      </p:cViewPr>
      <p:guideLst>
        <p:guide orient="horz" pos="3128"/>
        <p:guide pos="214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7" rIns="91432" bIns="45717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 smtClean="0"/>
            </a:lvl1pPr>
          </a:lstStyle>
          <a:p>
            <a:pPr>
              <a:defRPr/>
            </a:pPr>
            <a:endParaRPr lang="en-US" alt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 bwMode="auto">
          <a:xfrm>
            <a:off x="3862388" y="0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7" rIns="91432" bIns="45717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 smtClean="0"/>
            </a:lvl1pPr>
          </a:lstStyle>
          <a:p>
            <a:pPr>
              <a:defRPr/>
            </a:pPr>
            <a:fld id="{8799D890-3B36-4C31-9BB9-B993097FAF11}" type="datetimeFigureOut">
              <a:rPr lang="en-US" altLang="de-DE"/>
              <a:pPr>
                <a:defRPr/>
              </a:pPr>
              <a:t>7/8/2019</a:t>
            </a:fld>
            <a:endParaRPr lang="en-US" alt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 bwMode="auto">
          <a:xfrm>
            <a:off x="0" y="9432925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7" rIns="91432" bIns="45717" numCol="1" anchor="b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 smtClean="0"/>
            </a:lvl1pPr>
          </a:lstStyle>
          <a:p>
            <a:pPr>
              <a:defRPr/>
            </a:pPr>
            <a:endParaRPr lang="en-US" alt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 bwMode="auto">
          <a:xfrm>
            <a:off x="3862388" y="9432925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7" rIns="91432" bIns="45717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 smtClean="0"/>
            </a:lvl1pPr>
          </a:lstStyle>
          <a:p>
            <a:pPr>
              <a:defRPr/>
            </a:pPr>
            <a:fld id="{ED1B2887-94E9-4D40-B943-231BD1957567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42077538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0" tIns="46585" rIns="93170" bIns="46585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 smtClean="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2388" y="0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0" tIns="46585" rIns="93170" bIns="46585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 smtClean="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7100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2625" y="4718050"/>
            <a:ext cx="5454650" cy="446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0" tIns="46585" rIns="93170" bIns="465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0" tIns="46585" rIns="93170" bIns="46585" numCol="1" anchor="b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 smtClean="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2388" y="9432925"/>
            <a:ext cx="29559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0" tIns="46585" rIns="93170" bIns="46585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 smtClean="0"/>
            </a:lvl1pPr>
          </a:lstStyle>
          <a:p>
            <a:pPr>
              <a:defRPr/>
            </a:pPr>
            <a:fld id="{D47ADC95-7A91-4A3B-88CF-853D915EFCC5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384501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1pPr>
    <a:lvl2pPr marL="649288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2pPr>
    <a:lvl3pPr marL="1300163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3pPr>
    <a:lvl4pPr marL="1949450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4pPr>
    <a:lvl5pPr marL="260032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5pPr>
    <a:lvl6pPr marL="3251149" algn="l" defTabSz="13004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01379" algn="l" defTabSz="13004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51609" algn="l" defTabSz="13004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01839" algn="l" defTabSz="13004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smbsrv.validas\intranet\Validas\CorporateIdentity\ValidasLogos\vlogo300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2600" y="215900"/>
            <a:ext cx="7810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9737725" y="9193213"/>
            <a:ext cx="277971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400" b="1" smtClean="0">
                <a:solidFill>
                  <a:schemeClr val="bg2"/>
                </a:solidFill>
                <a:latin typeface="Calibri" pitchFamily="34" charset="0"/>
              </a:rPr>
              <a:t>Seite </a:t>
            </a:r>
            <a:fld id="{6C47C05D-7D50-4E6E-A68E-6ABAD0E2B528}" type="slidenum">
              <a:rPr lang="de-DE" altLang="de-DE" sz="1400" b="1" smtClean="0">
                <a:solidFill>
                  <a:schemeClr val="bg2"/>
                </a:solidFill>
                <a:latin typeface="Calibri" pitchFamily="34" charset="0"/>
              </a:rPr>
              <a:pPr algn="r" eaLnBrk="1" hangingPunct="1">
                <a:defRPr/>
              </a:pPr>
              <a:t>‹Nr.›</a:t>
            </a:fld>
            <a:endParaRPr lang="de-DE" altLang="de-DE" sz="1400" b="1" smtClean="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487363" y="9193213"/>
            <a:ext cx="10541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>
            <a:spAutoFit/>
          </a:bodyPr>
          <a:lstStyle>
            <a:lvl1pPr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de-DE" altLang="en-US" sz="1400" b="1" smtClean="0">
                <a:solidFill>
                  <a:schemeClr val="bg2"/>
                </a:solidFill>
                <a:latin typeface="Calibri" pitchFamily="34" charset="0"/>
              </a:rPr>
              <a:t>Validas AG</a:t>
            </a:r>
            <a:endParaRPr lang="de-DE" altLang="en-US" sz="1400" smtClean="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92196" y="7202312"/>
            <a:ext cx="11054080" cy="1937173"/>
          </a:xfrm>
          <a:prstGeom prst="rect">
            <a:avLst/>
          </a:prstGeom>
        </p:spPr>
        <p:txBody>
          <a:bodyPr lIns="130046" tIns="65023" rIns="130046" bIns="65023" anchor="t"/>
          <a:lstStyle>
            <a:lvl1pPr algn="l">
              <a:defRPr sz="5600" b="1" cap="none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Textplatzhalter 2"/>
          <p:cNvSpPr>
            <a:spLocks noGrp="1"/>
          </p:cNvSpPr>
          <p:nvPr>
            <p:ph type="body" idx="1"/>
          </p:nvPr>
        </p:nvSpPr>
        <p:spPr>
          <a:xfrm>
            <a:off x="485423" y="5067583"/>
            <a:ext cx="11054080" cy="2133599"/>
          </a:xfrm>
          <a:prstGeom prst="rect">
            <a:avLst/>
          </a:prstGeom>
        </p:spPr>
        <p:txBody>
          <a:bodyPr lIns="130046" tIns="65023" rIns="130046" bIns="65023" anchor="b"/>
          <a:lstStyle>
            <a:lvl1pPr marL="0" indent="0">
              <a:buNone/>
              <a:defRPr sz="2800" b="1">
                <a:solidFill>
                  <a:schemeClr val="bg2"/>
                </a:solidFill>
              </a:defRPr>
            </a:lvl1pPr>
            <a:lvl2pPr marL="650230" indent="0">
              <a:buNone/>
              <a:defRPr sz="2600"/>
            </a:lvl2pPr>
            <a:lvl3pPr marL="1300460" indent="0">
              <a:buNone/>
              <a:defRPr sz="2300"/>
            </a:lvl3pPr>
            <a:lvl4pPr marL="1950690" indent="0">
              <a:buNone/>
              <a:defRPr sz="2000"/>
            </a:lvl4pPr>
            <a:lvl5pPr marL="2600919" indent="0">
              <a:buNone/>
              <a:defRPr sz="2000"/>
            </a:lvl5pPr>
            <a:lvl6pPr marL="3251149" indent="0">
              <a:buNone/>
              <a:defRPr sz="2000"/>
            </a:lvl6pPr>
            <a:lvl7pPr marL="3901379" indent="0">
              <a:buNone/>
              <a:defRPr sz="2000"/>
            </a:lvl7pPr>
            <a:lvl8pPr marL="4551609" indent="0">
              <a:buNone/>
              <a:defRPr sz="2000"/>
            </a:lvl8pPr>
            <a:lvl9pPr marL="5201839" indent="0">
              <a:buNone/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57007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9737725" y="9193213"/>
            <a:ext cx="277971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400" b="1" smtClean="0">
                <a:solidFill>
                  <a:schemeClr val="bg2"/>
                </a:solidFill>
                <a:latin typeface="Calibri" pitchFamily="34" charset="0"/>
              </a:rPr>
              <a:t>Page </a:t>
            </a:r>
            <a:fld id="{2ECDCB2B-36FA-489A-8172-417ADCAF04A6}" type="slidenum">
              <a:rPr lang="de-DE" altLang="de-DE" sz="1400" b="1" smtClean="0">
                <a:solidFill>
                  <a:schemeClr val="bg2"/>
                </a:solidFill>
                <a:latin typeface="Calibri" pitchFamily="34" charset="0"/>
              </a:rPr>
              <a:pPr algn="r" eaLnBrk="1" hangingPunct="1">
                <a:defRPr/>
              </a:pPr>
              <a:t>‹Nr.›</a:t>
            </a:fld>
            <a:endParaRPr lang="de-DE" altLang="de-DE" sz="1400" b="1" smtClean="0">
              <a:solidFill>
                <a:schemeClr val="bg2"/>
              </a:solidFill>
              <a:latin typeface="Calibri" pitchFamily="34" charset="0"/>
            </a:endParaRPr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487363" y="9193213"/>
            <a:ext cx="105568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>
            <a:spAutoFit/>
          </a:bodyPr>
          <a:lstStyle>
            <a:lvl1pPr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300163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de-DE" altLang="en-US" sz="1400" b="1" smtClean="0">
                <a:solidFill>
                  <a:schemeClr val="bg2"/>
                </a:solidFill>
                <a:latin typeface="Calibri" pitchFamily="34" charset="0"/>
              </a:rPr>
              <a:t>Validas AG</a:t>
            </a:r>
            <a:endParaRPr lang="de-DE" altLang="en-US" sz="1400" smtClean="0">
              <a:solidFill>
                <a:schemeClr val="bg2"/>
              </a:solidFill>
              <a:latin typeface="Calibri" pitchFamily="34" charset="0"/>
            </a:endParaRPr>
          </a:p>
        </p:txBody>
      </p:sp>
      <p:pic>
        <p:nvPicPr>
          <p:cNvPr id="6" name="Picture 2" descr="\\smbsrv.validas\intranet\Validas\CorporateIdentity\ValidasLogos\vlogo300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2600" y="215900"/>
            <a:ext cx="7810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42800" y="93600"/>
            <a:ext cx="10742508" cy="939600"/>
          </a:xfrm>
          <a:prstGeom prst="rect">
            <a:avLst/>
          </a:prstGeom>
        </p:spPr>
        <p:txBody>
          <a:bodyPr lIns="0" tIns="65023" rIns="130046" bIns="65023"/>
          <a:lstStyle>
            <a:lvl1pPr algn="l">
              <a:defRPr sz="56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87680" y="1372730"/>
            <a:ext cx="12029440" cy="7301653"/>
          </a:xfrm>
          <a:prstGeom prst="rect">
            <a:avLst/>
          </a:prstGeom>
        </p:spPr>
        <p:txBody>
          <a:bodyPr lIns="130046" tIns="65023" rIns="130046" bIns="65023"/>
          <a:lstStyle>
            <a:lvl1pPr>
              <a:buFont typeface="Wingdings 3" pitchFamily="18" charset="2"/>
              <a:buChar char=""/>
              <a:defRPr sz="2800" b="1" spc="0">
                <a:latin typeface="+mn-lt"/>
              </a:defRPr>
            </a:lvl1pPr>
            <a:lvl2pPr>
              <a:buFont typeface="Calibri" pitchFamily="34" charset="0"/>
              <a:buChar char="–"/>
              <a:defRPr sz="2800" spc="0">
                <a:latin typeface="+mn-lt"/>
              </a:defRPr>
            </a:lvl2pPr>
            <a:lvl3pPr>
              <a:defRPr sz="2400" spc="0">
                <a:latin typeface="+mn-lt"/>
              </a:defRPr>
            </a:lvl3pPr>
            <a:lvl4pPr>
              <a:defRPr sz="2000" spc="0">
                <a:latin typeface="+mn-lt"/>
              </a:defRPr>
            </a:lvl4pPr>
            <a:lvl5pPr>
              <a:defRPr sz="1800" spc="0">
                <a:latin typeface="+mn-lt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52645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459" r:id="rId1"/>
    <p:sldLayoutId id="2147484460" r:id="rId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Calibri" pitchFamily="34" charset="0"/>
        </a:defRPr>
      </a:lvl5pPr>
      <a:lvl6pPr marL="650230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6pPr>
      <a:lvl7pPr marL="1300460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7pPr>
      <a:lvl8pPr marL="1950690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8pPr>
      <a:lvl9pPr marL="2600919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9pPr>
    </p:titleStyle>
    <p:bodyStyle>
      <a:lvl1pPr marL="487363" indent="-487363" algn="l" rtl="0" eaLnBrk="0" fontAlgn="base" hangingPunct="0">
        <a:spcBef>
          <a:spcPct val="20000"/>
        </a:spcBef>
        <a:spcAft>
          <a:spcPct val="0"/>
        </a:spcAft>
        <a:buChar char="•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5688" indent="-404813" algn="l" rtl="0" eaLnBrk="0" fontAlgn="base" hangingPunct="0">
        <a:spcBef>
          <a:spcPct val="20000"/>
        </a:spcBef>
        <a:spcAft>
          <a:spcPct val="0"/>
        </a:spcAft>
        <a:buChar char="–"/>
        <a:defRPr sz="4000">
          <a:solidFill>
            <a:schemeClr val="tx1"/>
          </a:solidFill>
          <a:latin typeface="+mn-lt"/>
        </a:defRPr>
      </a:lvl2pPr>
      <a:lvl3pPr marL="1624013" indent="-323850" algn="l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</a:defRPr>
      </a:lvl3pPr>
      <a:lvl4pPr marL="2274888" indent="-3238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925763" indent="-32385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357626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422649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487672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552695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Detecting Error Prone Patterns in C Source Code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6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Increment/Decrement Operators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mtClean="0"/>
              <a:t>Increment/Decrement operators in complex expressions:</a:t>
            </a:r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r>
              <a:rPr lang="pl-PL">
                <a:latin typeface="Courier New" panose="02070309020205020404" pitchFamily="49" charset="0"/>
                <a:cs typeface="Courier New" panose="02070309020205020404" pitchFamily="49" charset="0"/>
              </a:rPr>
              <a:t>y = z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++ </a:t>
            </a:r>
            <a:r>
              <a:rPr lang="pl-PL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>
                <a:latin typeface="Courier New" panose="02070309020205020404" pitchFamily="49" charset="0"/>
                <a:cs typeface="Courier New" panose="02070309020205020404" pitchFamily="49" charset="0"/>
              </a:rPr>
              <a:t>10000 ? g(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pl-PL">
                <a:latin typeface="Courier New" panose="02070309020205020404" pitchFamily="49" charset="0"/>
                <a:cs typeface="Courier New" panose="02070309020205020404" pitchFamily="49" charset="0"/>
              </a:rPr>
              <a:t>) : g(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pl-PL">
                <a:latin typeface="Courier New" panose="02070309020205020404" pitchFamily="49" charset="0"/>
                <a:cs typeface="Courier New" panose="02070309020205020404" pitchFamily="49" charset="0"/>
              </a:rPr>
              <a:t>+2</a:t>
            </a:r>
            <a:r>
              <a:rPr lang="pl-PL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de-DE" smtClean="0"/>
          </a:p>
          <a:p>
            <a:pPr marL="0" indent="0">
              <a:buNone/>
            </a:pPr>
            <a:endParaRPr lang="de-DE" smtClean="0"/>
          </a:p>
          <a:p>
            <a:r>
              <a:rPr lang="de-DE" smtClean="0"/>
              <a:t>Evaluation order?</a:t>
            </a:r>
          </a:p>
          <a:p>
            <a:r>
              <a:rPr lang="de-DE" smtClean="0"/>
              <a:t>Is evaluation order even defined?</a:t>
            </a:r>
          </a:p>
          <a:p>
            <a:endParaRPr lang="de-DE"/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endParaRPr lang="de-DE" smtClean="0"/>
          </a:p>
          <a:p>
            <a:pPr marL="0" indent="0">
              <a:buNone/>
            </a:pPr>
            <a:r>
              <a:rPr lang="de-DE" smtClean="0"/>
              <a:t>DSL to find {In|De}crement operators in complex expressions:</a:t>
            </a:r>
          </a:p>
          <a:p>
            <a:pPr marL="0" indent="0">
              <a:buNone/>
            </a:pPr>
            <a:r>
              <a:rPr lang="de-DE" smtClean="0"/>
              <a:t> </a:t>
            </a:r>
          </a:p>
          <a:p>
            <a:pPr marL="0" indent="0">
              <a:buNone/>
            </a:pPr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complexExpr = ternaryIf &lt;+&gt; binaryOp</a:t>
            </a:r>
          </a:p>
          <a:p>
            <a:pPr marL="0" indent="0">
              <a:buNone/>
            </a:pPr>
            <a:endParaRPr lang="de-DE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complexCrementOp </a:t>
            </a:r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= isA complexExpr &gt;&gt;&gt; isA incOrDecOp &gt;&gt;&gt; showPretty</a:t>
            </a:r>
            <a:endParaRPr lang="de-DE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45030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 Array Initialization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mtClean="0"/>
              <a:t>C arrays not fully initialized:</a:t>
            </a:r>
          </a:p>
          <a:p>
            <a:pPr marL="0" indent="0">
              <a:buNone/>
            </a:pPr>
            <a:endParaRPr lang="de-DE" smtClean="0"/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long q2[4][5]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= {  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, 2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45545, 3, 64563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{ 2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3, 2313, 33, 8734 },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304, 13222, 3, 454333 },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4,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16, 63400, 4594 } };</a:t>
            </a:r>
          </a:p>
          <a:p>
            <a:pPr marL="0" indent="0">
              <a:buNone/>
            </a:pPr>
            <a:endParaRPr lang="de-DE" smtClean="0"/>
          </a:p>
          <a:p>
            <a:r>
              <a:rPr lang="de-DE" smtClean="0"/>
              <a:t>Forgot an initializer? Or too many?</a:t>
            </a:r>
          </a:p>
          <a:p>
            <a:r>
              <a:rPr lang="de-DE" smtClean="0"/>
              <a:t>Is the default initializer 0, or is it completely undefined?</a:t>
            </a:r>
          </a:p>
          <a:p>
            <a:endParaRPr lang="de-DE"/>
          </a:p>
          <a:p>
            <a:pPr marL="0" indent="0">
              <a:buNone/>
            </a:pPr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wrongArrInit </a:t>
            </a:r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= isA cDecl &gt;&gt;&gt; arrayDecl &gt;&gt;&gt; checkArrayDecl &gt;&gt;&gt; toString</a:t>
            </a:r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endParaRPr lang="de-DE" smtClean="0"/>
          </a:p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306528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Validas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äsentation2003-hel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2003-hel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2003-hel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82</Words>
  <Application>Microsoft Office PowerPoint</Application>
  <PresentationFormat>Benutzerdefiniert</PresentationFormat>
  <Paragraphs>30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Courier New</vt:lpstr>
      <vt:lpstr>Wingdings 3</vt:lpstr>
      <vt:lpstr>template</vt:lpstr>
      <vt:lpstr>Detecting Error Prone Patterns in C Source Code</vt:lpstr>
      <vt:lpstr>Increment/Decrement Operators</vt:lpstr>
      <vt:lpstr>C Array Initialization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Werkzeugkettenanalyse</dc:title>
  <dc:subject>ISO26262</dc:subject>
  <dc:creator>Validas AG</dc:creator>
  <cp:lastModifiedBy>Robert Reitmeier</cp:lastModifiedBy>
  <cp:revision>899</cp:revision>
  <cp:lastPrinted>2018-01-19T07:40:56Z</cp:lastPrinted>
  <dcterms:created xsi:type="dcterms:W3CDTF">2009-12-04T13:21:58Z</dcterms:created>
  <dcterms:modified xsi:type="dcterms:W3CDTF">2019-07-08T14:01:23Z</dcterms:modified>
</cp:coreProperties>
</file>