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303" r:id="rId2"/>
    <p:sldId id="365" r:id="rId3"/>
    <p:sldId id="387" r:id="rId4"/>
    <p:sldId id="389" r:id="rId5"/>
    <p:sldId id="390" r:id="rId6"/>
    <p:sldId id="392" r:id="rId7"/>
    <p:sldId id="393" r:id="rId8"/>
    <p:sldId id="391" r:id="rId9"/>
    <p:sldId id="394" r:id="rId10"/>
    <p:sldId id="395" r:id="rId11"/>
    <p:sldId id="396" r:id="rId12"/>
    <p:sldId id="397" r:id="rId13"/>
    <p:sldId id="388" r:id="rId14"/>
  </p:sldIdLst>
  <p:sldSz cx="13004800" cy="9753600"/>
  <p:notesSz cx="6819900" cy="9931400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Droid Sans Mono" panose="020B0609030804020204" pitchFamily="49" charset="0"/>
      <p:regular r:id="rId26"/>
    </p:embeddedFont>
    <p:embeddedFont>
      <p:font typeface="Eurostile" panose="020B0504020202050204" pitchFamily="34" charset="0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9C"/>
    <a:srgbClr val="559B7A"/>
    <a:srgbClr val="DB6207"/>
    <a:srgbClr val="707174"/>
    <a:srgbClr val="F9AB55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1" d="100"/>
          <a:sy n="81" d="100"/>
        </p:scale>
        <p:origin x="414" y="90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5/3/2021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>
                <a:latin typeface="Arial" panose="020B0604020202020204" pitchFamily="34" charset="0"/>
              </a:rPr>
              <a:t>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03.05.2021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9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8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118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74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92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65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3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4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52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3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/>
              <a:t>A Tool With No Name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/>
              <a:t>Robert Reitmeier</a:t>
            </a:r>
            <a:endParaRPr lang="de-DE" altLang="en-US" sz="4400" dirty="0"/>
          </a:p>
        </p:txBody>
      </p:sp>
      <p:pic>
        <p:nvPicPr>
          <p:cNvPr id="1026" name="Picture 2" descr="A Horse With No Name - Adding Some Personal Touches - Guitar Noise">
            <a:extLst>
              <a:ext uri="{FF2B5EF4-FFF2-40B4-BE49-F238E27FC236}">
                <a16:creationId xmlns:a16="http://schemas.microsoft.com/office/drawing/2014/main" id="{5A6C6ECE-3B26-4E7D-AD8E-0CFCA101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6" y="1609923"/>
            <a:ext cx="7897090" cy="59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Trace Result Verification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4044679"/>
            <a:ext cx="6180446" cy="1453597"/>
          </a:xfrm>
          <a:ln>
            <a:noFill/>
          </a:ln>
        </p:spPr>
        <p:txBody>
          <a:bodyPr lIns="64800"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Compile and execute the code: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solidFill>
                  <a:srgbClr val="FF0000"/>
                </a:solidFill>
                <a:latin typeface="Eurostile" panose="020B0504020202050204" pitchFamily="34" charset="0"/>
              </a:rPr>
              <a:t>Result = Prediction?</a:t>
            </a:r>
            <a:endParaRPr lang="en-GB" b="0">
              <a:solidFill>
                <a:srgbClr val="FF0000"/>
              </a:solidFill>
              <a:latin typeface="Eurostile" panose="020B0504020202050204" pitchFamily="34" charset="0"/>
            </a:endParaRP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FEFE0-DC6E-4717-AAB4-5EF013BC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782"/>
            <a:ext cx="5933444" cy="809677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A2F01A5-A53B-45EA-B4D4-14A457707150}"/>
              </a:ext>
            </a:extLst>
          </p:cNvPr>
          <p:cNvSpPr/>
          <p:nvPr/>
        </p:nvSpPr>
        <p:spPr>
          <a:xfrm>
            <a:off x="442799" y="8589819"/>
            <a:ext cx="2312275" cy="32855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2BEBC42-01EC-4F0E-9C29-7FB6E678168C}"/>
              </a:ext>
            </a:extLst>
          </p:cNvPr>
          <p:cNvSpPr/>
          <p:nvPr/>
        </p:nvSpPr>
        <p:spPr>
          <a:xfrm>
            <a:off x="442799" y="8073463"/>
            <a:ext cx="3891695" cy="19792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C11E3180-076D-4A8B-8B74-B9A137852B3B}"/>
              </a:ext>
            </a:extLst>
          </p:cNvPr>
          <p:cNvSpPr txBox="1">
            <a:spLocks/>
          </p:cNvSpPr>
          <p:nvPr/>
        </p:nvSpPr>
        <p:spPr>
          <a:xfrm>
            <a:off x="3800103" y="7958683"/>
            <a:ext cx="7112072" cy="551072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Get arguments from commandline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53776843-18DD-4453-8097-85CC6357F639}"/>
              </a:ext>
            </a:extLst>
          </p:cNvPr>
          <p:cNvSpPr txBox="1">
            <a:spLocks/>
          </p:cNvSpPr>
          <p:nvPr/>
        </p:nvSpPr>
        <p:spPr>
          <a:xfrm>
            <a:off x="3776587" y="8453266"/>
            <a:ext cx="7112072" cy="690733"/>
          </a:xfrm>
          <a:prstGeom prst="rect">
            <a:avLst/>
          </a:prstGeom>
          <a:ln>
            <a:noFill/>
          </a:ln>
        </p:spPr>
        <p:txBody>
          <a:bodyPr lIns="64800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650875" lvl="1" indent="0">
              <a:buFont typeface="Calibri" pitchFamily="34" charset="0"/>
              <a:buNone/>
            </a:pPr>
            <a:r>
              <a:rPr lang="en-GB" sz="2000" kern="0">
                <a:latin typeface="Eurostile" panose="020B0504020202050204" pitchFamily="34" charset="0"/>
              </a:rPr>
              <a:t>Execute function</a:t>
            </a:r>
            <a:br>
              <a:rPr lang="en-GB" sz="2000" kern="0">
                <a:latin typeface="Eurostile" panose="020B0504020202050204" pitchFamily="34" charset="0"/>
              </a:rPr>
            </a:br>
            <a:r>
              <a:rPr lang="en-GB" sz="2000" kern="0">
                <a:latin typeface="Eurostile" panose="020B0504020202050204" pitchFamily="34" charset="0"/>
              </a:rPr>
              <a:t>Print return value to stdout</a:t>
            </a:r>
          </a:p>
        </p:txBody>
      </p:sp>
    </p:spTree>
    <p:extLst>
      <p:ext uri="{BB962C8B-B14F-4D97-AF65-F5344CB8AC3E}">
        <p14:creationId xmlns:p14="http://schemas.microsoft.com/office/powerpoint/2010/main" val="24955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Template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</a:p>
        </p:txBody>
      </p:sp>
    </p:spTree>
    <p:extLst>
      <p:ext uri="{BB962C8B-B14F-4D97-AF65-F5344CB8AC3E}">
        <p14:creationId xmlns:p14="http://schemas.microsoft.com/office/powerpoint/2010/main" val="15637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Loop Length Inference</a:t>
            </a:r>
            <a:endParaRPr lang="en-GB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lvl="1"/>
                <a:r>
                  <a:rPr lang="en-GB" b="0">
                    <a:latin typeface="Eurostile" panose="020B0504020202050204" pitchFamily="34" charset="0"/>
                  </a:rPr>
                  <a:t>t traces in a loop body, loops n times:</a:t>
                </a:r>
                <a:br>
                  <a:rPr lang="en-GB" b="0">
                    <a:latin typeface="Eurostile" panose="020B050402020205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𝑙𝑜𝑜𝑝𝑠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b="0">
                    <a:latin typeface="Eurostile" panose="020B0504020202050204" pitchFamily="34" charset="0"/>
                  </a:rPr>
                  <a:t> traces to examine.</a:t>
                </a:r>
              </a:p>
              <a:p>
                <a:pPr lvl="1"/>
                <a:r>
                  <a:rPr lang="en-GB">
                    <a:latin typeface="Eurostile" panose="020B0504020202050204" pitchFamily="34" charset="0"/>
                  </a:rPr>
                  <a:t>Infer loop length (possible for most loops):</a:t>
                </a:r>
                <a:br>
                  <a:rPr lang="en-GB">
                    <a:latin typeface="Eurostile" panose="020B0504020202050204" pitchFamily="34" charset="0"/>
                  </a:rPr>
                </a:br>
                <a:r>
                  <a:rPr lang="en-GB">
                    <a:latin typeface="Eurostile" panose="020B0504020202050204" pitchFamily="34" charset="0"/>
                  </a:rPr>
                  <a:t>same montone counter manipulation</a:t>
                </a:r>
                <a:r>
                  <a:rPr lang="en-GB" b="0">
                    <a:latin typeface="Eurostile" panose="020B0504020202050204" pitchFamily="34" charset="0"/>
                  </a:rPr>
                  <a:t> in every body trace?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92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650875" lvl="1" indent="0">
              <a:buNone/>
            </a:pPr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8C0CA1-7421-4F3F-A6DC-A9668564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1" y="1079217"/>
            <a:ext cx="10852804" cy="71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Contents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Recap: The Challenge</a:t>
            </a: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pPr lvl="1"/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Bulletpoints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z="1400" b="0">
                <a:latin typeface="Eurostile" panose="020B0504020202050204" pitchFamily="34" charset="0"/>
              </a:rPr>
              <a:t>The Efficieny of Lazyness (search space reduction)</a:t>
            </a:r>
          </a:p>
          <a:p>
            <a:r>
              <a:rPr lang="en-GB" sz="1400" b="0">
                <a:latin typeface="Eurostile" panose="020B0504020202050204" pitchFamily="34" charset="0"/>
              </a:rPr>
              <a:t>Branch, MC/DC, or Path Coverage (Statement follows from Branch)</a:t>
            </a:r>
          </a:p>
          <a:p>
            <a:r>
              <a:rPr lang="en-GB" sz="1400" b="0">
                <a:latin typeface="Eurostile" panose="020B0504020202050204" pitchFamily="34" charset="0"/>
              </a:rPr>
              <a:t>Only Toplevel function coverage or full depth</a:t>
            </a:r>
          </a:p>
          <a:p>
            <a:r>
              <a:rPr lang="en-GB" sz="1400" b="0">
                <a:latin typeface="Eurostile" panose="020B0504020202050204" pitchFamily="34" charset="0"/>
              </a:rPr>
              <a:t>Interface: Input C-Source (maybe already preprocessed), Output customizable (currently solutions.txt with ForeC )</a:t>
            </a:r>
          </a:p>
          <a:p>
            <a:r>
              <a:rPr lang="en-GB" sz="1400" b="0">
                <a:latin typeface="Eurostile" panose="020B0504020202050204" pitchFamily="34" charset="0"/>
              </a:rPr>
              <a:t>Cutoffs (from Chess Programming)</a:t>
            </a:r>
          </a:p>
          <a:p>
            <a:r>
              <a:rPr lang="en-GB" sz="1400" b="0">
                <a:latin typeface="Eurostile" panose="020B0504020202050204" pitchFamily="34" charset="0"/>
              </a:rPr>
              <a:t>Hourglass optimization?</a:t>
            </a:r>
          </a:p>
          <a:p>
            <a:r>
              <a:rPr lang="en-GB" sz="1400" b="0">
                <a:latin typeface="Eurostile" panose="020B0504020202050204" pitchFamily="34" charset="0"/>
              </a:rPr>
              <a:t>Theoretical Work: Show Confluence of Trace Transformations, Normalization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Result Verification by Execution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Manual Search Optimization (solver_*functions)</a:t>
            </a:r>
          </a:p>
          <a:p>
            <a:r>
              <a:rPr lang="en-GB" sz="1400" b="0">
                <a:latin typeface="Eurostile" panose="020B0504020202050204" pitchFamily="34" charset="0"/>
              </a:rPr>
              <a:t>Model level debugging (solver_debug)</a:t>
            </a:r>
          </a:p>
          <a:p>
            <a:r>
              <a:rPr lang="en-GB" sz="1400" b="0">
                <a:latin typeface="Eurostile" panose="020B0504020202050204" pitchFamily="34" charset="0"/>
              </a:rPr>
              <a:t>Properties of the Prototype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3000 LoC, all in one file (refactoring!), extensive logging</a:t>
            </a:r>
          </a:p>
          <a:p>
            <a:r>
              <a:rPr lang="en-GB" sz="1400" b="0">
                <a:latin typeface="Eurostile" panose="020B0504020202050204" pitchFamily="34" charset="0"/>
              </a:rPr>
              <a:t>Loop Length Inference</a:t>
            </a:r>
          </a:p>
          <a:p>
            <a:r>
              <a:rPr lang="en-GB" sz="1400" b="0">
                <a:latin typeface="Eurostile" panose="020B0504020202050204" pitchFamily="34" charset="0"/>
              </a:rPr>
              <a:t>Pointer Casting requires going down to memory bit level</a:t>
            </a:r>
          </a:p>
          <a:p>
            <a:r>
              <a:rPr lang="en-GB" sz="1400" b="0">
                <a:latin typeface="Eurostile" panose="020B0504020202050204" pitchFamily="34" charset="0"/>
              </a:rPr>
              <a:t>New(?) Method for MC/DC table generation</a:t>
            </a:r>
          </a:p>
          <a:p>
            <a:r>
              <a:rPr lang="en-GB" sz="1400" b="0">
                <a:latin typeface="Eurostile" panose="020B0504020202050204" pitchFamily="34" charset="0"/>
              </a:rPr>
              <a:t>Surprising Facts (Loop breaking e.g.)</a:t>
            </a:r>
          </a:p>
          <a:p>
            <a:r>
              <a:rPr lang="en-GB" sz="1400" b="0">
                <a:latin typeface="Eurostile" panose="020B0504020202050204" pitchFamily="34" charset="0"/>
              </a:rPr>
              <a:t>Show Tests</a:t>
            </a:r>
          </a:p>
          <a:p>
            <a:r>
              <a:rPr lang="en-GB" sz="1400" b="0">
                <a:latin typeface="Eurostile" panose="020B0504020202050204" pitchFamily="34" charset="0"/>
              </a:rPr>
              <a:t>Performance in Project qkitknorrbremse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Examples</a:t>
            </a:r>
            <a:endParaRPr lang="en-GB" sz="1400" b="0">
              <a:latin typeface="Eurostile" panose="020B0504020202050204" pitchFamily="34" charset="0"/>
            </a:endParaRPr>
          </a:p>
          <a:p>
            <a:r>
              <a:rPr lang="en-GB" sz="1400" b="0">
                <a:latin typeface="Eurostile" panose="020B0504020202050204" pitchFamily="34" charset="0"/>
              </a:rPr>
              <a:t>Potential (other than Coverage Completion)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Automatic Compiler Qualification Test Suite Creation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Rendering CTC superfluous (“How to make enemies”?)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Outstripping VectorCAST (“How to make enemies”?)</a:t>
            </a:r>
          </a:p>
          <a:p>
            <a:pPr lvl="1"/>
            <a:r>
              <a:rPr lang="en-GB" sz="1400" b="0">
                <a:latin typeface="Eurostile" panose="020B0504020202050204" pitchFamily="34" charset="0"/>
              </a:rPr>
              <a:t>Discover Semantic Error Patterns (Dead code e.g.)</a:t>
            </a:r>
          </a:p>
          <a:p>
            <a:pPr lvl="1"/>
            <a:r>
              <a:rPr lang="en-GB" sz="1400">
                <a:latin typeface="Eurostile" panose="020B0504020202050204" pitchFamily="34" charset="0"/>
              </a:rPr>
              <a:t>C++ Parser needed -&gt; all for C++</a:t>
            </a:r>
            <a:endParaRPr lang="en-GB" sz="1400" b="0">
              <a:latin typeface="Eurostile" panose="020B0504020202050204" pitchFamily="34" charset="0"/>
            </a:endParaRPr>
          </a:p>
          <a:p>
            <a:pPr lvl="1"/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  <a:p>
            <a:endParaRPr lang="en-GB" sz="1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The Challenge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GB" b="0">
                <a:latin typeface="Eurostile" panose="020B0504020202050204" pitchFamily="34" charset="0"/>
              </a:rPr>
              <a:t>Library Qualification: ISO26262 demands</a:t>
            </a:r>
            <a:br>
              <a:rPr lang="en-GB" b="0">
                <a:latin typeface="Eurostile" panose="020B0504020202050204" pitchFamily="34" charset="0"/>
              </a:rPr>
            </a:br>
            <a: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  <a:t>100% MC/DC Source Code Coverage</a:t>
            </a:r>
            <a:br>
              <a:rPr lang="en-GB" b="1">
                <a:solidFill>
                  <a:srgbClr val="FF0000"/>
                </a:solidFill>
                <a:latin typeface="Eurostile" panose="020B0504020202050204" pitchFamily="34" charset="0"/>
              </a:rPr>
            </a:br>
            <a:r>
              <a:rPr lang="en-GB" b="0">
                <a:latin typeface="Eurostile" panose="020B0504020202050204" pitchFamily="34" charset="0"/>
              </a:rPr>
              <a:t>for ASIL D !</a:t>
            </a:r>
          </a:p>
          <a:p>
            <a:pPr lvl="1"/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Given: C Source Code of a Library function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r>
              <a:rPr lang="en-GB" b="0">
                <a:latin typeface="Eurostile" panose="020B0504020202050204" pitchFamily="34" charset="0"/>
              </a:rPr>
              <a:t>Needed: All function arguments (=“test vectors”) so that we reach 100 % MC/DC coverage when running the tests</a:t>
            </a:r>
          </a:p>
          <a:p>
            <a:endParaRPr lang="en-GB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Example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7C039-A53A-4446-906D-5A606A960652}"/>
              </a:ext>
            </a:extLst>
          </p:cNvPr>
          <p:cNvSpPr txBox="1"/>
          <p:nvPr/>
        </p:nvSpPr>
        <p:spPr>
          <a:xfrm>
            <a:off x="302988" y="7042068"/>
            <a:ext cx="12397838" cy="1815882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16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16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3D998E0-C0D1-4C0B-9FF5-A455A7816A25}"/>
              </a:ext>
            </a:extLst>
          </p:cNvPr>
          <p:cNvSpPr/>
          <p:nvPr/>
        </p:nvSpPr>
        <p:spPr>
          <a:xfrm>
            <a:off x="676894" y="3633849"/>
            <a:ext cx="12327413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997B1EB-CD9D-4814-90B2-963A4B9E6A7E}"/>
              </a:ext>
            </a:extLst>
          </p:cNvPr>
          <p:cNvSpPr/>
          <p:nvPr/>
        </p:nvSpPr>
        <p:spPr>
          <a:xfrm>
            <a:off x="676894" y="3859482"/>
            <a:ext cx="8621486" cy="201624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DE7D86-4729-4DA0-ABD7-5BE49930BE35}"/>
              </a:ext>
            </a:extLst>
          </p:cNvPr>
          <p:cNvSpPr/>
          <p:nvPr/>
        </p:nvSpPr>
        <p:spPr>
          <a:xfrm>
            <a:off x="1256805" y="8334607"/>
            <a:ext cx="11152909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FB09E5B-4544-4FD5-81B6-2DEF2C76821B}"/>
              </a:ext>
            </a:extLst>
          </p:cNvPr>
          <p:cNvSpPr/>
          <p:nvPr/>
        </p:nvSpPr>
        <p:spPr>
          <a:xfrm>
            <a:off x="1256804" y="8584403"/>
            <a:ext cx="6117773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5E105F4B-7C45-4297-A325-EFB55E4A2396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rot="10800000">
            <a:off x="676894" y="3960295"/>
            <a:ext cx="579910" cy="4731923"/>
          </a:xfrm>
          <a:prstGeom prst="bentConnector3">
            <a:avLst>
              <a:gd name="adj1" fmla="val 13942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AA6F23A1-ECED-48FB-8E08-E2EE3FC70AA3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V="1">
            <a:off x="-1381028" y="5804588"/>
            <a:ext cx="4695755" cy="579910"/>
          </a:xfrm>
          <a:prstGeom prst="bentConnector4">
            <a:avLst>
              <a:gd name="adj1" fmla="val 243"/>
              <a:gd name="adj2" fmla="val 180376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DCF6719-5BCC-4D8B-8EF1-26FD446E1B58}"/>
              </a:ext>
            </a:extLst>
          </p:cNvPr>
          <p:cNvSpPr/>
          <p:nvPr/>
        </p:nvSpPr>
        <p:spPr>
          <a:xfrm>
            <a:off x="9298380" y="7580524"/>
            <a:ext cx="1886928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E0CD1423-4D0E-445B-87F6-681826420C7C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rot="16200000" flipV="1">
            <a:off x="4043487" y="1382166"/>
            <a:ext cx="3305788" cy="9090927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04C65ACB-76E9-424D-830F-0C5BAD0E705C}"/>
              </a:ext>
            </a:extLst>
          </p:cNvPr>
          <p:cNvSpPr/>
          <p:nvPr/>
        </p:nvSpPr>
        <p:spPr>
          <a:xfrm>
            <a:off x="1045029" y="4061105"/>
            <a:ext cx="211776" cy="213631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91163A6-61E8-4DE5-9F3C-29E66483F2F8}"/>
              </a:ext>
            </a:extLst>
          </p:cNvPr>
          <p:cNvSpPr/>
          <p:nvPr/>
        </p:nvSpPr>
        <p:spPr>
          <a:xfrm>
            <a:off x="6839399" y="7578526"/>
            <a:ext cx="1354575" cy="21562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13ABBFF-0FDD-47C8-9A15-388A2DE49335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V="1">
            <a:off x="2810905" y="2872744"/>
            <a:ext cx="4543074" cy="4868490"/>
          </a:xfrm>
          <a:prstGeom prst="bentConnector3">
            <a:avLst>
              <a:gd name="adj1" fmla="val 50000"/>
            </a:avLst>
          </a:prstGeom>
          <a:ln w="38100" cap="sq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DB8BC571-37B3-40C8-8EE6-E2B73B8F9A11}"/>
              </a:ext>
            </a:extLst>
          </p:cNvPr>
          <p:cNvSpPr/>
          <p:nvPr/>
        </p:nvSpPr>
        <p:spPr>
          <a:xfrm>
            <a:off x="2553194" y="2809820"/>
            <a:ext cx="190006" cy="22563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7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 animBg="1"/>
      <p:bldP spid="56" grpId="0" animBg="1"/>
      <p:bldP spid="60" grpId="0" animBg="1"/>
      <p:bldP spid="67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2352726F-0376-4753-879E-C8E8014D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" y="1418993"/>
            <a:ext cx="13004800" cy="38466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4 U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3D7AEDD-4583-45DF-A86C-3D4AF1C6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5937662"/>
            <a:ext cx="12029440" cy="2736721"/>
          </a:xfrm>
          <a:ln>
            <a:noFill/>
          </a:ln>
        </p:spPr>
        <p:txBody>
          <a:bodyPr/>
          <a:lstStyle/>
          <a:p>
            <a:r>
              <a:rPr lang="en-GB" sz="2400" b="0">
                <a:latin typeface="Eurostile" panose="020B0504020202050204" pitchFamily="34" charset="0"/>
              </a:rPr>
              <a:t>How many test vectors needed for 100% </a:t>
            </a:r>
            <a:r>
              <a:rPr lang="en-GB" sz="2400" u="sng">
                <a:latin typeface="Eurostile" panose="020B0504020202050204" pitchFamily="34" charset="0"/>
              </a:rPr>
              <a:t>MC/DC </a:t>
            </a:r>
            <a:r>
              <a:rPr lang="en-GB" sz="2400" b="0">
                <a:latin typeface="Eurostile" panose="020B0504020202050204" pitchFamily="34" charset="0"/>
              </a:rPr>
              <a:t>coverage?</a:t>
            </a:r>
          </a:p>
          <a:p>
            <a:endParaRPr lang="en-GB" sz="2400" b="0">
              <a:latin typeface="Eurostile" panose="020B0504020202050204" pitchFamily="34" charset="0"/>
            </a:endParaRPr>
          </a:p>
          <a:p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Challenge Solution _FDtest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AA24BF-4B49-4DA4-BEA4-0EEF9914175A}"/>
              </a:ext>
            </a:extLst>
          </p:cNvPr>
          <p:cNvSpPr txBox="1"/>
          <p:nvPr/>
        </p:nvSpPr>
        <p:spPr>
          <a:xfrm>
            <a:off x="442800" y="1138779"/>
            <a:ext cx="12397838" cy="8125301"/>
          </a:xfrm>
          <a:prstGeom prst="rect">
            <a:avLst/>
          </a:prstGeom>
          <a:solidFill>
            <a:srgbClr val="C2E49C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NaN(0x00ffff) = 0xff80ffff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-Infinity = 0xff800000 = -Infinity ) = return_val = 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[1,3]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NaN(0x7f0000) = 0xffff0000 = NaN ) = return_val = 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25, col 20, len 70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[2,1,1]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0x1p-149 = 0x00000001 = 1.0e-45 )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"(F||T)"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0x0p+0 = 0x00000000 = 0.0 ) = return_val = 0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"(F||F)" at line 27, col 12, len 63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[2,3,1]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-0x1.fcp-127 = 0x807f0000 = -1.1663108e-38 ) = return_val = -2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1 "(ps-&gt;_Sh[1] &amp; (unsigned short) (0x7fff &amp; ..." at line 28, col 12, len 81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---- Trace [2,3,2] -----------------------------------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_FDtest ( px = &lt;SOME_PTR&gt; , PTR_px = -0x1.fep127 = 0xff7f0000 = -3.3895314e38 ) = return_val = -1</a:t>
            </a:r>
          </a:p>
          <a:p>
            <a:endParaRPr lang="de-DE" sz="90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Covered branches: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"if((ps-&gt;_Sh[1] &amp; (unsigned short) (0x7fff &amp; ..." at line 24, col 7, len 124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Then branch 3 "(T||F)" at line 27, col 12, len 63</a:t>
            </a:r>
          </a:p>
          <a:p>
            <a:r>
              <a:rPr lang="de-DE" sz="9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branch 2 "(ps-&gt;_Sh[1] &amp; (unsigned short) (0x7fff &amp; ..." at line 28, col 12, len 81</a:t>
            </a:r>
          </a:p>
        </p:txBody>
      </p:sp>
    </p:spTree>
    <p:extLst>
      <p:ext uri="{BB962C8B-B14F-4D97-AF65-F5344CB8AC3E}">
        <p14:creationId xmlns:p14="http://schemas.microsoft.com/office/powerpoint/2010/main" val="1210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How Did It Do That?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D625D6-CB70-42E6-B4B7-BA424AD9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ln>
            <a:noFill/>
          </a:ln>
        </p:spPr>
        <p:txBody>
          <a:bodyPr/>
          <a:lstStyle/>
          <a:p>
            <a:pPr marL="650875" lvl="1" indent="0">
              <a:buNone/>
            </a:pPr>
            <a:r>
              <a:rPr lang="en-GB">
                <a:latin typeface="Eurostile" panose="020B0504020202050204" pitchFamily="34" charset="0"/>
              </a:rPr>
              <a:t>For</a:t>
            </a:r>
            <a:r>
              <a:rPr lang="en-GB" b="0">
                <a:latin typeface="Eurostile" panose="020B0504020202050204" pitchFamily="34" charset="0"/>
              </a:rPr>
              <a:t> all possible paths through the code: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Garble up all decision expressions on each path</a:t>
            </a:r>
            <a:br>
              <a:rPr lang="en-GB">
                <a:latin typeface="Eurostile" panose="020B0504020202050204" pitchFamily="34" charset="0"/>
              </a:rPr>
            </a:br>
            <a:r>
              <a:rPr lang="en-GB">
                <a:latin typeface="Eurostile" panose="020B0504020202050204" pitchFamily="34" charset="0"/>
              </a:rPr>
              <a:t>(if, switch, conditional expressions, loop conditions)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Assume them true of false (depending on the branch taken)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Translate the assumptions to theorem prover language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Have the theorem prover solve the formula</a:t>
            </a:r>
          </a:p>
          <a:p>
            <a:pPr marL="1165225" lvl="1" indent="-514350">
              <a:buFont typeface="+mj-lt"/>
              <a:buAutoNum type="arabicPeriod"/>
            </a:pPr>
            <a:r>
              <a:rPr lang="en-GB">
                <a:latin typeface="Eurostile" panose="020B0504020202050204" pitchFamily="34" charset="0"/>
              </a:rPr>
              <a:t>Remember solution models (if any)</a:t>
            </a:r>
          </a:p>
          <a:p>
            <a:pPr marL="650875" lvl="1" indent="0">
              <a:buNone/>
            </a:pPr>
            <a:endParaRPr lang="en-GB" b="0">
              <a:latin typeface="Eurostile" panose="020B0504020202050204" pitchFamily="34" charset="0"/>
            </a:endParaRPr>
          </a:p>
          <a:p>
            <a:pPr lvl="1"/>
            <a:endParaRPr lang="en-GB" b="0">
              <a:latin typeface="Eurostile" panose="020B050402020205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696587-023B-4391-B0C5-E0610DE8A1AB}"/>
              </a:ext>
            </a:extLst>
          </p:cNvPr>
          <p:cNvSpPr txBox="1"/>
          <p:nvPr/>
        </p:nvSpPr>
        <p:spPr>
          <a:xfrm>
            <a:off x="9265899" y="470521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f(x,y)</a:t>
            </a:r>
          </a:p>
          <a:p>
            <a:r>
              <a:rPr lang="de-DE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93D448-CB93-475C-B6B3-3B03F34B28B1}"/>
              </a:ext>
            </a:extLst>
          </p:cNvPr>
          <p:cNvSpPr txBox="1"/>
          <p:nvPr/>
        </p:nvSpPr>
        <p:spPr>
          <a:xfrm>
            <a:off x="6640903" y="5890287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A then</a:t>
            </a:r>
          </a:p>
          <a:p>
            <a:r>
              <a:rPr lang="de-DE">
                <a:solidFill>
                  <a:srgbClr val="FF0000"/>
                </a:solidFill>
              </a:rPr>
              <a:t>(A(x,y))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D7EF826-0BEB-4259-A921-8B8F9E67B11C}"/>
              </a:ext>
            </a:extLst>
          </p:cNvPr>
          <p:cNvSpPr txBox="1"/>
          <p:nvPr/>
        </p:nvSpPr>
        <p:spPr>
          <a:xfrm>
            <a:off x="11690498" y="5890287"/>
            <a:ext cx="627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else</a:t>
            </a:r>
          </a:p>
          <a:p>
            <a:r>
              <a:rPr lang="de-DE">
                <a:solidFill>
                  <a:srgbClr val="FF0000"/>
                </a:solidFill>
              </a:rPr>
              <a:t>(¬A)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6CF57F2-165D-4703-85B8-A783FEF95AEF}"/>
              </a:ext>
            </a:extLst>
          </p:cNvPr>
          <p:cNvSpPr txBox="1"/>
          <p:nvPr/>
        </p:nvSpPr>
        <p:spPr>
          <a:xfrm>
            <a:off x="6485476" y="7310308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(¬B ∧ C)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045C1E2-29CF-41A8-BE51-F0807E8D2883}"/>
              </a:ext>
            </a:extLst>
          </p:cNvPr>
          <p:cNvSpPr txBox="1"/>
          <p:nvPr/>
        </p:nvSpPr>
        <p:spPr>
          <a:xfrm>
            <a:off x="4274918" y="7266401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if B||C then</a:t>
            </a:r>
          </a:p>
          <a:p>
            <a:r>
              <a:rPr lang="de-DE">
                <a:solidFill>
                  <a:srgbClr val="FF0000"/>
                </a:solidFill>
              </a:rPr>
              <a:t>      (B)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00EDAE7-61BA-44B9-BB90-DBA05DC9EB9E}"/>
              </a:ext>
            </a:extLst>
          </p:cNvPr>
          <p:cNvSpPr txBox="1"/>
          <p:nvPr/>
        </p:nvSpPr>
        <p:spPr>
          <a:xfrm>
            <a:off x="9018236" y="728675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else</a:t>
            </a:r>
          </a:p>
          <a:p>
            <a:r>
              <a:rPr lang="de-DE">
                <a:solidFill>
                  <a:srgbClr val="FF0000"/>
                </a:solidFill>
              </a:rPr>
              <a:t>(¬B ∧ ¬C)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F69DEA9-1412-418B-8FDE-9E75C841958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7143669" y="5351543"/>
            <a:ext cx="2471044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4855839-AB00-41AC-AA74-D742D42B7463}"/>
              </a:ext>
            </a:extLst>
          </p:cNvPr>
          <p:cNvCxnSpPr>
            <a:cxnSpLocks/>
          </p:cNvCxnSpPr>
          <p:nvPr/>
        </p:nvCxnSpPr>
        <p:spPr>
          <a:xfrm>
            <a:off x="9614712" y="5351543"/>
            <a:ext cx="2389333" cy="53874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667396-E52E-46C6-868E-9426143A9EC8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143669" y="6536618"/>
            <a:ext cx="2471045" cy="75013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952C82B-2FC5-43FA-8F95-25FA25F6B7A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143669" y="6536618"/>
            <a:ext cx="0" cy="773690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258962-471B-42EB-8854-AC4B887A65C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4933111" y="6536618"/>
            <a:ext cx="2210558" cy="729783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11B886-3041-4C58-9701-09C00D699BBB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914262" y="7912732"/>
            <a:ext cx="18849" cy="425172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727BF2-39CF-47FA-83D4-E159400075C0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7143669" y="7956639"/>
            <a:ext cx="9032" cy="381265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0750A26-4422-45CD-8B2C-C95B87C9D2CE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>
            <a:off x="9614714" y="7933084"/>
            <a:ext cx="5776" cy="43449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4C69557-BAF6-49B6-85A6-773A03CF8160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11995182" y="6536618"/>
            <a:ext cx="8864" cy="1807234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3374851-5B83-465D-BF8B-CA4E27179D30}"/>
              </a:ext>
            </a:extLst>
          </p:cNvPr>
          <p:cNvSpPr txBox="1"/>
          <p:nvPr/>
        </p:nvSpPr>
        <p:spPr>
          <a:xfrm>
            <a:off x="4392324" y="833790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1;</a:t>
            </a:r>
          </a:p>
          <a:p>
            <a:r>
              <a:rPr lang="de-DE">
                <a:solidFill>
                  <a:srgbClr val="FF0000"/>
                </a:solidFill>
              </a:rPr>
              <a:t>  A ∧ 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99A363E-D040-47D2-BBF9-EE063CDE43A1}"/>
              </a:ext>
            </a:extLst>
          </p:cNvPr>
          <p:cNvSpPr txBox="1"/>
          <p:nvPr/>
        </p:nvSpPr>
        <p:spPr>
          <a:xfrm>
            <a:off x="6420737" y="8337904"/>
            <a:ext cx="146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return 2;</a:t>
            </a:r>
          </a:p>
          <a:p>
            <a:r>
              <a:rPr lang="de-DE">
                <a:solidFill>
                  <a:srgbClr val="FF0000"/>
                </a:solidFill>
              </a:rPr>
              <a:t>A ∧ (¬B ∧ C)</a:t>
            </a:r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D4E38B-1BDF-4B87-A510-8CABCDF8FF61}"/>
              </a:ext>
            </a:extLst>
          </p:cNvPr>
          <p:cNvSpPr txBox="1"/>
          <p:nvPr/>
        </p:nvSpPr>
        <p:spPr>
          <a:xfrm>
            <a:off x="8753874" y="8367582"/>
            <a:ext cx="173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     return 3;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¬A ∧ (¬B ∧ ¬C)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A68446-E921-4F1C-892D-AEAF0DE6399C}"/>
              </a:ext>
            </a:extLst>
          </p:cNvPr>
          <p:cNvSpPr txBox="1"/>
          <p:nvPr/>
        </p:nvSpPr>
        <p:spPr>
          <a:xfrm>
            <a:off x="11473244" y="834385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return 4;</a:t>
            </a:r>
            <a:endParaRPr lang="de-DE">
              <a:solidFill>
                <a:srgbClr val="FF0000"/>
              </a:solidFill>
            </a:endParaRPr>
          </a:p>
          <a:p>
            <a:r>
              <a:rPr lang="de-DE">
                <a:solidFill>
                  <a:srgbClr val="FF0000"/>
                </a:solidFill>
              </a:rPr>
              <a:t>     ¬A</a:t>
            </a:r>
          </a:p>
        </p:txBody>
      </p:sp>
    </p:spTree>
    <p:extLst>
      <p:ext uri="{BB962C8B-B14F-4D97-AF65-F5344CB8AC3E}">
        <p14:creationId xmlns:p14="http://schemas.microsoft.com/office/powerpoint/2010/main" val="5449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Eurostile" panose="020B0504020202050204" pitchFamily="34" charset="0"/>
              </a:rPr>
              <a:t>Z3 Formula for _FDtest [1,1]</a:t>
            </a:r>
            <a:endParaRPr lang="en-GB" dirty="0">
              <a:latin typeface="Eurostile" panose="020B050402020205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F37B99-5923-43FE-9D47-A60A06215B9F}"/>
              </a:ext>
            </a:extLst>
          </p:cNvPr>
          <p:cNvSpPr txBox="1"/>
          <p:nvPr/>
        </p:nvSpPr>
        <p:spPr>
          <a:xfrm>
            <a:off x="442800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; COND Then branch 1 "if((ps-&gt;_Sh[1] &amp; …</a:t>
            </a:r>
          </a:p>
          <a:p>
            <a:r>
              <a:rPr lang="de-DE" sz="2000">
                <a:latin typeface="Arial Narrow" panose="020B0606020202030204" pitchFamily="34" charset="0"/>
              </a:rPr>
              <a:t>; ----------------------------------------------</a:t>
            </a:r>
          </a:p>
          <a:p>
            <a:r>
              <a:rPr lang="de-DE" sz="2000">
                <a:latin typeface="Arial Narrow" panose="020B0606020202030204" pitchFamily="34" charset="0"/>
              </a:rPr>
              <a:t>(assert</a:t>
            </a:r>
          </a:p>
          <a:p>
            <a:r>
              <a:rPr lang="de-DE" sz="2000">
                <a:latin typeface="Arial Narrow" panose="020B0606020202030204" pitchFamily="34" charset="0"/>
              </a:rPr>
              <a:t>    (=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(select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arr$$5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(bvand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#x00007fff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(bvnot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    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D5F1B7-CD1F-4CDC-80F8-189F2902035C}"/>
              </a:ext>
            </a:extLst>
          </p:cNvPr>
          <p:cNvSpPr txBox="1"/>
          <p:nvPr/>
        </p:nvSpPr>
        <p:spPr>
          <a:xfrm>
            <a:off x="6114093" y="2059365"/>
            <a:ext cx="4980970" cy="7478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sz="2000">
              <a:latin typeface="Arial Narrow" panose="020B0606020202030204" pitchFamily="34" charset="0"/>
            </a:endParaRP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((_ zero_extend 16)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((_ extract 15 0)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(bvshl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(bvsub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#x0000000f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    #x00000001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)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    #x00000007</a:t>
            </a:r>
          </a:p>
          <a:p>
            <a:r>
              <a:rPr lang="de-DE" sz="2000">
                <a:latin typeface="Arial Narrow" panose="020B0606020202030204" pitchFamily="34" charset="0"/>
              </a:rPr>
              <a:t>        )</a:t>
            </a:r>
          </a:p>
          <a:p>
            <a:endParaRPr lang="de-DE" sz="2000">
              <a:latin typeface="Arial Narrow" panose="020B060602020203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285E7-0216-4682-A739-7257271DFFE2}"/>
              </a:ext>
            </a:extLst>
          </p:cNvPr>
          <p:cNvSpPr txBox="1"/>
          <p:nvPr/>
        </p:nvSpPr>
        <p:spPr>
          <a:xfrm>
            <a:off x="421639" y="1146172"/>
            <a:ext cx="121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 Narrow" panose="020B0606020202030204" pitchFamily="34" charset="0"/>
              </a:rPr>
              <a:t>if((ps-&gt;_Sh[1] &amp; (unsigned short) (0x7fff &amp; ~(unsigned short) ((1 &lt;&lt; 7) - 1))) == (unsigned short) ((1 &lt;&lt; 15 - 7) - 1) &lt;&lt; 7)</a:t>
            </a:r>
            <a:endParaRPr lang="de-DE" sz="2000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49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1516</Words>
  <Application>Microsoft Office PowerPoint</Application>
  <PresentationFormat>Benutzerdefiniert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Wingdings 3</vt:lpstr>
      <vt:lpstr>Eurostile</vt:lpstr>
      <vt:lpstr>Arial</vt:lpstr>
      <vt:lpstr>Droid Sans Mono</vt:lpstr>
      <vt:lpstr>Arial Narrow</vt:lpstr>
      <vt:lpstr>Calibri</vt:lpstr>
      <vt:lpstr>Cambria Math</vt:lpstr>
      <vt:lpstr>template</vt:lpstr>
      <vt:lpstr>A Tool With No Name</vt:lpstr>
      <vt:lpstr>Contents</vt:lpstr>
      <vt:lpstr>Bulletpoints</vt:lpstr>
      <vt:lpstr>The Challenge</vt:lpstr>
      <vt:lpstr>Challenge Example _FDtest</vt:lpstr>
      <vt:lpstr>Challenge 4 U</vt:lpstr>
      <vt:lpstr>Challenge Solution _FDtest</vt:lpstr>
      <vt:lpstr>How Did It Do That?</vt:lpstr>
      <vt:lpstr>Z3 Formula for _FDtest [1,1]</vt:lpstr>
      <vt:lpstr>Trace Result Verification</vt:lpstr>
      <vt:lpstr>Template</vt:lpstr>
      <vt:lpstr>Loop Length Inference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1145</cp:revision>
  <cp:lastPrinted>2018-01-19T07:40:56Z</cp:lastPrinted>
  <dcterms:created xsi:type="dcterms:W3CDTF">2009-12-04T13:21:58Z</dcterms:created>
  <dcterms:modified xsi:type="dcterms:W3CDTF">2021-05-04T16:01:50Z</dcterms:modified>
</cp:coreProperties>
</file>