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handoutMasterIdLst>
    <p:handoutMasterId r:id="rId6"/>
  </p:handoutMasterIdLst>
  <p:sldIdLst>
    <p:sldId id="333" r:id="rId2"/>
    <p:sldId id="340" r:id="rId3"/>
    <p:sldId id="341" r:id="rId4"/>
  </p:sldIdLst>
  <p:sldSz cx="13004800" cy="9753600"/>
  <p:notesSz cx="6819900" cy="99314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49288" indent="-1920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300163" indent="-3857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949450" indent="-5778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600325" indent="-771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13">
          <p15:clr>
            <a:srgbClr val="A4A3A4"/>
          </p15:clr>
        </p15:guide>
        <p15:guide id="2" orient="horz" pos="865">
          <p15:clr>
            <a:srgbClr val="A4A3A4"/>
          </p15:clr>
        </p15:guide>
        <p15:guide id="3" orient="horz" pos="387">
          <p15:clr>
            <a:srgbClr val="A4A3A4"/>
          </p15:clr>
        </p15:guide>
        <p15:guide id="4" pos="4096">
          <p15:clr>
            <a:srgbClr val="A4A3A4"/>
          </p15:clr>
        </p15:guide>
        <p15:guide id="5" pos="307">
          <p15:clr>
            <a:srgbClr val="A4A3A4"/>
          </p15:clr>
        </p15:guide>
        <p15:guide id="6" pos="7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2E49C"/>
    <a:srgbClr val="707174"/>
    <a:srgbClr val="F9AB55"/>
    <a:srgbClr val="DB6207"/>
    <a:srgbClr val="FF9999"/>
    <a:srgbClr val="559B7A"/>
    <a:srgbClr val="475365"/>
    <a:srgbClr val="F9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4970" autoAdjust="0"/>
  </p:normalViewPr>
  <p:slideViewPr>
    <p:cSldViewPr snapToGrid="0">
      <p:cViewPr varScale="1">
        <p:scale>
          <a:sx n="82" d="100"/>
          <a:sy n="82" d="100"/>
        </p:scale>
        <p:origin x="1506" y="114"/>
      </p:cViewPr>
      <p:guideLst>
        <p:guide orient="horz" pos="3213"/>
        <p:guide orient="horz" pos="865"/>
        <p:guide orient="horz" pos="387"/>
        <p:guide pos="4096"/>
        <p:guide pos="307"/>
        <p:guide pos="7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3258" y="-114"/>
      </p:cViewPr>
      <p:guideLst>
        <p:guide orient="horz" pos="312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8799D890-3B36-4C31-9BB9-B993097FAF11}" type="datetimeFigureOut">
              <a:rPr lang="en-US" altLang="de-DE"/>
              <a:pPr>
                <a:defRPr/>
              </a:pPr>
              <a:t>9/17/2019</a:t>
            </a:fld>
            <a:endParaRPr lang="en-US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ED1B2887-94E9-4D40-B943-231BD195756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077538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18050"/>
            <a:ext cx="545465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D47ADC95-7A91-4A3B-88CF-853D915EFCC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8450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6492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13001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9494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26003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325114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t>Seite </a:t>
            </a:r>
            <a:fld id="{6C47C05D-7D50-4E6E-A68E-6ABAD0E2B528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87363" y="9193213"/>
            <a:ext cx="10541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 smtClean="0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2196" y="7202312"/>
            <a:ext cx="11054080" cy="1937173"/>
          </a:xfrm>
          <a:prstGeom prst="rect">
            <a:avLst/>
          </a:prstGeom>
        </p:spPr>
        <p:txBody>
          <a:bodyPr lIns="130046" tIns="65023" rIns="130046" bIns="65023" anchor="t"/>
          <a:lstStyle>
            <a:lvl1pPr algn="l">
              <a:defRPr sz="5600" b="1" cap="none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485423" y="5067583"/>
            <a:ext cx="11054080" cy="2133599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5700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t>Page </a:t>
            </a:r>
            <a:fld id="{2ECDCB2B-36FA-489A-8172-417ADCAF04A6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487363" y="9193213"/>
            <a:ext cx="10556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 smtClean="0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 smtClean="0">
              <a:solidFill>
                <a:schemeClr val="bg2"/>
              </a:solidFill>
              <a:latin typeface="Calibri" pitchFamily="34" charset="0"/>
            </a:endParaRPr>
          </a:p>
        </p:txBody>
      </p:sp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2800" y="93600"/>
            <a:ext cx="10742508" cy="939600"/>
          </a:xfrm>
          <a:prstGeom prst="rect">
            <a:avLst/>
          </a:prstGeom>
        </p:spPr>
        <p:txBody>
          <a:bodyPr lIns="0" tIns="65023" rIns="130046" bIns="65023"/>
          <a:lstStyle>
            <a:lvl1pPr algn="l">
              <a:defRPr sz="5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buFont typeface="Wingdings 3" pitchFamily="18" charset="2"/>
              <a:buChar char=""/>
              <a:defRPr sz="2800" b="1" spc="0">
                <a:latin typeface="+mn-lt"/>
              </a:defRPr>
            </a:lvl1pPr>
            <a:lvl2pPr>
              <a:buFont typeface="Calibri" pitchFamily="34" charset="0"/>
              <a:buChar char="–"/>
              <a:defRPr sz="2800" spc="0">
                <a:latin typeface="+mn-lt"/>
              </a:defRPr>
            </a:lvl2pPr>
            <a:lvl3pPr>
              <a:defRPr sz="2400" spc="0">
                <a:latin typeface="+mn-lt"/>
              </a:defRPr>
            </a:lvl3pPr>
            <a:lvl4pPr>
              <a:defRPr sz="2000" spc="0">
                <a:latin typeface="+mn-lt"/>
              </a:defRPr>
            </a:lvl4pPr>
            <a:lvl5pPr>
              <a:defRPr sz="1800" spc="0">
                <a:latin typeface="+mn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264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38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Detecting Error Prone Patterns in C Source </a:t>
            </a:r>
            <a:r>
              <a:rPr lang="de-DE" smtClean="0"/>
              <a:t>Code</a:t>
            </a:r>
            <a:br>
              <a:rPr lang="de-DE" smtClean="0"/>
            </a:br>
            <a:r>
              <a:rPr lang="de-DE" smtClean="0"/>
              <a:t>= Enforcing Restrictions on C Source 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6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Increment/Decrement Operators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mtClean="0"/>
              <a:t>Increment/Decrement operators in complex expressions: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pl-PL">
                <a:latin typeface="Courier New" panose="02070309020205020404" pitchFamily="49" charset="0"/>
                <a:cs typeface="Courier New" panose="02070309020205020404" pitchFamily="49" charset="0"/>
              </a:rPr>
              <a:t>y = z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++ </a:t>
            </a:r>
            <a:r>
              <a:rPr lang="pl-PL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>
                <a:latin typeface="Courier New" panose="02070309020205020404" pitchFamily="49" charset="0"/>
                <a:cs typeface="Courier New" panose="02070309020205020404" pitchFamily="49" charset="0"/>
              </a:rPr>
              <a:t>10000 ? g(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l-PL">
                <a:latin typeface="Courier New" panose="02070309020205020404" pitchFamily="49" charset="0"/>
                <a:cs typeface="Courier New" panose="02070309020205020404" pitchFamily="49" charset="0"/>
              </a:rPr>
              <a:t>) : g(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l-PL">
                <a:latin typeface="Courier New" panose="02070309020205020404" pitchFamily="49" charset="0"/>
                <a:cs typeface="Courier New" panose="02070309020205020404" pitchFamily="49" charset="0"/>
              </a:rPr>
              <a:t>+2</a:t>
            </a:r>
            <a:r>
              <a:rPr lang="pl-PL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smtClean="0"/>
          </a:p>
          <a:p>
            <a:pPr marL="0" indent="0">
              <a:buNone/>
            </a:pPr>
            <a:endParaRPr lang="de-DE" smtClean="0"/>
          </a:p>
          <a:p>
            <a:r>
              <a:rPr lang="de-DE" smtClean="0"/>
              <a:t>Which value does y have after this line?</a:t>
            </a:r>
            <a:br>
              <a:rPr lang="de-DE" smtClean="0"/>
            </a:br>
            <a:r>
              <a:rPr lang="de-DE" smtClean="0"/>
              <a:t>(Although the evaluation order is defined by C standard, the programmer might easily make a mistake!)</a:t>
            </a:r>
            <a:endParaRPr lang="de-DE" smtClean="0"/>
          </a:p>
          <a:p>
            <a:pPr marL="0" indent="0">
              <a:buNone/>
            </a:pPr>
            <a:endParaRPr lang="de-DE" smtClean="0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 smtClean="0"/>
          </a:p>
          <a:p>
            <a:pPr marL="0" indent="0">
              <a:buNone/>
            </a:pPr>
            <a:r>
              <a:rPr lang="de-DE" smtClean="0"/>
              <a:t>DSL to find {In|De}crement operators in complex expressions:</a:t>
            </a:r>
          </a:p>
          <a:p>
            <a:pPr marL="0" indent="0">
              <a:buNone/>
            </a:pPr>
            <a:r>
              <a:rPr lang="de-DE" smtClean="0"/>
              <a:t> </a:t>
            </a:r>
          </a:p>
          <a:p>
            <a:pPr marL="0" indent="0">
              <a:buNone/>
            </a:pP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complexExpr = ternaryIf &lt;+&gt; binaryOp</a:t>
            </a:r>
          </a:p>
          <a:p>
            <a:pPr marL="0" indent="0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complexCrementOp 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= isA complexExpr &gt;&gt;&gt; isA incOrDecOp &gt;&gt;&gt; showPretty</a:t>
            </a: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4503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 Array Initialization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mtClean="0"/>
              <a:t>C arrays not fully initialized:</a:t>
            </a:r>
          </a:p>
          <a:p>
            <a:pPr marL="0" indent="0">
              <a:buNone/>
            </a:pPr>
            <a:endParaRPr lang="de-DE" smtClean="0"/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long q2[4][5]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 {  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2,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45545, 3, 64563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{ 2,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3, 2313, 33, 8734 },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304, 13222, 3, 454333 },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4,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5,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16, 63400, 4594 } };</a:t>
            </a:r>
          </a:p>
          <a:p>
            <a:pPr marL="0" indent="0">
              <a:buNone/>
            </a:pPr>
            <a:endParaRPr lang="de-DE" smtClean="0"/>
          </a:p>
          <a:p>
            <a:r>
              <a:rPr lang="de-DE" smtClean="0"/>
              <a:t>Forgot an initializer? Or too many?</a:t>
            </a:r>
          </a:p>
          <a:p>
            <a:r>
              <a:rPr lang="de-DE" smtClean="0"/>
              <a:t>Is the default initializer 0, or is it completely undefined?</a:t>
            </a:r>
          </a:p>
          <a:p>
            <a:endParaRPr lang="de-DE"/>
          </a:p>
          <a:p>
            <a:pPr marL="0" indent="0">
              <a:buNone/>
            </a:pP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wrongArrInit = isA cDecl &gt;&gt;&gt; arrayDecl &gt;&gt;&gt; checkArrayDecl &gt;&gt;&gt; toString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 smtClean="0"/>
          </a:p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06528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Valida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äsentation2003-h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</Words>
  <Application>Microsoft Office PowerPoint</Application>
  <PresentationFormat>Benutzerdefiniert</PresentationFormat>
  <Paragraphs>29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 New</vt:lpstr>
      <vt:lpstr>Wingdings 3</vt:lpstr>
      <vt:lpstr>template</vt:lpstr>
      <vt:lpstr>Detecting Error Prone Patterns in C Source Code = Enforcing Restrictions on C Source Code</vt:lpstr>
      <vt:lpstr>Increment/Decrement Operators</vt:lpstr>
      <vt:lpstr>C Array Initialization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Werkzeugkettenanalyse</dc:title>
  <dc:subject>ISO26262</dc:subject>
  <dc:creator>Validas AG</dc:creator>
  <cp:lastModifiedBy>Robert Reitmeier</cp:lastModifiedBy>
  <cp:revision>903</cp:revision>
  <cp:lastPrinted>2018-01-19T07:40:56Z</cp:lastPrinted>
  <dcterms:created xsi:type="dcterms:W3CDTF">2009-12-04T13:21:58Z</dcterms:created>
  <dcterms:modified xsi:type="dcterms:W3CDTF">2019-09-17T12:08:11Z</dcterms:modified>
</cp:coreProperties>
</file>