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708" r:id="rId1"/>
  </p:sldMasterIdLst>
  <p:notesMasterIdLst>
    <p:notesMasterId r:id="rId18"/>
  </p:notesMasterIdLst>
  <p:handoutMasterIdLst>
    <p:handoutMasterId r:id="rId19"/>
  </p:handoutMasterIdLst>
  <p:sldIdLst>
    <p:sldId id="303" r:id="rId2"/>
    <p:sldId id="364" r:id="rId3"/>
    <p:sldId id="305" r:id="rId4"/>
    <p:sldId id="365" r:id="rId5"/>
    <p:sldId id="366" r:id="rId6"/>
    <p:sldId id="369" r:id="rId7"/>
    <p:sldId id="367" r:id="rId8"/>
    <p:sldId id="370" r:id="rId9"/>
    <p:sldId id="371" r:id="rId10"/>
    <p:sldId id="374" r:id="rId11"/>
    <p:sldId id="373" r:id="rId12"/>
    <p:sldId id="368" r:id="rId13"/>
    <p:sldId id="376" r:id="rId14"/>
    <p:sldId id="375" r:id="rId15"/>
    <p:sldId id="372" r:id="rId16"/>
    <p:sldId id="332" r:id="rId17"/>
  </p:sldIdLst>
  <p:sldSz cx="13004800" cy="9753600"/>
  <p:notesSz cx="6819900" cy="9931400"/>
  <p:embeddedFontLst>
    <p:embeddedFont>
      <p:font typeface="Droid Sans Mono" panose="020B0609030804020204" pitchFamily="49" charset="0"/>
      <p:regular r:id="rId20"/>
    </p:embeddedFon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Wingdings 3" panose="05040102010807070707" pitchFamily="18" charset="2"/>
      <p:regular r:id="rId25"/>
    </p:embeddedFont>
    <p:embeddedFont>
      <p:font typeface="Eurostile" panose="020B0504020202050204" pitchFamily="34" charset="0"/>
      <p:regular r:id="rId26"/>
    </p:embeddedFont>
  </p:embeddedFontLst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649288" indent="-19208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1300163" indent="-385763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949450" indent="-57785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2600325" indent="-771525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213">
          <p15:clr>
            <a:srgbClr val="A4A3A4"/>
          </p15:clr>
        </p15:guide>
        <p15:guide id="2" orient="horz" pos="865">
          <p15:clr>
            <a:srgbClr val="A4A3A4"/>
          </p15:clr>
        </p15:guide>
        <p15:guide id="3" orient="horz" pos="387">
          <p15:clr>
            <a:srgbClr val="A4A3A4"/>
          </p15:clr>
        </p15:guide>
        <p15:guide id="4" pos="4096">
          <p15:clr>
            <a:srgbClr val="A4A3A4"/>
          </p15:clr>
        </p15:guide>
        <p15:guide id="5" pos="307">
          <p15:clr>
            <a:srgbClr val="A4A3A4"/>
          </p15:clr>
        </p15:guide>
        <p15:guide id="6" pos="788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>
          <p15:clr>
            <a:srgbClr val="A4A3A4"/>
          </p15:clr>
        </p15:guide>
        <p15:guide id="2" pos="214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59B7A"/>
    <a:srgbClr val="C2E49C"/>
    <a:srgbClr val="707174"/>
    <a:srgbClr val="F9AB55"/>
    <a:srgbClr val="DB6207"/>
    <a:srgbClr val="FF9999"/>
    <a:srgbClr val="475365"/>
    <a:srgbClr val="F9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415" autoAdjust="0"/>
    <p:restoredTop sz="84970" autoAdjust="0"/>
  </p:normalViewPr>
  <p:slideViewPr>
    <p:cSldViewPr snapToGrid="0">
      <p:cViewPr varScale="1">
        <p:scale>
          <a:sx n="62" d="100"/>
          <a:sy n="62" d="100"/>
        </p:scale>
        <p:origin x="1038" y="72"/>
      </p:cViewPr>
      <p:guideLst>
        <p:guide orient="horz" pos="3213"/>
        <p:guide orient="horz" pos="865"/>
        <p:guide orient="horz" pos="387"/>
        <p:guide pos="4096"/>
        <p:guide pos="307"/>
        <p:guide pos="788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notesViewPr>
    <p:cSldViewPr snapToGrid="0">
      <p:cViewPr varScale="1">
        <p:scale>
          <a:sx n="72" d="100"/>
          <a:sy n="72" d="100"/>
        </p:scale>
        <p:origin x="-3258" y="-114"/>
      </p:cViewPr>
      <p:guideLst>
        <p:guide orient="horz" pos="3128"/>
        <p:guide pos="214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55925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2" tIns="45717" rIns="91432" bIns="45717" numCol="1" anchor="t" anchorCtr="0" compatLnSpc="1">
            <a:prstTxWarp prst="textNoShape">
              <a:avLst/>
            </a:prstTxWarp>
          </a:bodyPr>
          <a:lstStyle>
            <a:lvl1pPr defTabSz="912813" eaLnBrk="1" hangingPunct="1">
              <a:defRPr sz="1200" smtClean="0"/>
            </a:lvl1pPr>
          </a:lstStyle>
          <a:p>
            <a:pPr>
              <a:defRPr/>
            </a:pPr>
            <a:endParaRPr lang="en-US" alt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 bwMode="auto">
          <a:xfrm>
            <a:off x="3862388" y="0"/>
            <a:ext cx="2955925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2" tIns="45717" rIns="91432" bIns="45717" numCol="1" anchor="t" anchorCtr="0" compatLnSpc="1">
            <a:prstTxWarp prst="textNoShape">
              <a:avLst/>
            </a:prstTxWarp>
          </a:bodyPr>
          <a:lstStyle>
            <a:lvl1pPr algn="r" defTabSz="912813" eaLnBrk="1" hangingPunct="1">
              <a:defRPr sz="1200" smtClean="0"/>
            </a:lvl1pPr>
          </a:lstStyle>
          <a:p>
            <a:pPr>
              <a:defRPr/>
            </a:pPr>
            <a:fld id="{8799D890-3B36-4C31-9BB9-B993097FAF11}" type="datetimeFigureOut">
              <a:rPr lang="en-US" altLang="de-DE"/>
              <a:pPr>
                <a:defRPr/>
              </a:pPr>
              <a:t>7/1/2020</a:t>
            </a:fld>
            <a:endParaRPr lang="en-US" alt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 bwMode="auto">
          <a:xfrm>
            <a:off x="0" y="9432925"/>
            <a:ext cx="2955925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2" tIns="45717" rIns="91432" bIns="45717" numCol="1" anchor="b" anchorCtr="0" compatLnSpc="1">
            <a:prstTxWarp prst="textNoShape">
              <a:avLst/>
            </a:prstTxWarp>
          </a:bodyPr>
          <a:lstStyle>
            <a:lvl1pPr defTabSz="912813" eaLnBrk="1" hangingPunct="1">
              <a:defRPr sz="1200" smtClean="0"/>
            </a:lvl1pPr>
          </a:lstStyle>
          <a:p>
            <a:pPr>
              <a:defRPr/>
            </a:pPr>
            <a:endParaRPr lang="en-US" alt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 bwMode="auto">
          <a:xfrm>
            <a:off x="3862388" y="9432925"/>
            <a:ext cx="2955925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2" tIns="45717" rIns="91432" bIns="45717" numCol="1" anchor="b" anchorCtr="0" compatLnSpc="1">
            <a:prstTxWarp prst="textNoShape">
              <a:avLst/>
            </a:prstTxWarp>
          </a:bodyPr>
          <a:lstStyle>
            <a:lvl1pPr algn="r" defTabSz="912813" eaLnBrk="1" hangingPunct="1">
              <a:defRPr sz="1200" smtClean="0"/>
            </a:lvl1pPr>
          </a:lstStyle>
          <a:p>
            <a:pPr>
              <a:defRPr/>
            </a:pPr>
            <a:fld id="{ED1B2887-94E9-4D40-B943-231BD1957567}" type="slidenum">
              <a:rPr lang="en-US" altLang="de-DE"/>
              <a:pPr>
                <a:defRPr/>
              </a:pPr>
              <a:t>‹Nr.›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420775386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5925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170" tIns="46585" rIns="93170" bIns="46585" numCol="1" anchor="t" anchorCtr="0" compatLnSpc="1">
            <a:prstTxWarp prst="textNoShape">
              <a:avLst/>
            </a:prstTxWarp>
          </a:bodyPr>
          <a:lstStyle>
            <a:lvl1pPr defTabSz="912813" eaLnBrk="1" hangingPunct="1">
              <a:defRPr sz="1200" smtClean="0"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62388" y="0"/>
            <a:ext cx="2955925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170" tIns="46585" rIns="93170" bIns="46585" numCol="1" anchor="t" anchorCtr="0" compatLnSpc="1">
            <a:prstTxWarp prst="textNoShape">
              <a:avLst/>
            </a:prstTxWarp>
          </a:bodyPr>
          <a:lstStyle>
            <a:lvl1pPr algn="r" defTabSz="912813" eaLnBrk="1" hangingPunct="1">
              <a:defRPr sz="1200" smtClean="0"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7100" y="744538"/>
            <a:ext cx="4965700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2625" y="4718050"/>
            <a:ext cx="5454650" cy="446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170" tIns="46585" rIns="93170" bIns="4658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2925"/>
            <a:ext cx="2955925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170" tIns="46585" rIns="93170" bIns="46585" numCol="1" anchor="b" anchorCtr="0" compatLnSpc="1">
            <a:prstTxWarp prst="textNoShape">
              <a:avLst/>
            </a:prstTxWarp>
          </a:bodyPr>
          <a:lstStyle>
            <a:lvl1pPr defTabSz="912813" eaLnBrk="1" hangingPunct="1">
              <a:defRPr sz="1200" smtClean="0"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62388" y="9432925"/>
            <a:ext cx="2955925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170" tIns="46585" rIns="93170" bIns="46585" numCol="1" anchor="b" anchorCtr="0" compatLnSpc="1">
            <a:prstTxWarp prst="textNoShape">
              <a:avLst/>
            </a:prstTxWarp>
          </a:bodyPr>
          <a:lstStyle>
            <a:lvl1pPr algn="r" defTabSz="912813" eaLnBrk="1" hangingPunct="1">
              <a:defRPr sz="1200" smtClean="0"/>
            </a:lvl1pPr>
          </a:lstStyle>
          <a:p>
            <a:pPr>
              <a:defRPr/>
            </a:pPr>
            <a:fld id="{D47ADC95-7A91-4A3B-88CF-853D915EFCC5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93845018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Arial" charset="0"/>
        <a:ea typeface="+mn-ea"/>
        <a:cs typeface="+mn-cs"/>
      </a:defRPr>
    </a:lvl1pPr>
    <a:lvl2pPr marL="649288"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Arial" charset="0"/>
        <a:ea typeface="+mn-ea"/>
        <a:cs typeface="+mn-cs"/>
      </a:defRPr>
    </a:lvl2pPr>
    <a:lvl3pPr marL="1300163"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Arial" charset="0"/>
        <a:ea typeface="+mn-ea"/>
        <a:cs typeface="+mn-cs"/>
      </a:defRPr>
    </a:lvl3pPr>
    <a:lvl4pPr marL="1949450"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Arial" charset="0"/>
        <a:ea typeface="+mn-ea"/>
        <a:cs typeface="+mn-cs"/>
      </a:defRPr>
    </a:lvl4pPr>
    <a:lvl5pPr marL="2600325"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Arial" charset="0"/>
        <a:ea typeface="+mn-ea"/>
        <a:cs typeface="+mn-cs"/>
      </a:defRPr>
    </a:lvl5pPr>
    <a:lvl6pPr marL="3251149" algn="l" defTabSz="13004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3901379" algn="l" defTabSz="13004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4551609" algn="l" defTabSz="13004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5201839" algn="l" defTabSz="13004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7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de-DE" altLang="en-US" smtClean="0">
                <a:latin typeface="Arial" panose="020B0604020202020204" pitchFamily="34" charset="0"/>
              </a:rPr>
              <a:t>+</a:t>
            </a:r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2" name="Datumsplatzhalter 1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CE70CB38-6B3F-44F2-A43B-4BAFB7FF6495}" type="datetime1">
              <a:rPr lang="de-DE"/>
              <a:pPr>
                <a:defRPr/>
              </a:pPr>
              <a:t>01.07.2020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85576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85130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697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93504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73797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98530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4464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51249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98789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59771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68277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20261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77013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85646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04665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\\smbsrv.validas\intranet\Validas\CorporateIdentity\ValidasLogos\vlogo300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12600" y="215900"/>
            <a:ext cx="78105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9737725" y="9193213"/>
            <a:ext cx="2779713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0046" tIns="65023" rIns="130046" bIns="65023">
            <a:spAutoFit/>
          </a:bodyPr>
          <a:lstStyle>
            <a:lvl1pPr defTabSz="13001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13001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13001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13001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13001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>
              <a:defRPr/>
            </a:pPr>
            <a:r>
              <a:rPr lang="de-DE" altLang="de-DE" sz="1400" b="1" smtClean="0">
                <a:solidFill>
                  <a:schemeClr val="bg2"/>
                </a:solidFill>
                <a:latin typeface="Calibri" pitchFamily="34" charset="0"/>
              </a:rPr>
              <a:t>Seite </a:t>
            </a:r>
            <a:fld id="{6C47C05D-7D50-4E6E-A68E-6ABAD0E2B528}" type="slidenum">
              <a:rPr lang="de-DE" altLang="de-DE" sz="1400" b="1" smtClean="0">
                <a:solidFill>
                  <a:schemeClr val="bg2"/>
                </a:solidFill>
                <a:latin typeface="Calibri" pitchFamily="34" charset="0"/>
              </a:rPr>
              <a:pPr algn="r" eaLnBrk="1" hangingPunct="1">
                <a:defRPr/>
              </a:pPr>
              <a:t>‹Nr.›</a:t>
            </a:fld>
            <a:endParaRPr lang="de-DE" altLang="de-DE" sz="1400" b="1" smtClean="0">
              <a:solidFill>
                <a:schemeClr val="bg2"/>
              </a:solidFill>
              <a:latin typeface="Calibri" pitchFamily="34" charset="0"/>
            </a:endParaRPr>
          </a:p>
        </p:txBody>
      </p:sp>
      <p:sp>
        <p:nvSpPr>
          <p:cNvPr id="6" name="Rechteck 5"/>
          <p:cNvSpPr>
            <a:spLocks noChangeArrowheads="1"/>
          </p:cNvSpPr>
          <p:nvPr/>
        </p:nvSpPr>
        <p:spPr bwMode="auto">
          <a:xfrm>
            <a:off x="487363" y="9193213"/>
            <a:ext cx="10541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30046" tIns="65023" rIns="130046" bIns="65023">
            <a:spAutoFit/>
          </a:bodyPr>
          <a:lstStyle>
            <a:lvl1pPr defTabSz="13001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13001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13001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13001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13001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de-DE" altLang="en-US" sz="1400" b="1" smtClean="0">
                <a:solidFill>
                  <a:schemeClr val="bg2"/>
                </a:solidFill>
                <a:latin typeface="Calibri" pitchFamily="34" charset="0"/>
              </a:rPr>
              <a:t>Validas AG</a:t>
            </a:r>
            <a:endParaRPr lang="de-DE" altLang="en-US" sz="1400" smtClean="0">
              <a:solidFill>
                <a:schemeClr val="bg2"/>
              </a:solidFill>
              <a:latin typeface="Calibri" pitchFamily="34" charset="0"/>
            </a:endParaRPr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492196" y="7202312"/>
            <a:ext cx="11054080" cy="1937173"/>
          </a:xfrm>
          <a:prstGeom prst="rect">
            <a:avLst/>
          </a:prstGeom>
        </p:spPr>
        <p:txBody>
          <a:bodyPr lIns="130046" tIns="65023" rIns="130046" bIns="65023" anchor="t"/>
          <a:lstStyle>
            <a:lvl1pPr algn="l">
              <a:defRPr sz="5600" b="1" cap="none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9" name="Textplatzhalter 2"/>
          <p:cNvSpPr>
            <a:spLocks noGrp="1"/>
          </p:cNvSpPr>
          <p:nvPr>
            <p:ph type="body" idx="1"/>
          </p:nvPr>
        </p:nvSpPr>
        <p:spPr>
          <a:xfrm>
            <a:off x="485423" y="5067583"/>
            <a:ext cx="11054080" cy="2133599"/>
          </a:xfrm>
          <a:prstGeom prst="rect">
            <a:avLst/>
          </a:prstGeom>
        </p:spPr>
        <p:txBody>
          <a:bodyPr lIns="130046" tIns="65023" rIns="130046" bIns="65023" anchor="b"/>
          <a:lstStyle>
            <a:lvl1pPr marL="0" indent="0">
              <a:buNone/>
              <a:defRPr sz="2800" b="1">
                <a:solidFill>
                  <a:schemeClr val="bg2"/>
                </a:solidFill>
              </a:defRPr>
            </a:lvl1pPr>
            <a:lvl2pPr marL="650230" indent="0">
              <a:buNone/>
              <a:defRPr sz="2600"/>
            </a:lvl2pPr>
            <a:lvl3pPr marL="1300460" indent="0">
              <a:buNone/>
              <a:defRPr sz="2300"/>
            </a:lvl3pPr>
            <a:lvl4pPr marL="1950690" indent="0">
              <a:buNone/>
              <a:defRPr sz="2000"/>
            </a:lvl4pPr>
            <a:lvl5pPr marL="2600919" indent="0">
              <a:buNone/>
              <a:defRPr sz="2000"/>
            </a:lvl5pPr>
            <a:lvl6pPr marL="3251149" indent="0">
              <a:buNone/>
              <a:defRPr sz="2000"/>
            </a:lvl6pPr>
            <a:lvl7pPr marL="3901379" indent="0">
              <a:buNone/>
              <a:defRPr sz="2000"/>
            </a:lvl7pPr>
            <a:lvl8pPr marL="4551609" indent="0">
              <a:buNone/>
              <a:defRPr sz="2000"/>
            </a:lvl8pPr>
            <a:lvl9pPr marL="5201839" indent="0">
              <a:buNone/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457007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9737725" y="9193213"/>
            <a:ext cx="2779713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0046" tIns="65023" rIns="130046" bIns="65023">
            <a:spAutoFit/>
          </a:bodyPr>
          <a:lstStyle>
            <a:lvl1pPr defTabSz="13001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13001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13001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13001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13001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>
              <a:defRPr/>
            </a:pPr>
            <a:r>
              <a:rPr lang="de-DE" altLang="de-DE" sz="1400" b="1" smtClean="0">
                <a:solidFill>
                  <a:schemeClr val="bg2"/>
                </a:solidFill>
                <a:latin typeface="Calibri" pitchFamily="34" charset="0"/>
              </a:rPr>
              <a:t>Page </a:t>
            </a:r>
            <a:fld id="{2ECDCB2B-36FA-489A-8172-417ADCAF04A6}" type="slidenum">
              <a:rPr lang="de-DE" altLang="de-DE" sz="1400" b="1" smtClean="0">
                <a:solidFill>
                  <a:schemeClr val="bg2"/>
                </a:solidFill>
                <a:latin typeface="Calibri" pitchFamily="34" charset="0"/>
              </a:rPr>
              <a:pPr algn="r" eaLnBrk="1" hangingPunct="1">
                <a:defRPr/>
              </a:pPr>
              <a:t>‹Nr.›</a:t>
            </a:fld>
            <a:endParaRPr lang="de-DE" altLang="de-DE" sz="1400" b="1" smtClean="0">
              <a:solidFill>
                <a:schemeClr val="bg2"/>
              </a:solidFill>
              <a:latin typeface="Calibri" pitchFamily="34" charset="0"/>
            </a:endParaRPr>
          </a:p>
        </p:txBody>
      </p:sp>
      <p:sp>
        <p:nvSpPr>
          <p:cNvPr id="5" name="Rechteck 4"/>
          <p:cNvSpPr>
            <a:spLocks noChangeArrowheads="1"/>
          </p:cNvSpPr>
          <p:nvPr/>
        </p:nvSpPr>
        <p:spPr bwMode="auto">
          <a:xfrm>
            <a:off x="487363" y="9193213"/>
            <a:ext cx="1055687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30046" tIns="65023" rIns="130046" bIns="65023">
            <a:spAutoFit/>
          </a:bodyPr>
          <a:lstStyle>
            <a:lvl1pPr defTabSz="13001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13001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13001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13001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13001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de-DE" altLang="en-US" sz="1400" b="1" smtClean="0">
                <a:solidFill>
                  <a:schemeClr val="bg2"/>
                </a:solidFill>
                <a:latin typeface="Calibri" pitchFamily="34" charset="0"/>
              </a:rPr>
              <a:t>Validas AG</a:t>
            </a:r>
            <a:endParaRPr lang="de-DE" altLang="en-US" sz="1400" smtClean="0">
              <a:solidFill>
                <a:schemeClr val="bg2"/>
              </a:solidFill>
              <a:latin typeface="Calibri" pitchFamily="34" charset="0"/>
            </a:endParaRPr>
          </a:p>
        </p:txBody>
      </p:sp>
      <p:pic>
        <p:nvPicPr>
          <p:cNvPr id="6" name="Picture 2" descr="\\smbsrv.validas\intranet\Validas\CorporateIdentity\ValidasLogos\vlogo300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12600" y="215900"/>
            <a:ext cx="78105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42800" y="93600"/>
            <a:ext cx="10742508" cy="939600"/>
          </a:xfrm>
          <a:prstGeom prst="rect">
            <a:avLst/>
          </a:prstGeom>
        </p:spPr>
        <p:txBody>
          <a:bodyPr lIns="0" tIns="65023" rIns="130046" bIns="65023"/>
          <a:lstStyle>
            <a:lvl1pPr algn="l">
              <a:defRPr sz="5600" b="1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87680" y="1372730"/>
            <a:ext cx="12029440" cy="7301653"/>
          </a:xfrm>
          <a:prstGeom prst="rect">
            <a:avLst/>
          </a:prstGeom>
        </p:spPr>
        <p:txBody>
          <a:bodyPr lIns="130046" tIns="65023" rIns="130046" bIns="65023"/>
          <a:lstStyle>
            <a:lvl1pPr>
              <a:buFont typeface="Wingdings 3" pitchFamily="18" charset="2"/>
              <a:buChar char=""/>
              <a:defRPr sz="2800" b="1" spc="0">
                <a:latin typeface="+mn-lt"/>
              </a:defRPr>
            </a:lvl1pPr>
            <a:lvl2pPr>
              <a:buFont typeface="Calibri" pitchFamily="34" charset="0"/>
              <a:buChar char="–"/>
              <a:defRPr sz="2800" spc="0">
                <a:latin typeface="+mn-lt"/>
              </a:defRPr>
            </a:lvl2pPr>
            <a:lvl3pPr>
              <a:defRPr sz="2400" spc="0">
                <a:latin typeface="+mn-lt"/>
              </a:defRPr>
            </a:lvl3pPr>
            <a:lvl4pPr>
              <a:defRPr sz="2000" spc="0">
                <a:latin typeface="+mn-lt"/>
              </a:defRPr>
            </a:lvl4pPr>
            <a:lvl5pPr>
              <a:defRPr sz="1800" spc="0">
                <a:latin typeface="+mn-lt"/>
              </a:defRPr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952645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459" r:id="rId1"/>
    <p:sldLayoutId id="2147484460" r:id="rId2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Calibri" pitchFamily="34" charset="0"/>
        </a:defRPr>
      </a:lvl5pPr>
      <a:lvl6pPr marL="650230" algn="ctr" rtl="0" eaLnBrk="1" fontAlgn="base" hangingPunct="1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6pPr>
      <a:lvl7pPr marL="1300460" algn="ctr" rtl="0" eaLnBrk="1" fontAlgn="base" hangingPunct="1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7pPr>
      <a:lvl8pPr marL="1950690" algn="ctr" rtl="0" eaLnBrk="1" fontAlgn="base" hangingPunct="1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8pPr>
      <a:lvl9pPr marL="2600919" algn="ctr" rtl="0" eaLnBrk="1" fontAlgn="base" hangingPunct="1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9pPr>
    </p:titleStyle>
    <p:bodyStyle>
      <a:lvl1pPr marL="487363" indent="-487363" algn="l" rtl="0" eaLnBrk="0" fontAlgn="base" hangingPunct="0">
        <a:spcBef>
          <a:spcPct val="20000"/>
        </a:spcBef>
        <a:spcAft>
          <a:spcPct val="0"/>
        </a:spcAft>
        <a:buChar char="•"/>
        <a:defRPr sz="4600">
          <a:solidFill>
            <a:schemeClr val="tx1"/>
          </a:solidFill>
          <a:latin typeface="+mn-lt"/>
          <a:ea typeface="+mn-ea"/>
          <a:cs typeface="+mn-cs"/>
        </a:defRPr>
      </a:lvl1pPr>
      <a:lvl2pPr marL="1055688" indent="-404813" algn="l" rtl="0" eaLnBrk="0" fontAlgn="base" hangingPunct="0">
        <a:spcBef>
          <a:spcPct val="20000"/>
        </a:spcBef>
        <a:spcAft>
          <a:spcPct val="0"/>
        </a:spcAft>
        <a:buChar char="–"/>
        <a:defRPr sz="4000">
          <a:solidFill>
            <a:schemeClr val="tx1"/>
          </a:solidFill>
          <a:latin typeface="+mn-lt"/>
        </a:defRPr>
      </a:lvl2pPr>
      <a:lvl3pPr marL="1624013" indent="-323850" algn="l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</a:defRPr>
      </a:lvl3pPr>
      <a:lvl4pPr marL="2274888" indent="-3238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4pPr>
      <a:lvl5pPr marL="2925763" indent="-32385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5pPr>
      <a:lvl6pPr marL="3576264" indent="-325115" algn="l" rtl="0" eaLnBrk="1" fontAlgn="base" hangingPunct="1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6pPr>
      <a:lvl7pPr marL="4226494" indent="-325115" algn="l" rtl="0" eaLnBrk="1" fontAlgn="base" hangingPunct="1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7pPr>
      <a:lvl8pPr marL="4876724" indent="-325115" algn="l" rtl="0" eaLnBrk="1" fontAlgn="base" hangingPunct="1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8pPr>
      <a:lvl9pPr marL="5526954" indent="-325115" algn="l" rtl="0" eaLnBrk="1" fontAlgn="base" hangingPunct="1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4"/>
          <p:cNvSpPr>
            <a:spLocks noGrp="1"/>
          </p:cNvSpPr>
          <p:nvPr>
            <p:ph type="title"/>
          </p:nvPr>
        </p:nvSpPr>
        <p:spPr bwMode="auto">
          <a:xfrm>
            <a:off x="1535401" y="7790441"/>
            <a:ext cx="9807789" cy="10260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de-DE" altLang="en-US" smtClean="0"/>
              <a:t>Automatic Code Coverage</a:t>
            </a:r>
            <a:endParaRPr lang="en-US" altLang="en-US" sz="3200" dirty="0"/>
          </a:p>
        </p:txBody>
      </p:sp>
      <p:sp>
        <p:nvSpPr>
          <p:cNvPr id="5123" name="Untertitel 2"/>
          <p:cNvSpPr>
            <a:spLocks noGrp="1"/>
          </p:cNvSpPr>
          <p:nvPr>
            <p:ph type="body" idx="1"/>
          </p:nvPr>
        </p:nvSpPr>
        <p:spPr bwMode="auto">
          <a:xfrm>
            <a:off x="491115" y="441037"/>
            <a:ext cx="9607550" cy="90947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de-DE" altLang="en-US" sz="4400" smtClean="0"/>
              <a:t>Robert Reitmeier, </a:t>
            </a:r>
            <a:r>
              <a:rPr lang="de-DE" altLang="en-US" sz="4400" dirty="0" smtClean="0"/>
              <a:t>Validas AG</a:t>
            </a:r>
          </a:p>
        </p:txBody>
      </p:sp>
    </p:spTree>
    <p:extLst>
      <p:ext uri="{BB962C8B-B14F-4D97-AF65-F5344CB8AC3E}">
        <p14:creationId xmlns:p14="http://schemas.microsoft.com/office/powerpoint/2010/main" val="1981699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Verification of tvg’s Results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/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endParaRPr lang="en-US" sz="2000" b="0" smtClean="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pPr marL="0" indent="0">
              <a:buNone/>
            </a:pPr>
            <a:r>
              <a:rPr lang="en-US" sz="2000" b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--- SOLUTION [1,6] ----------------------</a:t>
            </a:r>
          </a:p>
          <a:p>
            <a:pPr marL="0" indent="0">
              <a:buNone/>
            </a:pPr>
            <a:r>
              <a:rPr lang="en-US" sz="2000" b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[("y",2),("return_val",1)]</a:t>
            </a:r>
          </a:p>
          <a:p>
            <a:pPr marL="0" indent="0">
              <a:buNone/>
            </a:pPr>
            <a:r>
              <a:rPr lang="en-US" sz="2000" b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f ( y = 2 )</a:t>
            </a:r>
          </a:p>
          <a:p>
            <a:pPr marL="0" indent="0">
              <a:buNone/>
            </a:pPr>
            <a:r>
              <a:rPr lang="en-US" sz="2000" b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   = return_val </a:t>
            </a:r>
            <a:r>
              <a:rPr lang="en-US" sz="2000" b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= </a:t>
            </a:r>
            <a:r>
              <a:rPr lang="en-US" sz="2000" b="0" smtClean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1</a:t>
            </a:r>
          </a:p>
          <a:p>
            <a:pPr marL="0" indent="0">
              <a:buNone/>
            </a:pPr>
            <a:endParaRPr lang="de-DE" sz="2000" b="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pPr marL="0" indent="0">
              <a:buNone/>
            </a:pPr>
            <a:r>
              <a:rPr lang="en-US" sz="2000"/>
              <a:t>C:\Data\tvg\analyzer&gt;whiletest.exe 2</a:t>
            </a:r>
          </a:p>
          <a:p>
            <a:pPr marL="0" indent="0">
              <a:buNone/>
            </a:pPr>
            <a:r>
              <a:rPr lang="en-US" sz="2000"/>
              <a:t>f(2) =</a:t>
            </a:r>
          </a:p>
          <a:p>
            <a:pPr marL="0" indent="0">
              <a:buNone/>
            </a:pPr>
            <a:r>
              <a:rPr lang="en-US" sz="2000" smtClean="0"/>
              <a:t>1</a:t>
            </a:r>
          </a:p>
          <a:p>
            <a:pPr marL="0" indent="0">
              <a:buNone/>
            </a:pPr>
            <a:endParaRPr lang="en-US" sz="2000" b="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pPr marL="0" indent="0">
              <a:buNone/>
            </a:pPr>
            <a:r>
              <a:rPr lang="en-US" sz="2000" b="0" smtClean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checkSolution </a:t>
            </a:r>
            <a:r>
              <a:rPr lang="en-US" sz="2000" b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args = ["2"]</a:t>
            </a:r>
          </a:p>
          <a:p>
            <a:pPr marL="0" indent="0">
              <a:buNone/>
            </a:pPr>
            <a:r>
              <a:rPr lang="en-US" sz="2000" b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checkSolutionM [1,6] OK.</a:t>
            </a:r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r>
              <a:rPr lang="en-GB" smtClean="0"/>
              <a:t> </a:t>
            </a:r>
            <a:endParaRPr lang="en-GB" smtClean="0"/>
          </a:p>
          <a:p>
            <a:pPr marL="0" indent="0">
              <a:buNone/>
            </a:pPr>
            <a:endParaRPr lang="en-GB" smtClean="0"/>
          </a:p>
          <a:p>
            <a:pPr marL="0" indent="0">
              <a:buNone/>
            </a:pPr>
            <a:endParaRPr lang="en-GB" sz="2400" b="0">
              <a:latin typeface="Eurostile" panose="020B0504020202050204" pitchFamily="34" charset="0"/>
            </a:endParaRPr>
          </a:p>
        </p:txBody>
      </p:sp>
      <p:sp>
        <p:nvSpPr>
          <p:cNvPr id="4" name="Inhaltsplatzhalter 2"/>
          <p:cNvSpPr txBox="1">
            <a:spLocks/>
          </p:cNvSpPr>
          <p:nvPr/>
        </p:nvSpPr>
        <p:spPr>
          <a:xfrm>
            <a:off x="7857641" y="2355741"/>
            <a:ext cx="4346082" cy="60497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130046" tIns="65023" rIns="130046" bIns="65023"/>
          <a:lstStyle>
            <a:lvl1pPr marL="487363" indent="-48736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 3" pitchFamily="18" charset="2"/>
              <a:buChar char=""/>
              <a:defRPr sz="2800" b="1" spc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55688" indent="-404813" algn="l" rtl="0" eaLnBrk="0" fontAlgn="base" hangingPunct="0">
              <a:spcBef>
                <a:spcPct val="20000"/>
              </a:spcBef>
              <a:spcAft>
                <a:spcPct val="0"/>
              </a:spcAft>
              <a:buFont typeface="Calibri" pitchFamily="34" charset="0"/>
              <a:buChar char="–"/>
              <a:defRPr sz="2800" spc="0">
                <a:solidFill>
                  <a:schemeClr val="tx1"/>
                </a:solidFill>
                <a:latin typeface="+mn-lt"/>
              </a:defRPr>
            </a:lvl2pPr>
            <a:lvl3pPr marL="1624013" indent="-3238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spc="0">
                <a:solidFill>
                  <a:schemeClr val="tx1"/>
                </a:solidFill>
                <a:latin typeface="+mn-lt"/>
              </a:defRPr>
            </a:lvl3pPr>
            <a:lvl4pPr marL="2274888" indent="-3238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spc="0">
                <a:solidFill>
                  <a:schemeClr val="tx1"/>
                </a:solidFill>
                <a:latin typeface="+mn-lt"/>
              </a:defRPr>
            </a:lvl4pPr>
            <a:lvl5pPr marL="2925763" indent="-32385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 spc="0">
                <a:solidFill>
                  <a:schemeClr val="tx1"/>
                </a:solidFill>
                <a:latin typeface="+mn-lt"/>
              </a:defRPr>
            </a:lvl5pPr>
            <a:lvl6pPr marL="3576264" indent="-325115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+mn-lt"/>
              </a:defRPr>
            </a:lvl6pPr>
            <a:lvl7pPr marL="4226494" indent="-325115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+mn-lt"/>
              </a:defRPr>
            </a:lvl7pPr>
            <a:lvl8pPr marL="4876724" indent="-325115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+mn-lt"/>
              </a:defRPr>
            </a:lvl8pPr>
            <a:lvl9pPr marL="5526954" indent="-325115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 3" pitchFamily="18" charset="2"/>
              <a:buNone/>
            </a:pPr>
            <a:r>
              <a:rPr lang="en-GB" sz="1800" b="0" kern="0" smtClean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int g(int x,int y)</a:t>
            </a:r>
          </a:p>
          <a:p>
            <a:pPr marL="0" indent="0">
              <a:buFont typeface="Wingdings 3" pitchFamily="18" charset="2"/>
              <a:buNone/>
            </a:pPr>
            <a:r>
              <a:rPr lang="en-GB" sz="1800" b="0" kern="0" smtClean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{</a:t>
            </a:r>
          </a:p>
          <a:p>
            <a:pPr marL="0" indent="0">
              <a:buFont typeface="Wingdings 3" pitchFamily="18" charset="2"/>
              <a:buNone/>
            </a:pPr>
            <a:r>
              <a:rPr lang="en-GB" sz="1800" b="0" kern="0" smtClean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   int erg = x;</a:t>
            </a:r>
          </a:p>
          <a:p>
            <a:pPr marL="0" indent="0">
              <a:buFont typeface="Wingdings 3" pitchFamily="18" charset="2"/>
              <a:buNone/>
            </a:pPr>
            <a:r>
              <a:rPr lang="en-GB" sz="1800" b="0" kern="0" smtClean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   while(y&gt;0)</a:t>
            </a:r>
          </a:p>
          <a:p>
            <a:pPr marL="0" indent="0">
              <a:buFont typeface="Wingdings 3" pitchFamily="18" charset="2"/>
              <a:buNone/>
            </a:pPr>
            <a:r>
              <a:rPr lang="en-GB" sz="1800" b="0" kern="0" smtClean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   {</a:t>
            </a:r>
          </a:p>
          <a:p>
            <a:pPr marL="0" indent="0">
              <a:buFont typeface="Wingdings 3" pitchFamily="18" charset="2"/>
              <a:buNone/>
            </a:pPr>
            <a:r>
              <a:rPr lang="en-GB" sz="1800" b="0" kern="0" smtClean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       erg = erg &lt;&lt; 1;</a:t>
            </a:r>
          </a:p>
          <a:p>
            <a:pPr marL="0" indent="0">
              <a:buFont typeface="Wingdings 3" pitchFamily="18" charset="2"/>
              <a:buNone/>
            </a:pPr>
            <a:r>
              <a:rPr lang="en-GB" sz="1800" b="0" kern="0" smtClean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       y=y-1;</a:t>
            </a:r>
          </a:p>
          <a:p>
            <a:pPr marL="0" indent="0">
              <a:buFont typeface="Wingdings 3" pitchFamily="18" charset="2"/>
              <a:buNone/>
            </a:pPr>
            <a:r>
              <a:rPr lang="en-GB" sz="1800" b="0" kern="0" smtClean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   }</a:t>
            </a:r>
          </a:p>
          <a:p>
            <a:pPr marL="0" indent="0">
              <a:buFont typeface="Wingdings 3" pitchFamily="18" charset="2"/>
              <a:buNone/>
            </a:pPr>
            <a:r>
              <a:rPr lang="en-GB" sz="1800" b="0" kern="0" smtClean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   if(erg&lt;=1) { erg=100; }</a:t>
            </a:r>
          </a:p>
          <a:p>
            <a:pPr marL="0" indent="0">
              <a:buFont typeface="Wingdings 3" pitchFamily="18" charset="2"/>
              <a:buNone/>
            </a:pPr>
            <a:r>
              <a:rPr lang="en-GB" sz="1800" b="0" kern="0" smtClean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   return(erg);</a:t>
            </a:r>
          </a:p>
          <a:p>
            <a:pPr marL="0" indent="0">
              <a:buFont typeface="Wingdings 3" pitchFamily="18" charset="2"/>
              <a:buNone/>
            </a:pPr>
            <a:r>
              <a:rPr lang="en-GB" sz="1800" b="0" kern="0" smtClean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}</a:t>
            </a:r>
          </a:p>
          <a:p>
            <a:pPr marL="0" indent="0">
              <a:buFont typeface="Wingdings 3" pitchFamily="18" charset="2"/>
              <a:buNone/>
            </a:pPr>
            <a:endParaRPr lang="en-GB" sz="1800" b="0" kern="0" smtClean="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pPr marL="0" indent="0">
              <a:buFont typeface="Wingdings 3" pitchFamily="18" charset="2"/>
              <a:buNone/>
            </a:pPr>
            <a:r>
              <a:rPr lang="en-GB" sz="1800" b="0" kern="0" smtClean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int f(int y)</a:t>
            </a:r>
          </a:p>
          <a:p>
            <a:pPr marL="0" indent="0">
              <a:buFont typeface="Wingdings 3" pitchFamily="18" charset="2"/>
              <a:buNone/>
            </a:pPr>
            <a:r>
              <a:rPr lang="en-GB" sz="1800" b="0" kern="0" smtClean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{</a:t>
            </a:r>
          </a:p>
          <a:p>
            <a:pPr marL="0" indent="0">
              <a:buFont typeface="Wingdings 3" pitchFamily="18" charset="2"/>
              <a:buNone/>
            </a:pPr>
            <a:r>
              <a:rPr lang="en-GB" sz="1800" b="0" kern="0" smtClean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   if(g(2,y)&gt;5) return 1;</a:t>
            </a:r>
          </a:p>
          <a:p>
            <a:pPr marL="0" indent="0">
              <a:buFont typeface="Wingdings 3" pitchFamily="18" charset="2"/>
              <a:buNone/>
            </a:pPr>
            <a:r>
              <a:rPr lang="en-GB" sz="1800" b="0" kern="0" smtClean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   else return 0;</a:t>
            </a:r>
          </a:p>
          <a:p>
            <a:pPr marL="0" indent="0">
              <a:buFont typeface="Wingdings 3" pitchFamily="18" charset="2"/>
              <a:buNone/>
            </a:pPr>
            <a:r>
              <a:rPr lang="en-GB" sz="1800" b="0" kern="0" smtClean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}</a:t>
            </a:r>
          </a:p>
          <a:p>
            <a:pPr marL="0" indent="0">
              <a:buFont typeface="Wingdings 3" pitchFamily="18" charset="2"/>
              <a:buNone/>
            </a:pPr>
            <a:r>
              <a:rPr lang="en-GB" kern="0" smtClean="0"/>
              <a:t> </a:t>
            </a:r>
          </a:p>
          <a:p>
            <a:pPr marL="0" indent="0">
              <a:buFont typeface="Wingdings 3" pitchFamily="18" charset="2"/>
              <a:buNone/>
            </a:pPr>
            <a:endParaRPr lang="en-GB" kern="0" smtClean="0"/>
          </a:p>
          <a:p>
            <a:pPr marL="0" indent="0">
              <a:buFont typeface="Wingdings 3" pitchFamily="18" charset="2"/>
              <a:buNone/>
            </a:pPr>
            <a:endParaRPr lang="en-GB" sz="2400" b="0" kern="0">
              <a:latin typeface="Eurostile" panose="020B05040202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7733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Jorge/Alex’s Challenge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87680" y="1372730"/>
            <a:ext cx="12029440" cy="7833263"/>
          </a:xfrm>
          <a:ln>
            <a:noFill/>
          </a:ln>
        </p:spPr>
        <p:txBody>
          <a:bodyPr/>
          <a:lstStyle/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endParaRPr lang="en-US" sz="2000" b="0" smtClean="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pPr marL="0" indent="0">
              <a:buNone/>
            </a:pPr>
            <a:endParaRPr lang="en-US" sz="2000" b="0" smtClean="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pPr marL="0" indent="0">
              <a:buNone/>
            </a:pPr>
            <a:endParaRPr lang="en-US" sz="2000" b="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pPr marL="0" indent="0">
              <a:buNone/>
            </a:pPr>
            <a:endParaRPr lang="en-US" sz="2000" b="0" smtClean="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pPr marL="0" indent="0">
              <a:buNone/>
            </a:pPr>
            <a:endParaRPr lang="en-US" sz="2000" b="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pPr marL="0" indent="0">
              <a:buNone/>
            </a:pPr>
            <a:endParaRPr lang="en-US" sz="2000" b="0" smtClean="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pPr marL="0" indent="0">
              <a:buNone/>
            </a:pPr>
            <a:endParaRPr lang="en-US" sz="2000" b="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pPr marL="0" indent="0">
              <a:buNone/>
            </a:pPr>
            <a:endParaRPr lang="en-US" sz="2000" b="0" smtClean="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pPr marL="0" indent="0">
              <a:buNone/>
            </a:pPr>
            <a:endParaRPr lang="de-DE" sz="2000" b="0" smtClean="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pPr marL="0" indent="0">
              <a:buNone/>
            </a:pPr>
            <a:endParaRPr lang="de-DE" sz="2000" b="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pPr marL="0" indent="0">
              <a:buNone/>
            </a:pPr>
            <a:endParaRPr lang="en-US" sz="2000" b="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pPr marL="0" indent="0">
              <a:buNone/>
            </a:pPr>
            <a:endParaRPr lang="en-GB" smtClean="0"/>
          </a:p>
          <a:p>
            <a:pPr marL="0" indent="0">
              <a:buNone/>
            </a:pPr>
            <a:endParaRPr lang="en-GB" sz="2400" b="0">
              <a:latin typeface="Eurostile" panose="020B0504020202050204" pitchFamily="34" charset="0"/>
            </a:endParaRPr>
          </a:p>
        </p:txBody>
      </p:sp>
      <p:sp>
        <p:nvSpPr>
          <p:cNvPr id="4" name="Inhaltsplatzhalter 2"/>
          <p:cNvSpPr txBox="1">
            <a:spLocks/>
          </p:cNvSpPr>
          <p:nvPr/>
        </p:nvSpPr>
        <p:spPr>
          <a:xfrm>
            <a:off x="487680" y="1264241"/>
            <a:ext cx="12029440" cy="78332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130046" tIns="65023" rIns="130046" bIns="65023"/>
          <a:lstStyle>
            <a:lvl1pPr marL="487363" indent="-48736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 3" pitchFamily="18" charset="2"/>
              <a:buChar char=""/>
              <a:defRPr sz="2800" b="1" spc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55688" indent="-404813" algn="l" rtl="0" eaLnBrk="0" fontAlgn="base" hangingPunct="0">
              <a:spcBef>
                <a:spcPct val="20000"/>
              </a:spcBef>
              <a:spcAft>
                <a:spcPct val="0"/>
              </a:spcAft>
              <a:buFont typeface="Calibri" pitchFamily="34" charset="0"/>
              <a:buChar char="–"/>
              <a:defRPr sz="2800" spc="0">
                <a:solidFill>
                  <a:schemeClr val="tx1"/>
                </a:solidFill>
                <a:latin typeface="+mn-lt"/>
              </a:defRPr>
            </a:lvl2pPr>
            <a:lvl3pPr marL="1624013" indent="-3238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spc="0">
                <a:solidFill>
                  <a:schemeClr val="tx1"/>
                </a:solidFill>
                <a:latin typeface="+mn-lt"/>
              </a:defRPr>
            </a:lvl3pPr>
            <a:lvl4pPr marL="2274888" indent="-3238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spc="0">
                <a:solidFill>
                  <a:schemeClr val="tx1"/>
                </a:solidFill>
                <a:latin typeface="+mn-lt"/>
              </a:defRPr>
            </a:lvl4pPr>
            <a:lvl5pPr marL="2925763" indent="-32385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 spc="0">
                <a:solidFill>
                  <a:schemeClr val="tx1"/>
                </a:solidFill>
                <a:latin typeface="+mn-lt"/>
              </a:defRPr>
            </a:lvl5pPr>
            <a:lvl6pPr marL="3576264" indent="-325115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+mn-lt"/>
              </a:defRPr>
            </a:lvl6pPr>
            <a:lvl7pPr marL="4226494" indent="-325115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+mn-lt"/>
              </a:defRPr>
            </a:lvl7pPr>
            <a:lvl8pPr marL="4876724" indent="-325115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+mn-lt"/>
              </a:defRPr>
            </a:lvl8pPr>
            <a:lvl9pPr marL="5526954" indent="-325115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GB" sz="1800" b="0" kern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bit = IMPLICIT_1;  // = 30</a:t>
            </a:r>
          </a:p>
          <a:p>
            <a:pPr marL="0" indent="0">
              <a:buNone/>
            </a:pPr>
            <a:r>
              <a:rPr lang="en-GB" sz="1800" b="0" kern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   quotient = 0;</a:t>
            </a:r>
          </a:p>
          <a:p>
            <a:pPr marL="0" indent="0">
              <a:buNone/>
            </a:pPr>
            <a:r>
              <a:rPr lang="en-GB" sz="1800" b="0" kern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   while (bit)</a:t>
            </a:r>
          </a:p>
          <a:p>
            <a:pPr marL="0" indent="0">
              <a:buNone/>
            </a:pPr>
            <a:r>
              <a:rPr lang="en-GB" sz="1800" b="0" kern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     {</a:t>
            </a:r>
          </a:p>
          <a:p>
            <a:pPr marL="0" indent="0">
              <a:buNone/>
            </a:pPr>
            <a:r>
              <a:rPr lang="en-GB" sz="1800" b="0" kern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           if (numerator &gt;= denominator)</a:t>
            </a:r>
          </a:p>
          <a:p>
            <a:pPr marL="0" indent="0">
              <a:buNone/>
            </a:pPr>
            <a:r>
              <a:rPr lang="en-GB" sz="1800" b="0" kern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             {</a:t>
            </a:r>
          </a:p>
          <a:p>
            <a:pPr marL="0" indent="0">
              <a:buNone/>
            </a:pPr>
            <a:r>
              <a:rPr lang="en-GB" sz="1800" b="0" kern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               quotient |= bit;</a:t>
            </a:r>
          </a:p>
          <a:p>
            <a:pPr marL="0" indent="0">
              <a:buNone/>
            </a:pPr>
            <a:r>
              <a:rPr lang="en-GB" sz="1800" b="0" kern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               numerator -= denominator;</a:t>
            </a:r>
          </a:p>
          <a:p>
            <a:pPr marL="0" indent="0">
              <a:buNone/>
            </a:pPr>
            <a:r>
              <a:rPr lang="en-GB" sz="1800" b="0" kern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             }</a:t>
            </a:r>
          </a:p>
          <a:p>
            <a:pPr marL="0" indent="0">
              <a:buNone/>
            </a:pPr>
            <a:r>
              <a:rPr lang="en-GB" sz="1800" b="0" kern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           bit &gt;&gt;= 1;</a:t>
            </a:r>
          </a:p>
          <a:p>
            <a:pPr marL="0" indent="0">
              <a:buNone/>
            </a:pPr>
            <a:r>
              <a:rPr lang="en-GB" sz="1800" b="0" kern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           numerator *= 2;</a:t>
            </a:r>
          </a:p>
          <a:p>
            <a:pPr marL="0" indent="0">
              <a:buNone/>
            </a:pPr>
            <a:r>
              <a:rPr lang="en-GB" sz="1800" b="0" kern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     }</a:t>
            </a:r>
          </a:p>
          <a:p>
            <a:pPr marL="0" indent="0">
              <a:buNone/>
            </a:pPr>
            <a:endParaRPr lang="en-GB" sz="1800" b="0" kern="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pPr marL="0" indent="0">
              <a:buNone/>
            </a:pPr>
            <a:r>
              <a:rPr lang="en-GB" sz="1800" b="0" kern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   if (!ROUND_TOWARDS_ZERO &amp;&amp; (quotient &amp; GARDMASK) == GARDMSB)</a:t>
            </a:r>
          </a:p>
          <a:p>
            <a:pPr marL="0" indent="0">
              <a:buNone/>
            </a:pPr>
            <a:r>
              <a:rPr lang="en-GB" sz="1800" b="0" kern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     {</a:t>
            </a:r>
          </a:p>
          <a:p>
            <a:pPr marL="0" indent="0">
              <a:buNone/>
            </a:pPr>
            <a:r>
              <a:rPr lang="en-GB" sz="1800" b="0" kern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	if (quotient &amp; (1 &lt;&lt; NGARDS)) { }</a:t>
            </a:r>
          </a:p>
          <a:p>
            <a:pPr marL="0" indent="0">
              <a:buNone/>
            </a:pPr>
            <a:r>
              <a:rPr lang="en-GB" sz="1800" b="0" kern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	else if (numerator)</a:t>
            </a:r>
          </a:p>
          <a:p>
            <a:pPr marL="0" indent="0">
              <a:buNone/>
            </a:pPr>
            <a:r>
              <a:rPr lang="en-GB" sz="1800" b="0" kern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	  {</a:t>
            </a:r>
          </a:p>
          <a:p>
            <a:pPr marL="0" indent="0">
              <a:buNone/>
            </a:pPr>
            <a:r>
              <a:rPr lang="en-GB" sz="1800" b="0" kern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	    quotient += GARDROUND + 1;</a:t>
            </a:r>
          </a:p>
          <a:p>
            <a:pPr marL="0" indent="0">
              <a:buNone/>
            </a:pPr>
            <a:endParaRPr lang="en-GB" sz="1800" b="0" kern="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pPr marL="0" indent="0">
              <a:buNone/>
            </a:pPr>
            <a:r>
              <a:rPr lang="en-GB" sz="1800" b="0" kern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	    /* Avoid further rounding in pack_d.  */</a:t>
            </a:r>
          </a:p>
          <a:p>
            <a:pPr marL="0" indent="0">
              <a:buNone/>
            </a:pPr>
            <a:r>
              <a:rPr lang="en-GB" sz="1800" b="0" kern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	    quotient &amp;= ~(fractype) GARDMASK;</a:t>
            </a:r>
          </a:p>
          <a:p>
            <a:pPr marL="0" indent="0">
              <a:buNone/>
            </a:pPr>
            <a:r>
              <a:rPr lang="en-GB" sz="1800" b="0" kern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	  }</a:t>
            </a:r>
            <a:r>
              <a:rPr lang="en-GB" kern="0" smtClean="0"/>
              <a:t> </a:t>
            </a:r>
          </a:p>
          <a:p>
            <a:pPr marL="0" indent="0">
              <a:buFont typeface="Wingdings 3" pitchFamily="18" charset="2"/>
              <a:buNone/>
            </a:pPr>
            <a:endParaRPr lang="en-GB" kern="0" smtClean="0"/>
          </a:p>
          <a:p>
            <a:pPr marL="0" indent="0">
              <a:buFont typeface="Wingdings 3" pitchFamily="18" charset="2"/>
              <a:buNone/>
            </a:pPr>
            <a:endParaRPr lang="en-GB" sz="2400" b="0" kern="0">
              <a:latin typeface="Eurostile" panose="020B05040202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4952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“State Space Explosion”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/>
          <a:p>
            <a:endParaRPr lang="en-GB" smtClean="0"/>
          </a:p>
          <a:p>
            <a:endParaRPr lang="en-GB"/>
          </a:p>
          <a:p>
            <a:endParaRPr lang="en-GB" smtClean="0"/>
          </a:p>
          <a:p>
            <a:endParaRPr lang="en-GB"/>
          </a:p>
          <a:p>
            <a:endParaRPr lang="en-GB" smtClean="0"/>
          </a:p>
          <a:p>
            <a:endParaRPr lang="en-GB"/>
          </a:p>
          <a:p>
            <a:endParaRPr lang="en-GB" smtClean="0"/>
          </a:p>
          <a:p>
            <a:endParaRPr lang="en-GB" smtClean="0"/>
          </a:p>
          <a:p>
            <a:endParaRPr lang="en-GB"/>
          </a:p>
          <a:p>
            <a:endParaRPr lang="en-GB" smtClean="0"/>
          </a:p>
          <a:p>
            <a:endParaRPr lang="en-GB"/>
          </a:p>
          <a:p>
            <a:endParaRPr lang="en-GB" smtClean="0"/>
          </a:p>
          <a:p>
            <a:r>
              <a:rPr lang="en-GB" smtClean="0"/>
              <a:t>Reduce to sub space, that hopefully contains an example trace</a:t>
            </a:r>
          </a:p>
          <a:p>
            <a:r>
              <a:rPr lang="en-GB" smtClean="0"/>
              <a:t>Loop length prediction</a:t>
            </a:r>
          </a:p>
          <a:p>
            <a:r>
              <a:rPr lang="en-GB" smtClean="0"/>
              <a:t>…</a:t>
            </a:r>
          </a:p>
          <a:p>
            <a:pPr marL="0" indent="0">
              <a:buNone/>
            </a:pPr>
            <a:endParaRPr lang="en-GB" smtClean="0"/>
          </a:p>
          <a:p>
            <a:pPr marL="0" indent="0">
              <a:buNone/>
            </a:pPr>
            <a:r>
              <a:rPr lang="en-GB" smtClean="0"/>
              <a:t> </a:t>
            </a:r>
            <a:endParaRPr lang="en-GB" smtClean="0"/>
          </a:p>
          <a:p>
            <a:pPr marL="0" indent="0">
              <a:buNone/>
            </a:pPr>
            <a:endParaRPr lang="en-GB" smtClean="0"/>
          </a:p>
          <a:p>
            <a:pPr marL="0" indent="0">
              <a:buNone/>
            </a:pPr>
            <a:endParaRPr lang="en-GB" sz="2400" b="0">
              <a:latin typeface="Eurostile" panose="020B0504020202050204" pitchFamily="34" charset="0"/>
            </a:endParaRP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430" y="1372730"/>
            <a:ext cx="6343206" cy="5074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97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Solution to Jorge/Alex’s Challenge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87680" y="1372730"/>
            <a:ext cx="12029440" cy="7833263"/>
          </a:xfrm>
          <a:ln>
            <a:noFill/>
          </a:ln>
        </p:spPr>
        <p:txBody>
          <a:bodyPr/>
          <a:lstStyle/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endParaRPr lang="en-US" sz="2000" b="0" smtClean="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pPr marL="0" indent="0">
              <a:buNone/>
            </a:pPr>
            <a:endParaRPr lang="en-US" sz="2000" b="0" smtClean="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pPr marL="0" indent="0">
              <a:buNone/>
            </a:pPr>
            <a:endParaRPr lang="en-US" sz="2000" b="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pPr marL="0" indent="0">
              <a:buNone/>
            </a:pPr>
            <a:endParaRPr lang="en-US" sz="2000" b="0" smtClean="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pPr marL="0" indent="0">
              <a:buNone/>
            </a:pPr>
            <a:endParaRPr lang="en-US" sz="2000" b="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pPr marL="0" indent="0">
              <a:buNone/>
            </a:pPr>
            <a:endParaRPr lang="en-US" sz="2000" b="0" smtClean="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pPr marL="0" indent="0">
              <a:buNone/>
            </a:pPr>
            <a:endParaRPr lang="en-US" sz="2000" b="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pPr marL="0" indent="0">
              <a:buNone/>
            </a:pPr>
            <a:endParaRPr lang="en-US" sz="2000" b="0" smtClean="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pPr marL="0" indent="0">
              <a:buNone/>
            </a:pPr>
            <a:endParaRPr lang="de-DE" sz="2000" b="0" smtClean="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pPr marL="0" indent="0">
              <a:buNone/>
            </a:pPr>
            <a:endParaRPr lang="de-DE" sz="2000" b="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pPr marL="0" indent="0">
              <a:buNone/>
            </a:pPr>
            <a:endParaRPr lang="en-US" sz="2000" b="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pPr marL="0" indent="0">
              <a:buNone/>
            </a:pPr>
            <a:r>
              <a:rPr lang="en-US" sz="2000" b="0" smtClean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===== SUMMARY =====</a:t>
            </a:r>
          </a:p>
          <a:p>
            <a:pPr marL="0" indent="0">
              <a:buNone/>
            </a:pPr>
            <a:endParaRPr lang="en-US" sz="2000" b="0" smtClean="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pPr marL="0" indent="0">
              <a:buNone/>
            </a:pPr>
            <a:r>
              <a:rPr lang="en-US" sz="2000" b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Test Vector covering [2,2,2,2,2,1,1,1,2,2,2,2,2,1,2,1] : </a:t>
            </a:r>
          </a:p>
          <a:p>
            <a:pPr marL="0" indent="0">
              <a:buNone/>
            </a:pPr>
            <a:r>
              <a:rPr lang="en-US" sz="2000" b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   _fpdiv_parts ( a = 0 , a_ARROW_class = 3 , a_ARROW_sign = 0 , a_ARROW_normal_exp = 0 , a_ARROW_fraction_DOT_ll = 7689560 , b = 0 , b_ARROW_class = 3 , b_ARROW_sign = 0 , b_ARROW_normal_exp = 0 , b_ARROW_fraction_DOT_ll = 8388611 )</a:t>
            </a:r>
          </a:p>
          <a:p>
            <a:pPr marL="0" indent="0">
              <a:buNone/>
            </a:pPr>
            <a:r>
              <a:rPr lang="en-US" sz="2000" b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   = return_val = 0 , return_val_ARROW_class = 3 , return_val_ARROW_sign = 0 , return_val_ARROW_normal_exp = -1 , return_val_ARROW_fraction_DOT_ll = 1968526720</a:t>
            </a:r>
          </a:p>
          <a:p>
            <a:pPr marL="0" indent="0">
              <a:buNone/>
            </a:pPr>
            <a:endParaRPr lang="en-GB" smtClean="0"/>
          </a:p>
          <a:p>
            <a:pPr marL="0" indent="0">
              <a:buNone/>
            </a:pPr>
            <a:endParaRPr lang="en-GB" sz="2400" b="0">
              <a:latin typeface="Eurostile" panose="020B0504020202050204" pitchFamily="34" charset="0"/>
            </a:endParaRPr>
          </a:p>
        </p:txBody>
      </p:sp>
      <p:sp>
        <p:nvSpPr>
          <p:cNvPr id="4" name="Inhaltsplatzhalter 2"/>
          <p:cNvSpPr txBox="1">
            <a:spLocks/>
          </p:cNvSpPr>
          <p:nvPr/>
        </p:nvSpPr>
        <p:spPr>
          <a:xfrm>
            <a:off x="3584135" y="1372730"/>
            <a:ext cx="8932985" cy="48110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130046" tIns="65023" rIns="130046" bIns="65023"/>
          <a:lstStyle>
            <a:lvl1pPr marL="487363" indent="-48736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 3" pitchFamily="18" charset="2"/>
              <a:buChar char=""/>
              <a:defRPr sz="2800" b="1" spc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55688" indent="-404813" algn="l" rtl="0" eaLnBrk="0" fontAlgn="base" hangingPunct="0">
              <a:spcBef>
                <a:spcPct val="20000"/>
              </a:spcBef>
              <a:spcAft>
                <a:spcPct val="0"/>
              </a:spcAft>
              <a:buFont typeface="Calibri" pitchFamily="34" charset="0"/>
              <a:buChar char="–"/>
              <a:defRPr sz="2800" spc="0">
                <a:solidFill>
                  <a:schemeClr val="tx1"/>
                </a:solidFill>
                <a:latin typeface="+mn-lt"/>
              </a:defRPr>
            </a:lvl2pPr>
            <a:lvl3pPr marL="1624013" indent="-3238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spc="0">
                <a:solidFill>
                  <a:schemeClr val="tx1"/>
                </a:solidFill>
                <a:latin typeface="+mn-lt"/>
              </a:defRPr>
            </a:lvl3pPr>
            <a:lvl4pPr marL="2274888" indent="-3238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spc="0">
                <a:solidFill>
                  <a:schemeClr val="tx1"/>
                </a:solidFill>
                <a:latin typeface="+mn-lt"/>
              </a:defRPr>
            </a:lvl4pPr>
            <a:lvl5pPr marL="2925763" indent="-32385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 spc="0">
                <a:solidFill>
                  <a:schemeClr val="tx1"/>
                </a:solidFill>
                <a:latin typeface="+mn-lt"/>
              </a:defRPr>
            </a:lvl5pPr>
            <a:lvl6pPr marL="3576264" indent="-325115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+mn-lt"/>
              </a:defRPr>
            </a:lvl6pPr>
            <a:lvl7pPr marL="4226494" indent="-325115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+mn-lt"/>
              </a:defRPr>
            </a:lvl7pPr>
            <a:lvl8pPr marL="4876724" indent="-325115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+mn-lt"/>
              </a:defRPr>
            </a:lvl8pPr>
            <a:lvl9pPr marL="5526954" indent="-325115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GB" sz="1800" b="0" kern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if (!ROUND_TOWARDS_ZERO &amp;&amp; (quotient &amp; GARDMASK) == GARDMSB)</a:t>
            </a:r>
          </a:p>
          <a:p>
            <a:pPr marL="0" indent="0">
              <a:buNone/>
            </a:pPr>
            <a:r>
              <a:rPr lang="en-GB" sz="1800" b="0" kern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     {</a:t>
            </a:r>
          </a:p>
          <a:p>
            <a:pPr marL="0" indent="0">
              <a:buNone/>
            </a:pPr>
            <a:r>
              <a:rPr lang="en-GB" sz="1800" b="0" kern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	if (quotient &amp; (1 &lt;&lt; NGARDS))</a:t>
            </a:r>
          </a:p>
          <a:p>
            <a:pPr marL="0" indent="0">
              <a:buNone/>
            </a:pPr>
            <a:r>
              <a:rPr lang="en-GB" sz="1800" b="0" kern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	  {</a:t>
            </a:r>
          </a:p>
          <a:p>
            <a:pPr marL="0" indent="0">
              <a:buNone/>
            </a:pPr>
            <a:r>
              <a:rPr lang="en-GB" sz="1800" b="0" kern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	  }</a:t>
            </a:r>
          </a:p>
          <a:p>
            <a:pPr marL="0" indent="0">
              <a:buNone/>
            </a:pPr>
            <a:r>
              <a:rPr lang="en-GB" sz="1800" b="0" kern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	else if (numerator)</a:t>
            </a:r>
          </a:p>
          <a:p>
            <a:pPr marL="0" indent="0">
              <a:buNone/>
            </a:pPr>
            <a:r>
              <a:rPr lang="en-GB" sz="1800" b="0" kern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	  {</a:t>
            </a:r>
          </a:p>
          <a:p>
            <a:pPr marL="0" indent="0">
              <a:buNone/>
            </a:pPr>
            <a:r>
              <a:rPr lang="en-GB" sz="1800" b="0" kern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#ifdef CALC</a:t>
            </a:r>
          </a:p>
          <a:p>
            <a:pPr marL="0" indent="0">
              <a:buNone/>
            </a:pPr>
            <a:r>
              <a:rPr lang="en-GB" sz="1800" b="0" kern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	    printf</a:t>
            </a:r>
            <a:r>
              <a:rPr lang="en-GB" sz="1800" b="0" kern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("</a:t>
            </a:r>
            <a:r>
              <a:rPr lang="en-GB" sz="1800" b="0" kern="0" smtClean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GOT IT</a:t>
            </a:r>
            <a:r>
              <a:rPr lang="en-GB" sz="1800" b="0" kern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!\n");</a:t>
            </a:r>
          </a:p>
          <a:p>
            <a:pPr marL="0" indent="0">
              <a:buNone/>
            </a:pPr>
            <a:r>
              <a:rPr lang="en-GB" sz="1800" b="0" kern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#endif</a:t>
            </a:r>
          </a:p>
          <a:p>
            <a:pPr marL="0" indent="0">
              <a:buNone/>
            </a:pPr>
            <a:r>
              <a:rPr lang="en-GB" sz="1800" b="0" kern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	    quotient += GARDROUND + 1;</a:t>
            </a:r>
          </a:p>
          <a:p>
            <a:pPr marL="0" indent="0">
              <a:buNone/>
            </a:pPr>
            <a:endParaRPr lang="en-GB" sz="1800" b="0" kern="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pPr marL="0" indent="0">
              <a:buNone/>
            </a:pPr>
            <a:r>
              <a:rPr lang="en-GB" sz="1800" b="0" kern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	    quotient &amp;= ~(fractype) GARDMASK;</a:t>
            </a:r>
          </a:p>
          <a:p>
            <a:pPr marL="0" indent="0">
              <a:buNone/>
            </a:pPr>
            <a:r>
              <a:rPr lang="en-GB" sz="1800" b="0" kern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	</a:t>
            </a:r>
            <a:r>
              <a:rPr lang="en-GB" sz="1800" b="0" kern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 </a:t>
            </a:r>
            <a:r>
              <a:rPr lang="en-GB" sz="1800" b="0" kern="0" smtClean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}</a:t>
            </a:r>
            <a:endParaRPr lang="en-GB" sz="1800" b="0" kern="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pPr marL="0" indent="0">
              <a:buFont typeface="Wingdings 3" pitchFamily="18" charset="2"/>
              <a:buNone/>
            </a:pPr>
            <a:r>
              <a:rPr lang="en-GB" kern="0" smtClean="0"/>
              <a:t> </a:t>
            </a:r>
          </a:p>
          <a:p>
            <a:pPr marL="0" indent="0">
              <a:buFont typeface="Wingdings 3" pitchFamily="18" charset="2"/>
              <a:buNone/>
            </a:pPr>
            <a:endParaRPr lang="en-GB" kern="0" smtClean="0"/>
          </a:p>
          <a:p>
            <a:pPr marL="0" indent="0">
              <a:buFont typeface="Wingdings 3" pitchFamily="18" charset="2"/>
              <a:buNone/>
            </a:pPr>
            <a:endParaRPr lang="en-GB" sz="2400" b="0" kern="0">
              <a:latin typeface="Eurostile" panose="020B05040202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9019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Some Implementation Strategies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/>
          <a:p>
            <a:r>
              <a:rPr lang="en-GB" smtClean="0"/>
              <a:t>Function expansion by </a:t>
            </a:r>
            <a:r>
              <a:rPr lang="el-GR" smtClean="0">
                <a:latin typeface="Calibri" panose="020F0502020204030204" pitchFamily="34" charset="0"/>
                <a:cs typeface="Calibri" panose="020F0502020204030204" pitchFamily="34" charset="0"/>
              </a:rPr>
              <a:t>β</a:t>
            </a:r>
            <a:r>
              <a:rPr lang="de-DE" smtClean="0">
                <a:latin typeface="Calibri" panose="020F0502020204030204" pitchFamily="34" charset="0"/>
                <a:cs typeface="Calibri" panose="020F0502020204030204" pitchFamily="34" charset="0"/>
              </a:rPr>
              <a:t>-reduction</a:t>
            </a:r>
            <a:endParaRPr lang="en-GB" smtClean="0"/>
          </a:p>
          <a:p>
            <a:r>
              <a:rPr lang="en-GB" smtClean="0"/>
              <a:t>Lazyness enabling Producer-Consumer-Model necessary for pipelining extremely large trees</a:t>
            </a:r>
          </a:p>
          <a:p>
            <a:r>
              <a:rPr lang="en-GB" smtClean="0"/>
              <a:t>Type inference because Z3 has none </a:t>
            </a:r>
            <a:r>
              <a:rPr lang="en-GB" smtClean="0">
                <a:sym typeface="Wingdings" panose="05000000000000000000" pitchFamily="2" charset="2"/>
              </a:rPr>
              <a:t></a:t>
            </a:r>
            <a:endParaRPr lang="en-GB" smtClean="0"/>
          </a:p>
          <a:p>
            <a:r>
              <a:rPr lang="en-GB" smtClean="0"/>
              <a:t>Using Quasi-Quoter as template for C test harness</a:t>
            </a:r>
          </a:p>
          <a:p>
            <a:r>
              <a:rPr lang="en-GB" smtClean="0"/>
              <a:t>Splitting up products (i.e. structs) into separate variables, indexed by the instance (i.e. pointer or struct instance name)</a:t>
            </a:r>
          </a:p>
          <a:p>
            <a:r>
              <a:rPr lang="en-GB" smtClean="0"/>
              <a:t>Rewriting switch to equivalent if-then-elses (difficult with breaks!)</a:t>
            </a:r>
          </a:p>
          <a:p>
            <a:r>
              <a:rPr lang="en-GB" smtClean="0"/>
              <a:t>Unrolling loops (with loop length prediction for “normal” cases, containing the state space explosion)</a:t>
            </a:r>
          </a:p>
          <a:p>
            <a:r>
              <a:rPr lang="en-GB" smtClean="0"/>
              <a:t>Simplification (e.g. Pointer-AddressOf-Cancellation) needed as intermediate steps</a:t>
            </a:r>
          </a:p>
          <a:p>
            <a:r>
              <a:rPr lang="en-GB" smtClean="0"/>
              <a:t>Using case distinction completeness for maximum defensive coding</a:t>
            </a:r>
          </a:p>
          <a:p>
            <a:r>
              <a:rPr lang="en-GB" smtClean="0"/>
              <a:t>Unicode-Syntax for mathematical comprehension</a:t>
            </a:r>
          </a:p>
          <a:p>
            <a:pPr marL="0" indent="0">
              <a:buNone/>
            </a:pPr>
            <a:endParaRPr lang="en-GB" smtClean="0"/>
          </a:p>
          <a:p>
            <a:pPr marL="0" indent="0">
              <a:buNone/>
            </a:pPr>
            <a:r>
              <a:rPr lang="en-GB" smtClean="0"/>
              <a:t> </a:t>
            </a:r>
            <a:endParaRPr lang="en-GB" smtClean="0"/>
          </a:p>
          <a:p>
            <a:pPr marL="0" indent="0">
              <a:buNone/>
            </a:pPr>
            <a:endParaRPr lang="en-GB" smtClean="0"/>
          </a:p>
          <a:p>
            <a:pPr marL="0" indent="0">
              <a:buNone/>
            </a:pPr>
            <a:endParaRPr lang="en-GB" sz="2400" b="0">
              <a:latin typeface="Eurostile" panose="020B05040202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5858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Things left to do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/>
          <a:p>
            <a:r>
              <a:rPr lang="en-GB" smtClean="0"/>
              <a:t>It is still a prototype!</a:t>
            </a:r>
          </a:p>
          <a:p>
            <a:pPr marL="0" indent="0">
              <a:buNone/>
            </a:pPr>
            <a:endParaRPr lang="en-GB" smtClean="0"/>
          </a:p>
          <a:p>
            <a:r>
              <a:rPr lang="en-GB" smtClean="0"/>
              <a:t>Fixing up Coder’s (i.e. C’s) sloppyness automatically, for example:</a:t>
            </a:r>
            <a:br>
              <a:rPr lang="en-GB" smtClean="0"/>
            </a:br>
            <a:r>
              <a:rPr lang="en-GB" smtClean="0"/>
              <a:t/>
            </a:r>
            <a:br>
              <a:rPr lang="en-GB" smtClean="0"/>
            </a:br>
            <a:r>
              <a:rPr lang="en-GB" sz="2000" smtClean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tmp-</a:t>
            </a:r>
            <a:r>
              <a:rPr lang="en-GB" sz="20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&gt;</a:t>
            </a:r>
            <a:r>
              <a:rPr lang="en-GB" sz="20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sign </a:t>
            </a:r>
            <a:r>
              <a:rPr lang="en-GB" sz="2000" smtClean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=</a:t>
            </a:r>
            <a:r>
              <a:rPr lang="en-GB" sz="20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a-&gt;sign != b-</a:t>
            </a:r>
            <a:r>
              <a:rPr lang="en-GB" sz="20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&gt;</a:t>
            </a:r>
            <a:r>
              <a:rPr lang="en-GB" sz="2000" smtClean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sign;         // tmp-&gt;sign is unsigned int</a:t>
            </a:r>
            <a:br>
              <a:rPr lang="en-GB" sz="2000" smtClean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</a:br>
            <a:r>
              <a:rPr lang="en-GB" smtClean="0"/>
              <a:t>      </a:t>
            </a:r>
            <a:r>
              <a:rPr lang="en-GB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↓</a:t>
            </a:r>
            <a:r>
              <a:rPr lang="en-GB" smtClean="0"/>
              <a:t/>
            </a:r>
            <a:br>
              <a:rPr lang="en-GB" smtClean="0"/>
            </a:br>
            <a:r>
              <a:rPr lang="en-GB" sz="2000" smtClean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tmp-</a:t>
            </a:r>
            <a:r>
              <a:rPr lang="en-GB" sz="20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&gt;sign </a:t>
            </a:r>
            <a:r>
              <a:rPr lang="en-GB" sz="20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= </a:t>
            </a:r>
            <a:r>
              <a:rPr lang="en-GB" sz="2000" smtClean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1 &amp; (~((</a:t>
            </a:r>
            <a:r>
              <a:rPr lang="en-GB" sz="20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a-&gt;sign)&amp;(b-&gt;sign) | (~(a-&gt;sign) &amp; ~(b-&gt;</a:t>
            </a:r>
            <a:r>
              <a:rPr lang="en-GB" sz="20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sign</a:t>
            </a:r>
            <a:r>
              <a:rPr lang="en-GB" sz="2000" smtClean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))));</a:t>
            </a:r>
          </a:p>
          <a:p>
            <a:pPr marL="0" indent="0">
              <a:buNone/>
            </a:pPr>
            <a:endParaRPr lang="en-GB" smtClean="0"/>
          </a:p>
          <a:p>
            <a:r>
              <a:rPr lang="en-GB" smtClean="0"/>
              <a:t>Automatically generate test harness</a:t>
            </a:r>
          </a:p>
          <a:p>
            <a:endParaRPr lang="en-GB"/>
          </a:p>
          <a:p>
            <a:r>
              <a:rPr lang="en-GB" smtClean="0"/>
              <a:t>Implement remaining C (for, ternary-if, etc.)</a:t>
            </a:r>
          </a:p>
          <a:p>
            <a:endParaRPr lang="en-GB"/>
          </a:p>
          <a:p>
            <a:r>
              <a:rPr lang="en-GB" smtClean="0"/>
              <a:t>More stats and control for search</a:t>
            </a:r>
          </a:p>
          <a:p>
            <a:endParaRPr lang="en-GB"/>
          </a:p>
          <a:p>
            <a:r>
              <a:rPr lang="en-GB" smtClean="0"/>
              <a:t>Implement all ideas for heuristics</a:t>
            </a:r>
          </a:p>
          <a:p>
            <a:endParaRPr lang="en-GB" smtClean="0"/>
          </a:p>
          <a:p>
            <a:pPr marL="0" indent="0">
              <a:buNone/>
            </a:pPr>
            <a:endParaRPr lang="en-GB" smtClean="0"/>
          </a:p>
          <a:p>
            <a:pPr marL="0" indent="0">
              <a:buNone/>
            </a:pPr>
            <a:endParaRPr lang="en-GB" smtClean="0"/>
          </a:p>
          <a:p>
            <a:pPr marL="0" indent="0">
              <a:buNone/>
            </a:pPr>
            <a:endParaRPr lang="en-GB" smtClean="0"/>
          </a:p>
          <a:p>
            <a:pPr marL="0" indent="0">
              <a:buNone/>
            </a:pPr>
            <a:r>
              <a:rPr lang="en-GB" smtClean="0"/>
              <a:t> </a:t>
            </a:r>
            <a:endParaRPr lang="en-GB" smtClean="0"/>
          </a:p>
          <a:p>
            <a:pPr marL="0" indent="0">
              <a:buNone/>
            </a:pPr>
            <a:endParaRPr lang="en-GB" smtClean="0"/>
          </a:p>
          <a:p>
            <a:pPr marL="0" indent="0">
              <a:buNone/>
            </a:pPr>
            <a:endParaRPr lang="en-GB" sz="2400" b="0">
              <a:latin typeface="Eurostile" panose="020B05040202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7773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6813550" y="1625600"/>
            <a:ext cx="5703888" cy="5391150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anchor="ctr"/>
          <a:lstStyle/>
          <a:p>
            <a:pPr algn="ctr">
              <a:defRPr/>
            </a:pPr>
            <a:endParaRPr lang="de-DE" sz="3400" b="1">
              <a:solidFill>
                <a:srgbClr val="64748B"/>
              </a:solidFill>
            </a:endParaRPr>
          </a:p>
        </p:txBody>
      </p:sp>
      <p:pic>
        <p:nvPicPr>
          <p:cNvPr id="17413" name="Picture 2" descr="\\smbsrv.validas\intranet\Validas\CorporateIdentity\ValidasLogos\validas600.png"/>
          <p:cNvPicPr>
            <a:picLocks noChangeAspect="1" noChangeArrowheads="1"/>
          </p:cNvPicPr>
          <p:nvPr/>
        </p:nvPicPr>
        <p:blipFill>
          <a:blip r:embed="rId2" cstate="print">
            <a:lum bright="-10000" contrast="30000"/>
          </a:blip>
          <a:srcRect/>
          <a:stretch>
            <a:fillRect/>
          </a:stretch>
        </p:blipFill>
        <p:spPr bwMode="auto">
          <a:xfrm>
            <a:off x="8858665" y="8129588"/>
            <a:ext cx="3727450" cy="81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5" name="Titel 9"/>
          <p:cNvSpPr>
            <a:spLocks noGrp="1"/>
          </p:cNvSpPr>
          <p:nvPr>
            <p:ph type="title"/>
          </p:nvPr>
        </p:nvSpPr>
        <p:spPr bwMode="auto">
          <a:xfrm>
            <a:off x="442913" y="93663"/>
            <a:ext cx="10742612" cy="939800"/>
          </a:xfrm>
          <a:noFill/>
          <a:ln>
            <a:miter lim="800000"/>
            <a:headEnd/>
            <a:tailEnd/>
          </a:ln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de-DE" smtClean="0"/>
              <a:t>The End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8472855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Contents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mtClean="0"/>
              <a:t>Motivation / The Problem</a:t>
            </a:r>
          </a:p>
          <a:p>
            <a:r>
              <a:rPr lang="en-GB" smtClean="0"/>
              <a:t>Small </a:t>
            </a:r>
            <a:r>
              <a:rPr lang="en-GB" smtClean="0"/>
              <a:t>Examples</a:t>
            </a:r>
          </a:p>
          <a:p>
            <a:r>
              <a:rPr lang="en-GB" smtClean="0"/>
              <a:t>Other Tools</a:t>
            </a:r>
            <a:endParaRPr lang="en-GB" smtClean="0"/>
          </a:p>
          <a:p>
            <a:r>
              <a:rPr lang="en-GB" smtClean="0"/>
              <a:t>SAT Solving Modulo Theories: Z3</a:t>
            </a:r>
          </a:p>
          <a:p>
            <a:r>
              <a:rPr lang="en-GB"/>
              <a:t>Integrated </a:t>
            </a:r>
            <a:r>
              <a:rPr lang="en-GB" smtClean="0"/>
              <a:t>Verification</a:t>
            </a:r>
          </a:p>
          <a:p>
            <a:r>
              <a:rPr lang="en-GB" smtClean="0"/>
              <a:t>The </a:t>
            </a:r>
            <a:r>
              <a:rPr lang="en-GB"/>
              <a:t>State Space </a:t>
            </a:r>
            <a:r>
              <a:rPr lang="en-GB" smtClean="0"/>
              <a:t>Explosion and some Heuristics</a:t>
            </a:r>
          </a:p>
          <a:p>
            <a:r>
              <a:rPr lang="en-GB" smtClean="0"/>
              <a:t>FalconLib: Solution to Jorge’s and Alex’s Challenge</a:t>
            </a:r>
          </a:p>
          <a:p>
            <a:r>
              <a:rPr lang="en-GB" smtClean="0"/>
              <a:t>Call for Challenges</a:t>
            </a:r>
          </a:p>
          <a:p>
            <a:r>
              <a:rPr lang="en-GB" smtClean="0"/>
              <a:t>Haskell’s Amenities</a:t>
            </a:r>
            <a:br>
              <a:rPr lang="en-GB" smtClean="0"/>
            </a:br>
            <a:r>
              <a:rPr lang="en-GB" smtClean="0"/>
              <a:t>(Quasi-Quoting, UniCode Syntax, Generics, Laziness-&gt;ProducerConsumer…)</a:t>
            </a:r>
          </a:p>
          <a:p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3629241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Stichpunkte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/>
          <a:p>
            <a:r>
              <a:rPr lang="en-GB" smtClean="0"/>
              <a:t>Loop Prediction (easy with “for” in MISRA)</a:t>
            </a:r>
          </a:p>
          <a:p>
            <a:r>
              <a:rPr lang="en-GB" smtClean="0"/>
              <a:t>Automatic Verification Test Harness</a:t>
            </a:r>
          </a:p>
          <a:p>
            <a:r>
              <a:rPr lang="en-GB" smtClean="0"/>
              <a:t>Producer/Comsumer Model (Memory!)</a:t>
            </a:r>
          </a:p>
          <a:p>
            <a:r>
              <a:rPr lang="en-GB" smtClean="0"/>
              <a:t>Enums, Structs, Floats, …</a:t>
            </a:r>
          </a:p>
          <a:p>
            <a:r>
              <a:rPr lang="en-GB" smtClean="0"/>
              <a:t>Full coverage is desirable only for </a:t>
            </a:r>
            <a:r>
              <a:rPr lang="en-GB" smtClean="0"/>
              <a:t>called </a:t>
            </a:r>
            <a:r>
              <a:rPr lang="en-GB" smtClean="0"/>
              <a:t>function</a:t>
            </a:r>
          </a:p>
          <a:p>
            <a:r>
              <a:rPr lang="en-GB" smtClean="0"/>
              <a:t>Reports </a:t>
            </a:r>
            <a:r>
              <a:rPr lang="en-GB" smtClean="0"/>
              <a:t>test vectors and </a:t>
            </a:r>
            <a:r>
              <a:rPr lang="en-GB" smtClean="0"/>
              <a:t>reports (presumably?) dead code</a:t>
            </a:r>
          </a:p>
          <a:p>
            <a:r>
              <a:rPr lang="en-GB" smtClean="0"/>
              <a:t>Heuristics:</a:t>
            </a:r>
          </a:p>
          <a:p>
            <a:pPr lvl="1"/>
            <a:r>
              <a:rPr lang="en-GB" smtClean="0"/>
              <a:t>Restriction to a subspace</a:t>
            </a:r>
          </a:p>
          <a:p>
            <a:pPr lvl="1"/>
            <a:r>
              <a:rPr lang="en-GB" smtClean="0"/>
              <a:t>Random Condition Branch Skipping</a:t>
            </a:r>
          </a:p>
          <a:p>
            <a:pPr marL="0" indent="0">
              <a:buNone/>
            </a:pPr>
            <a:endParaRPr lang="en-GB" sz="2400" b="0">
              <a:latin typeface="Eurostile" panose="020B05040202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4909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Motivation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/>
          <a:p>
            <a:r>
              <a:rPr lang="en-GB" smtClean="0"/>
              <a:t>Did we miss some functionality during testing?</a:t>
            </a:r>
          </a:p>
          <a:p>
            <a:r>
              <a:rPr lang="en-GB" smtClean="0"/>
              <a:t>ISO 26262: </a:t>
            </a:r>
            <a:r>
              <a:rPr lang="en-GB" smtClean="0"/>
              <a:t>Code Coverage for </a:t>
            </a:r>
            <a:r>
              <a:rPr lang="en-GB" smtClean="0"/>
              <a:t>libraries </a:t>
            </a:r>
            <a:r>
              <a:rPr lang="en-GB" smtClean="0"/>
              <a:t>at ASIL D</a:t>
            </a:r>
            <a:r>
              <a:rPr lang="en-GB" smtClean="0"/>
              <a:t>! (SWC all ASILs)</a:t>
            </a:r>
            <a:endParaRPr lang="en-GB" smtClean="0"/>
          </a:p>
          <a:p>
            <a:pPr marL="0" indent="0">
              <a:buNone/>
            </a:pPr>
            <a:endParaRPr lang="en-GB" sz="2400" b="0">
              <a:latin typeface="Eurostile" panose="020B0504020202050204" pitchFamily="34" charset="0"/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077" y="3931902"/>
            <a:ext cx="11448646" cy="4742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976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442800" y="6493790"/>
            <a:ext cx="3850231" cy="17358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The Problem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/>
          <a:p>
            <a:r>
              <a:rPr lang="en-GB" smtClean="0"/>
              <a:t>Which inputs </a:t>
            </a:r>
            <a:r>
              <a:rPr lang="en-GB" smtClean="0"/>
              <a:t>(“test vectors”) lead </a:t>
            </a:r>
            <a:r>
              <a:rPr lang="en-GB" smtClean="0"/>
              <a:t>to 100% code coverage?</a:t>
            </a:r>
          </a:p>
          <a:p>
            <a:pPr marL="0" indent="0">
              <a:buNone/>
            </a:pPr>
            <a:endParaRPr lang="en-GB" sz="1800" b="0" smtClean="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pPr marL="0" indent="0">
              <a:buNone/>
            </a:pPr>
            <a:endParaRPr lang="en-GB" sz="1800" b="0" smtClean="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pPr marL="0" indent="0">
              <a:buNone/>
            </a:pPr>
            <a:r>
              <a:rPr lang="en-GB" sz="1800" b="0" smtClean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int </a:t>
            </a:r>
            <a:r>
              <a:rPr lang="en-GB" sz="1800" b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g(int x,int y)</a:t>
            </a:r>
          </a:p>
          <a:p>
            <a:pPr marL="0" indent="0">
              <a:buNone/>
            </a:pPr>
            <a:r>
              <a:rPr lang="en-GB" sz="1800" b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{</a:t>
            </a:r>
          </a:p>
          <a:p>
            <a:pPr marL="0" indent="0">
              <a:buNone/>
            </a:pPr>
            <a:r>
              <a:rPr lang="en-GB" sz="1800" b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   int erg = x;</a:t>
            </a:r>
          </a:p>
          <a:p>
            <a:pPr marL="0" indent="0">
              <a:buNone/>
            </a:pPr>
            <a:r>
              <a:rPr lang="en-GB" sz="1800" b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   while(y&gt;0)</a:t>
            </a:r>
          </a:p>
          <a:p>
            <a:pPr marL="0" indent="0">
              <a:buNone/>
            </a:pPr>
            <a:r>
              <a:rPr lang="en-GB" sz="1800" b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   {</a:t>
            </a:r>
          </a:p>
          <a:p>
            <a:pPr marL="0" indent="0">
              <a:buNone/>
            </a:pPr>
            <a:r>
              <a:rPr lang="en-GB" sz="1800" b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       erg = erg &lt;&lt; 1;</a:t>
            </a:r>
          </a:p>
          <a:p>
            <a:pPr marL="0" indent="0">
              <a:buNone/>
            </a:pPr>
            <a:r>
              <a:rPr lang="en-GB" sz="1800" b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       y=y-1;</a:t>
            </a:r>
          </a:p>
          <a:p>
            <a:pPr marL="0" indent="0">
              <a:buNone/>
            </a:pPr>
            <a:r>
              <a:rPr lang="en-GB" sz="1800" b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   }</a:t>
            </a:r>
          </a:p>
          <a:p>
            <a:pPr marL="0" indent="0">
              <a:buNone/>
            </a:pPr>
            <a:r>
              <a:rPr lang="en-GB" sz="1800" b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   if(erg&lt;=1) { erg=100; }</a:t>
            </a:r>
          </a:p>
          <a:p>
            <a:pPr marL="0" indent="0">
              <a:buNone/>
            </a:pPr>
            <a:r>
              <a:rPr lang="en-GB" sz="1800" b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   return(erg);</a:t>
            </a:r>
          </a:p>
          <a:p>
            <a:pPr marL="0" indent="0">
              <a:buNone/>
            </a:pPr>
            <a:r>
              <a:rPr lang="en-GB" sz="1800" b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}</a:t>
            </a:r>
          </a:p>
          <a:p>
            <a:pPr marL="0" indent="0">
              <a:buNone/>
            </a:pPr>
            <a:endParaRPr lang="en-GB" sz="1800" b="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pPr marL="0" indent="0">
              <a:buNone/>
            </a:pPr>
            <a:r>
              <a:rPr lang="en-GB" sz="1800" b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int f(int y)</a:t>
            </a:r>
          </a:p>
          <a:p>
            <a:pPr marL="0" indent="0">
              <a:buNone/>
            </a:pPr>
            <a:r>
              <a:rPr lang="en-GB" sz="1800" b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{</a:t>
            </a:r>
          </a:p>
          <a:p>
            <a:pPr marL="0" indent="0">
              <a:buNone/>
            </a:pPr>
            <a:r>
              <a:rPr lang="en-GB" sz="1800" b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   if(g(2,y)&gt;5) return 1;</a:t>
            </a:r>
          </a:p>
          <a:p>
            <a:pPr marL="0" indent="0">
              <a:buNone/>
            </a:pPr>
            <a:r>
              <a:rPr lang="en-GB" sz="1800" b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   else return 0;</a:t>
            </a:r>
          </a:p>
          <a:p>
            <a:pPr marL="0" indent="0">
              <a:buNone/>
            </a:pPr>
            <a:r>
              <a:rPr lang="en-GB" sz="1800" b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}</a:t>
            </a:r>
          </a:p>
          <a:p>
            <a:pPr marL="0" indent="0">
              <a:buNone/>
            </a:pPr>
            <a:r>
              <a:rPr lang="en-GB" smtClean="0"/>
              <a:t> </a:t>
            </a:r>
          </a:p>
          <a:p>
            <a:pPr marL="0" indent="0">
              <a:buNone/>
            </a:pPr>
            <a:endParaRPr lang="en-GB" smtClean="0"/>
          </a:p>
          <a:p>
            <a:pPr marL="0" indent="0">
              <a:buNone/>
            </a:pPr>
            <a:endParaRPr lang="en-GB" sz="2400" b="0">
              <a:latin typeface="Eurostile" panose="020B0504020202050204" pitchFamily="34" charset="0"/>
            </a:endParaRPr>
          </a:p>
        </p:txBody>
      </p:sp>
      <p:sp>
        <p:nvSpPr>
          <p:cNvPr id="4" name="Textfeld 3"/>
          <p:cNvSpPr txBox="1"/>
          <p:nvPr/>
        </p:nvSpPr>
        <p:spPr>
          <a:xfrm flipH="1">
            <a:off x="6502400" y="7100085"/>
            <a:ext cx="56056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smtClean="0"/>
              <a:t>I.e. What does g(2,y) return? 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260571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1899137" y="6822184"/>
            <a:ext cx="3598986" cy="5850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87680" y="1137138"/>
            <a:ext cx="8984566" cy="7995139"/>
          </a:xfrm>
          <a:ln>
            <a:noFill/>
          </a:ln>
        </p:spPr>
        <p:txBody>
          <a:bodyPr/>
          <a:lstStyle/>
          <a:p>
            <a:pPr marL="0" indent="0">
              <a:buNone/>
            </a:pPr>
            <a:r>
              <a:rPr lang="en-GB" sz="1400" b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fp_number_type </a:t>
            </a:r>
            <a:r>
              <a:rPr lang="en-GB" sz="1400" b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* </a:t>
            </a:r>
            <a:r>
              <a:rPr lang="en-GB" sz="1400" b="0" smtClean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_</a:t>
            </a:r>
            <a:r>
              <a:rPr lang="en-GB" sz="1400" b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fpdiv_parts (fp_number_type </a:t>
            </a:r>
            <a:r>
              <a:rPr lang="en-GB" sz="1400" b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* </a:t>
            </a:r>
            <a:r>
              <a:rPr lang="en-GB" sz="1400" b="0" smtClean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a, fp_number_type * b)</a:t>
            </a:r>
          </a:p>
          <a:p>
            <a:pPr marL="0" indent="0">
              <a:buNone/>
            </a:pPr>
            <a:r>
              <a:rPr lang="en-GB" sz="1400" b="0" smtClean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{</a:t>
            </a:r>
            <a:endParaRPr lang="en-GB" sz="1400" b="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pPr marL="0" indent="0">
              <a:buNone/>
            </a:pPr>
            <a:r>
              <a:rPr lang="en-GB" sz="1400" b="0" smtClean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   [...]</a:t>
            </a:r>
            <a:endParaRPr lang="en-GB" sz="1400" b="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pPr marL="0" indent="0">
              <a:buNone/>
            </a:pPr>
            <a:endParaRPr lang="en-GB" sz="1400" b="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pPr marL="0" indent="0">
              <a:buNone/>
            </a:pPr>
            <a:r>
              <a:rPr lang="en-GB" sz="1400" b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   bit = </a:t>
            </a:r>
            <a:r>
              <a:rPr lang="en-GB" sz="1400" b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IMPLICIT_1</a:t>
            </a:r>
            <a:r>
              <a:rPr lang="en-GB" sz="1400" b="0" smtClean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;  // = 30</a:t>
            </a:r>
            <a:endParaRPr lang="en-GB" sz="1400" b="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pPr marL="0" indent="0">
              <a:buNone/>
            </a:pPr>
            <a:r>
              <a:rPr lang="en-GB" sz="1400" b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   quotient = 0;</a:t>
            </a:r>
          </a:p>
          <a:p>
            <a:pPr marL="0" indent="0">
              <a:buNone/>
            </a:pPr>
            <a:r>
              <a:rPr lang="en-GB" sz="1400" b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   while (bit)</a:t>
            </a:r>
          </a:p>
          <a:p>
            <a:pPr marL="0" indent="0">
              <a:buNone/>
            </a:pPr>
            <a:r>
              <a:rPr lang="en-GB" sz="1400" b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     {</a:t>
            </a:r>
          </a:p>
          <a:p>
            <a:pPr marL="0" indent="0">
              <a:buNone/>
            </a:pPr>
            <a:r>
              <a:rPr lang="en-GB" sz="1400" b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           if (numerator &gt;= denominator)</a:t>
            </a:r>
          </a:p>
          <a:p>
            <a:pPr marL="0" indent="0">
              <a:buNone/>
            </a:pPr>
            <a:r>
              <a:rPr lang="en-GB" sz="1400" b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             {</a:t>
            </a:r>
          </a:p>
          <a:p>
            <a:pPr marL="0" indent="0">
              <a:buNone/>
            </a:pPr>
            <a:r>
              <a:rPr lang="en-GB" sz="1400" b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               quotient |= bit;</a:t>
            </a:r>
          </a:p>
          <a:p>
            <a:pPr marL="0" indent="0">
              <a:buNone/>
            </a:pPr>
            <a:r>
              <a:rPr lang="en-GB" sz="1400" b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               numerator -= denominator;</a:t>
            </a:r>
          </a:p>
          <a:p>
            <a:pPr marL="0" indent="0">
              <a:buNone/>
            </a:pPr>
            <a:r>
              <a:rPr lang="en-GB" sz="1400" b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             }</a:t>
            </a:r>
          </a:p>
          <a:p>
            <a:pPr marL="0" indent="0">
              <a:buNone/>
            </a:pPr>
            <a:r>
              <a:rPr lang="en-GB" sz="1400" b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           bit &gt;&gt;= 1;</a:t>
            </a:r>
          </a:p>
          <a:p>
            <a:pPr marL="0" indent="0">
              <a:buNone/>
            </a:pPr>
            <a:r>
              <a:rPr lang="en-GB" sz="1400" b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           numerator *= 2;</a:t>
            </a:r>
          </a:p>
          <a:p>
            <a:pPr marL="0" indent="0">
              <a:buNone/>
            </a:pPr>
            <a:r>
              <a:rPr lang="en-GB" sz="1400" b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     }</a:t>
            </a:r>
          </a:p>
          <a:p>
            <a:pPr marL="0" indent="0">
              <a:buNone/>
            </a:pPr>
            <a:endParaRPr lang="en-GB" sz="1400" b="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pPr marL="0" indent="0">
              <a:buNone/>
            </a:pPr>
            <a:r>
              <a:rPr lang="en-GB" sz="1400" b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   if (!ROUND_TOWARDS_ZERO &amp;&amp; (quotient &amp; GARDMASK) == GARDMSB)</a:t>
            </a:r>
          </a:p>
          <a:p>
            <a:pPr marL="0" indent="0">
              <a:buNone/>
            </a:pPr>
            <a:r>
              <a:rPr lang="en-GB" sz="1400" b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   {</a:t>
            </a:r>
          </a:p>
          <a:p>
            <a:pPr marL="0" indent="0">
              <a:buNone/>
            </a:pPr>
            <a:r>
              <a:rPr lang="en-GB" sz="1400" b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	if (quotient &amp; (1 &lt;&lt; NGARDS)) { }</a:t>
            </a:r>
          </a:p>
          <a:p>
            <a:pPr marL="0" indent="0">
              <a:buNone/>
            </a:pPr>
            <a:r>
              <a:rPr lang="en-GB" sz="1400" b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	else if (numerator)</a:t>
            </a:r>
          </a:p>
          <a:p>
            <a:pPr marL="0" indent="0">
              <a:buNone/>
            </a:pPr>
            <a:r>
              <a:rPr lang="en-GB" sz="1400" b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	  {</a:t>
            </a:r>
          </a:p>
          <a:p>
            <a:pPr marL="0" indent="0">
              <a:buNone/>
            </a:pPr>
            <a:r>
              <a:rPr lang="en-GB" sz="1400" b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	    quotient += GARDROUND + 1;</a:t>
            </a:r>
          </a:p>
          <a:p>
            <a:pPr marL="0" indent="0">
              <a:buNone/>
            </a:pPr>
            <a:r>
              <a:rPr lang="en-GB" sz="1400" b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	    quotient &amp;= ~(fractype) GARDMASK;</a:t>
            </a:r>
          </a:p>
          <a:p>
            <a:pPr marL="0" indent="0">
              <a:buNone/>
            </a:pPr>
            <a:r>
              <a:rPr lang="en-GB" sz="1400" b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	  }</a:t>
            </a:r>
          </a:p>
          <a:p>
            <a:pPr marL="0" indent="0">
              <a:buNone/>
            </a:pPr>
            <a:r>
              <a:rPr lang="en-GB" sz="1400" b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   }</a:t>
            </a:r>
          </a:p>
          <a:p>
            <a:pPr marL="0" indent="0">
              <a:buNone/>
            </a:pPr>
            <a:endParaRPr lang="en-GB" sz="1400" b="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pPr marL="0" indent="0">
              <a:buNone/>
            </a:pPr>
            <a:r>
              <a:rPr lang="en-GB" sz="1400" b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   a-&gt;fraction.ll = quotient;</a:t>
            </a:r>
          </a:p>
          <a:p>
            <a:pPr marL="0" indent="0">
              <a:buNone/>
            </a:pPr>
            <a:r>
              <a:rPr lang="en-GB" sz="1400" b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   return (a);</a:t>
            </a:r>
          </a:p>
          <a:p>
            <a:pPr marL="0" indent="0">
              <a:buNone/>
            </a:pPr>
            <a:r>
              <a:rPr lang="en-GB" sz="1400" b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 }</a:t>
            </a:r>
          </a:p>
          <a:p>
            <a:pPr marL="0" indent="0">
              <a:buNone/>
            </a:pPr>
            <a:r>
              <a:rPr lang="en-GB" sz="1400" b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}</a:t>
            </a:r>
          </a:p>
          <a:p>
            <a:pPr marL="0" indent="0">
              <a:buNone/>
            </a:pPr>
            <a:endParaRPr lang="en-GB" smtClean="0"/>
          </a:p>
          <a:p>
            <a:pPr marL="0" indent="0">
              <a:buNone/>
            </a:pPr>
            <a:endParaRPr lang="en-GB" sz="2400" b="0">
              <a:latin typeface="Eurostile" panose="020B0504020202050204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Jorge’s and Alex’ Challenge</a:t>
            </a:r>
            <a:endParaRPr lang="en-GB" dirty="0"/>
          </a:p>
        </p:txBody>
      </p:sp>
      <p:sp>
        <p:nvSpPr>
          <p:cNvPr id="6" name="Textfeld 5"/>
          <p:cNvSpPr txBox="1"/>
          <p:nvPr/>
        </p:nvSpPr>
        <p:spPr>
          <a:xfrm>
            <a:off x="6582508" y="6930030"/>
            <a:ext cx="3317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mtClean="0"/>
              <a:t>How to cover that code?</a:t>
            </a:r>
            <a:endParaRPr lang="en-US"/>
          </a:p>
        </p:txBody>
      </p:sp>
      <p:sp>
        <p:nvSpPr>
          <p:cNvPr id="7" name="Pfeil nach links 6"/>
          <p:cNvSpPr/>
          <p:nvPr/>
        </p:nvSpPr>
        <p:spPr>
          <a:xfrm>
            <a:off x="5701811" y="6968439"/>
            <a:ext cx="677008" cy="29251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591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4727" y="2414954"/>
            <a:ext cx="2143125" cy="2143125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Oscar: Tools?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/>
          <a:p>
            <a:pPr marL="0" indent="0">
              <a:buNone/>
            </a:pPr>
            <a:r>
              <a:rPr lang="en-GB" smtClean="0"/>
              <a:t>Denise’s Report:</a:t>
            </a:r>
          </a:p>
          <a:p>
            <a:pPr marL="0" indent="0">
              <a:buNone/>
            </a:pPr>
            <a:endParaRPr lang="en-GB" smtClean="0"/>
          </a:p>
          <a:p>
            <a:r>
              <a:rPr lang="en-GB" smtClean="0"/>
              <a:t>CREST</a:t>
            </a:r>
          </a:p>
          <a:p>
            <a:r>
              <a:rPr lang="en-GB" smtClean="0"/>
              <a:t>KLEE (Problems with Library Functions)</a:t>
            </a:r>
          </a:p>
          <a:p>
            <a:r>
              <a:rPr lang="en-GB" smtClean="0"/>
              <a:t>VectorCast</a:t>
            </a:r>
          </a:p>
          <a:p>
            <a:pPr marL="0" indent="0">
              <a:buNone/>
            </a:pPr>
            <a:r>
              <a:rPr lang="en-GB" smtClean="0"/>
              <a:t> </a:t>
            </a:r>
            <a:endParaRPr lang="en-GB" smtClean="0"/>
          </a:p>
          <a:p>
            <a:pPr marL="0" indent="0">
              <a:buNone/>
            </a:pPr>
            <a:endParaRPr lang="en-GB" smtClean="0"/>
          </a:p>
          <a:p>
            <a:pPr marL="0" indent="0">
              <a:buNone/>
            </a:pPr>
            <a:endParaRPr lang="en-GB" sz="2400" b="0">
              <a:latin typeface="Eurostile" panose="020B0504020202050204" pitchFamily="34" charset="0"/>
            </a:endParaRPr>
          </a:p>
        </p:txBody>
      </p:sp>
      <p:sp>
        <p:nvSpPr>
          <p:cNvPr id="6" name="Geschweifte Klammer rechts 5"/>
          <p:cNvSpPr/>
          <p:nvPr/>
        </p:nvSpPr>
        <p:spPr>
          <a:xfrm>
            <a:off x="7666892" y="2414954"/>
            <a:ext cx="351693" cy="1946031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feld 6"/>
          <p:cNvSpPr txBox="1"/>
          <p:nvPr/>
        </p:nvSpPr>
        <p:spPr>
          <a:xfrm>
            <a:off x="8392160" y="2926304"/>
            <a:ext cx="18756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smtClean="0"/>
              <a:t>float</a:t>
            </a:r>
            <a:endParaRPr lang="en-US" sz="5400"/>
          </a:p>
        </p:txBody>
      </p:sp>
    </p:spTree>
    <p:extLst>
      <p:ext uri="{BB962C8B-B14F-4D97-AF65-F5344CB8AC3E}">
        <p14:creationId xmlns:p14="http://schemas.microsoft.com/office/powerpoint/2010/main" val="3005270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tvg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/>
          <a:p>
            <a:pPr marL="0" indent="0">
              <a:buNone/>
            </a:pPr>
            <a:r>
              <a:rPr lang="en-GB" smtClean="0"/>
              <a:t>Predecessors from the same tooling family:</a:t>
            </a:r>
          </a:p>
          <a:p>
            <a:pPr marL="0" indent="0">
              <a:buNone/>
            </a:pPr>
            <a:endParaRPr lang="en-GB" smtClean="0"/>
          </a:p>
          <a:p>
            <a:r>
              <a:rPr lang="en-GB" smtClean="0"/>
              <a:t>code coverage tool</a:t>
            </a:r>
          </a:p>
          <a:p>
            <a:r>
              <a:rPr lang="en-GB" smtClean="0"/>
              <a:t>DSL for pattern recognition in C source (“prevent”)</a:t>
            </a:r>
          </a:p>
          <a:p>
            <a:r>
              <a:rPr lang="en-GB" smtClean="0"/>
              <a:t>calltree</a:t>
            </a:r>
            <a:endParaRPr lang="en-GB" smtClean="0"/>
          </a:p>
          <a:p>
            <a:r>
              <a:rPr lang="en-GB" smtClean="0"/>
              <a:t>calltree with partial function pointer resolution</a:t>
            </a:r>
          </a:p>
          <a:p>
            <a:pPr marL="0" indent="0">
              <a:buNone/>
            </a:pPr>
            <a:endParaRPr lang="en-GB" smtClean="0"/>
          </a:p>
          <a:p>
            <a:pPr marL="0" indent="0">
              <a:buNone/>
            </a:pPr>
            <a:r>
              <a:rPr lang="en-GB" smtClean="0"/>
              <a:t>Rapid prototyping,</a:t>
            </a:r>
          </a:p>
          <a:p>
            <a:pPr marL="0" indent="0">
              <a:buNone/>
            </a:pPr>
            <a:r>
              <a:rPr lang="en-GB" smtClean="0"/>
              <a:t>two major refactorings,</a:t>
            </a:r>
          </a:p>
          <a:p>
            <a:pPr marL="0" indent="0">
              <a:buNone/>
            </a:pPr>
            <a:r>
              <a:rPr lang="en-GB" smtClean="0"/>
              <a:t>extremely defensive programming,</a:t>
            </a:r>
            <a:endParaRPr lang="en-GB"/>
          </a:p>
          <a:p>
            <a:pPr marL="0" indent="0">
              <a:buNone/>
            </a:pPr>
            <a:r>
              <a:rPr lang="en-GB" smtClean="0"/>
              <a:t>1200 LoC (Chess Engine had 230).</a:t>
            </a:r>
            <a:endParaRPr lang="en-GB" smtClean="0"/>
          </a:p>
          <a:p>
            <a:pPr marL="0" indent="0">
              <a:buNone/>
            </a:pPr>
            <a:endParaRPr lang="en-GB" smtClean="0"/>
          </a:p>
          <a:p>
            <a:pPr marL="0" indent="0">
              <a:buNone/>
            </a:pPr>
            <a:r>
              <a:rPr lang="en-GB" smtClean="0"/>
              <a:t> </a:t>
            </a:r>
            <a:endParaRPr lang="en-GB" smtClean="0"/>
          </a:p>
          <a:p>
            <a:pPr marL="0" indent="0">
              <a:buNone/>
            </a:pPr>
            <a:endParaRPr lang="en-GB" smtClean="0"/>
          </a:p>
          <a:p>
            <a:pPr marL="0" indent="0">
              <a:buNone/>
            </a:pPr>
            <a:endParaRPr lang="en-GB" sz="2400" b="0">
              <a:latin typeface="Eurostile" panose="020B05040202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9017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tvg’s Solution to Initial Problem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/>
          <a:p>
            <a:pPr marL="0" indent="0">
              <a:buNone/>
            </a:pPr>
            <a:r>
              <a:rPr lang="en-GB"/>
              <a:t>C:\Data\tvg&gt;stack exec analyzer-exe -- gcc </a:t>
            </a:r>
            <a:r>
              <a:rPr lang="en-GB"/>
              <a:t>analyzer\whiletest.c </a:t>
            </a:r>
            <a:r>
              <a:rPr lang="en-GB" smtClean="0"/>
              <a:t>f</a:t>
            </a:r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endParaRPr lang="en-US" sz="2000" b="0" smtClean="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pPr marL="0" indent="0">
              <a:buNone/>
            </a:pPr>
            <a:r>
              <a:rPr lang="en-US" sz="2000" b="0" smtClean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===== </a:t>
            </a:r>
            <a:r>
              <a:rPr lang="en-US" sz="2000" b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SUMMARY =====</a:t>
            </a:r>
          </a:p>
          <a:p>
            <a:pPr marL="0" indent="0">
              <a:buNone/>
            </a:pPr>
            <a:endParaRPr lang="en-US" sz="2000" b="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pPr marL="0" indent="0">
              <a:buNone/>
            </a:pPr>
            <a:r>
              <a:rPr lang="en-US" sz="2000" b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Test Vector covering [2,2] :</a:t>
            </a:r>
          </a:p>
          <a:p>
            <a:pPr marL="0" indent="0">
              <a:buNone/>
            </a:pPr>
            <a:r>
              <a:rPr lang="en-US" sz="2000" b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   f ( y = 0 )</a:t>
            </a:r>
          </a:p>
          <a:p>
            <a:pPr marL="0" indent="0">
              <a:buNone/>
            </a:pPr>
            <a:r>
              <a:rPr lang="en-US" sz="2000" b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   = return_val = 0</a:t>
            </a:r>
          </a:p>
          <a:p>
            <a:pPr marL="0" indent="0">
              <a:buNone/>
            </a:pPr>
            <a:endParaRPr lang="en-US" sz="2000" b="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pPr marL="0" indent="0">
              <a:buNone/>
            </a:pPr>
            <a:r>
              <a:rPr lang="en-US" sz="2000" b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Test Vector covering [1,6] :</a:t>
            </a:r>
          </a:p>
          <a:p>
            <a:pPr marL="0" indent="0">
              <a:buNone/>
            </a:pPr>
            <a:r>
              <a:rPr lang="en-US" sz="2000" b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   f ( y = 2 )</a:t>
            </a:r>
          </a:p>
          <a:p>
            <a:pPr marL="0" indent="0">
              <a:buNone/>
            </a:pPr>
            <a:r>
              <a:rPr lang="en-US" sz="2000" b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   = return_val = 1</a:t>
            </a:r>
          </a:p>
          <a:p>
            <a:pPr marL="0" indent="0">
              <a:buNone/>
            </a:pPr>
            <a:endParaRPr lang="en-US" sz="2000" b="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pPr marL="0" indent="0">
              <a:buNone/>
            </a:pPr>
            <a:r>
              <a:rPr lang="en-US" sz="2000" b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OK, we have full branch coverage.</a:t>
            </a:r>
            <a:endParaRPr lang="en-GB" sz="2000" b="0" smtClean="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r>
              <a:rPr lang="en-GB" smtClean="0"/>
              <a:t> </a:t>
            </a:r>
            <a:endParaRPr lang="en-GB" smtClean="0"/>
          </a:p>
          <a:p>
            <a:pPr marL="0" indent="0">
              <a:buNone/>
            </a:pPr>
            <a:endParaRPr lang="en-GB" smtClean="0"/>
          </a:p>
          <a:p>
            <a:pPr marL="0" indent="0">
              <a:buNone/>
            </a:pPr>
            <a:endParaRPr lang="en-GB" sz="2400" b="0">
              <a:latin typeface="Eurostile" panose="020B0504020202050204" pitchFamily="34" charset="0"/>
            </a:endParaRPr>
          </a:p>
        </p:txBody>
      </p:sp>
      <p:sp>
        <p:nvSpPr>
          <p:cNvPr id="4" name="Inhaltsplatzhalter 2"/>
          <p:cNvSpPr txBox="1">
            <a:spLocks/>
          </p:cNvSpPr>
          <p:nvPr/>
        </p:nvSpPr>
        <p:spPr>
          <a:xfrm>
            <a:off x="7501988" y="2580901"/>
            <a:ext cx="4701735" cy="582454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130046" tIns="65023" rIns="130046" bIns="65023"/>
          <a:lstStyle>
            <a:lvl1pPr marL="487363" indent="-48736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 3" pitchFamily="18" charset="2"/>
              <a:buChar char=""/>
              <a:defRPr sz="2800" b="1" spc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55688" indent="-404813" algn="l" rtl="0" eaLnBrk="0" fontAlgn="base" hangingPunct="0">
              <a:spcBef>
                <a:spcPct val="20000"/>
              </a:spcBef>
              <a:spcAft>
                <a:spcPct val="0"/>
              </a:spcAft>
              <a:buFont typeface="Calibri" pitchFamily="34" charset="0"/>
              <a:buChar char="–"/>
              <a:defRPr sz="2800" spc="0">
                <a:solidFill>
                  <a:schemeClr val="tx1"/>
                </a:solidFill>
                <a:latin typeface="+mn-lt"/>
              </a:defRPr>
            </a:lvl2pPr>
            <a:lvl3pPr marL="1624013" indent="-3238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spc="0">
                <a:solidFill>
                  <a:schemeClr val="tx1"/>
                </a:solidFill>
                <a:latin typeface="+mn-lt"/>
              </a:defRPr>
            </a:lvl3pPr>
            <a:lvl4pPr marL="2274888" indent="-3238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spc="0">
                <a:solidFill>
                  <a:schemeClr val="tx1"/>
                </a:solidFill>
                <a:latin typeface="+mn-lt"/>
              </a:defRPr>
            </a:lvl4pPr>
            <a:lvl5pPr marL="2925763" indent="-32385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 spc="0">
                <a:solidFill>
                  <a:schemeClr val="tx1"/>
                </a:solidFill>
                <a:latin typeface="+mn-lt"/>
              </a:defRPr>
            </a:lvl5pPr>
            <a:lvl6pPr marL="3576264" indent="-325115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+mn-lt"/>
              </a:defRPr>
            </a:lvl6pPr>
            <a:lvl7pPr marL="4226494" indent="-325115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+mn-lt"/>
              </a:defRPr>
            </a:lvl7pPr>
            <a:lvl8pPr marL="4876724" indent="-325115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+mn-lt"/>
              </a:defRPr>
            </a:lvl8pPr>
            <a:lvl9pPr marL="5526954" indent="-325115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 3" pitchFamily="18" charset="2"/>
              <a:buNone/>
            </a:pPr>
            <a:r>
              <a:rPr lang="en-GB" sz="1800" b="0" kern="0" smtClean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int g(int x,int y)</a:t>
            </a:r>
          </a:p>
          <a:p>
            <a:pPr marL="0" indent="0">
              <a:buFont typeface="Wingdings 3" pitchFamily="18" charset="2"/>
              <a:buNone/>
            </a:pPr>
            <a:r>
              <a:rPr lang="en-GB" sz="1800" b="0" kern="0" smtClean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{</a:t>
            </a:r>
          </a:p>
          <a:p>
            <a:pPr marL="0" indent="0">
              <a:buFont typeface="Wingdings 3" pitchFamily="18" charset="2"/>
              <a:buNone/>
            </a:pPr>
            <a:r>
              <a:rPr lang="en-GB" sz="1800" b="0" kern="0" smtClean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   int erg = x;</a:t>
            </a:r>
          </a:p>
          <a:p>
            <a:pPr marL="0" indent="0">
              <a:buFont typeface="Wingdings 3" pitchFamily="18" charset="2"/>
              <a:buNone/>
            </a:pPr>
            <a:r>
              <a:rPr lang="en-GB" sz="1800" b="0" kern="0" smtClean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   while(y&gt;0)</a:t>
            </a:r>
          </a:p>
          <a:p>
            <a:pPr marL="0" indent="0">
              <a:buFont typeface="Wingdings 3" pitchFamily="18" charset="2"/>
              <a:buNone/>
            </a:pPr>
            <a:r>
              <a:rPr lang="en-GB" sz="1800" b="0" kern="0" smtClean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   {</a:t>
            </a:r>
          </a:p>
          <a:p>
            <a:pPr marL="0" indent="0">
              <a:buFont typeface="Wingdings 3" pitchFamily="18" charset="2"/>
              <a:buNone/>
            </a:pPr>
            <a:r>
              <a:rPr lang="en-GB" sz="1800" b="0" kern="0" smtClean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       erg = erg &lt;&lt; 1;</a:t>
            </a:r>
          </a:p>
          <a:p>
            <a:pPr marL="0" indent="0">
              <a:buFont typeface="Wingdings 3" pitchFamily="18" charset="2"/>
              <a:buNone/>
            </a:pPr>
            <a:r>
              <a:rPr lang="en-GB" sz="1800" b="0" kern="0" smtClean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       y=y-1;</a:t>
            </a:r>
          </a:p>
          <a:p>
            <a:pPr marL="0" indent="0">
              <a:buFont typeface="Wingdings 3" pitchFamily="18" charset="2"/>
              <a:buNone/>
            </a:pPr>
            <a:r>
              <a:rPr lang="en-GB" sz="1800" b="0" kern="0" smtClean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   }</a:t>
            </a:r>
          </a:p>
          <a:p>
            <a:pPr marL="0" indent="0">
              <a:buFont typeface="Wingdings 3" pitchFamily="18" charset="2"/>
              <a:buNone/>
            </a:pPr>
            <a:r>
              <a:rPr lang="en-GB" sz="1800" b="0" kern="0" smtClean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   if(erg&lt;=1) { erg=100; }</a:t>
            </a:r>
          </a:p>
          <a:p>
            <a:pPr marL="0" indent="0">
              <a:buFont typeface="Wingdings 3" pitchFamily="18" charset="2"/>
              <a:buNone/>
            </a:pPr>
            <a:r>
              <a:rPr lang="en-GB" sz="1800" b="0" kern="0" smtClean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   return(erg);</a:t>
            </a:r>
          </a:p>
          <a:p>
            <a:pPr marL="0" indent="0">
              <a:buFont typeface="Wingdings 3" pitchFamily="18" charset="2"/>
              <a:buNone/>
            </a:pPr>
            <a:r>
              <a:rPr lang="en-GB" sz="1800" b="0" kern="0" smtClean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}</a:t>
            </a:r>
          </a:p>
          <a:p>
            <a:pPr marL="0" indent="0">
              <a:buFont typeface="Wingdings 3" pitchFamily="18" charset="2"/>
              <a:buNone/>
            </a:pPr>
            <a:endParaRPr lang="en-GB" sz="1800" b="0" kern="0" smtClean="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pPr marL="0" indent="0">
              <a:buFont typeface="Wingdings 3" pitchFamily="18" charset="2"/>
              <a:buNone/>
            </a:pPr>
            <a:r>
              <a:rPr lang="en-GB" sz="1800" b="0" kern="0" smtClean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int f(int y)</a:t>
            </a:r>
          </a:p>
          <a:p>
            <a:pPr marL="0" indent="0">
              <a:buFont typeface="Wingdings 3" pitchFamily="18" charset="2"/>
              <a:buNone/>
            </a:pPr>
            <a:r>
              <a:rPr lang="en-GB" sz="1800" b="0" kern="0" smtClean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{</a:t>
            </a:r>
          </a:p>
          <a:p>
            <a:pPr marL="0" indent="0">
              <a:buFont typeface="Wingdings 3" pitchFamily="18" charset="2"/>
              <a:buNone/>
            </a:pPr>
            <a:r>
              <a:rPr lang="en-GB" sz="1800" b="0" kern="0" smtClean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   if(g(2,y)&gt;5) return 1;</a:t>
            </a:r>
          </a:p>
          <a:p>
            <a:pPr marL="0" indent="0">
              <a:buFont typeface="Wingdings 3" pitchFamily="18" charset="2"/>
              <a:buNone/>
            </a:pPr>
            <a:r>
              <a:rPr lang="en-GB" sz="1800" b="0" kern="0" smtClean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   else return 0;</a:t>
            </a:r>
          </a:p>
          <a:p>
            <a:pPr marL="0" indent="0">
              <a:buFont typeface="Wingdings 3" pitchFamily="18" charset="2"/>
              <a:buNone/>
            </a:pPr>
            <a:r>
              <a:rPr lang="en-GB" sz="1800" b="0" kern="0" smtClean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}</a:t>
            </a:r>
          </a:p>
          <a:p>
            <a:pPr marL="0" indent="0">
              <a:buFont typeface="Wingdings 3" pitchFamily="18" charset="2"/>
              <a:buNone/>
            </a:pPr>
            <a:r>
              <a:rPr lang="en-GB" kern="0" smtClean="0"/>
              <a:t> </a:t>
            </a:r>
          </a:p>
          <a:p>
            <a:pPr marL="0" indent="0">
              <a:buFont typeface="Wingdings 3" pitchFamily="18" charset="2"/>
              <a:buNone/>
            </a:pPr>
            <a:endParaRPr lang="en-GB" kern="0" smtClean="0"/>
          </a:p>
          <a:p>
            <a:pPr marL="0" indent="0">
              <a:buFont typeface="Wingdings 3" pitchFamily="18" charset="2"/>
              <a:buNone/>
            </a:pPr>
            <a:endParaRPr lang="en-GB" sz="2400" b="0" kern="0">
              <a:latin typeface="Eurostile" panose="020B05040202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8405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">
  <a:themeElements>
    <a:clrScheme name="Validas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äsentation2003-hel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2003-hel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2003-hel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2003-hel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2003-hel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2003-hel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äsentation2003-hel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äsentation2003-hel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äsentation2003-hel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äsentation2003-hel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äsentation2003-hel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äsentation2003-hel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934</Words>
  <Application>Microsoft Office PowerPoint</Application>
  <PresentationFormat>Benutzerdefiniert</PresentationFormat>
  <Paragraphs>292</Paragraphs>
  <Slides>16</Slides>
  <Notes>15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3" baseType="lpstr">
      <vt:lpstr>Droid Sans Mono</vt:lpstr>
      <vt:lpstr>Calibri</vt:lpstr>
      <vt:lpstr>Wingdings 3</vt:lpstr>
      <vt:lpstr>Eurostile</vt:lpstr>
      <vt:lpstr>Arial</vt:lpstr>
      <vt:lpstr>Wingdings</vt:lpstr>
      <vt:lpstr>template</vt:lpstr>
      <vt:lpstr>Automatic Code Coverage</vt:lpstr>
      <vt:lpstr>Contents</vt:lpstr>
      <vt:lpstr>Stichpunkte</vt:lpstr>
      <vt:lpstr>Motivation</vt:lpstr>
      <vt:lpstr>The Problem</vt:lpstr>
      <vt:lpstr>Jorge’s and Alex’ Challenge</vt:lpstr>
      <vt:lpstr>Oscar: Tools?</vt:lpstr>
      <vt:lpstr>tvg</vt:lpstr>
      <vt:lpstr>tvg’s Solution to Initial Problem</vt:lpstr>
      <vt:lpstr>Verification of tvg’s Results</vt:lpstr>
      <vt:lpstr>Jorge/Alex’s Challenge</vt:lpstr>
      <vt:lpstr>“State Space Explosion”</vt:lpstr>
      <vt:lpstr>Solution to Jorge/Alex’s Challenge</vt:lpstr>
      <vt:lpstr>Some Implementation Strategies</vt:lpstr>
      <vt:lpstr>Things left to do</vt:lpstr>
      <vt:lpstr>The End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Werkzeugkettenanalyse</dc:title>
  <dc:subject>ISO26262</dc:subject>
  <dc:creator>Validas AG</dc:creator>
  <cp:lastModifiedBy>Robert Reitmeier</cp:lastModifiedBy>
  <cp:revision>1081</cp:revision>
  <cp:lastPrinted>2018-01-19T07:40:56Z</cp:lastPrinted>
  <dcterms:created xsi:type="dcterms:W3CDTF">2009-12-04T13:21:58Z</dcterms:created>
  <dcterms:modified xsi:type="dcterms:W3CDTF">2020-07-03T15:09:38Z</dcterms:modified>
</cp:coreProperties>
</file>