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5"/>
  </p:notesMasterIdLst>
  <p:handoutMasterIdLst>
    <p:handoutMasterId r:id="rId36"/>
  </p:handoutMasterIdLst>
  <p:sldIdLst>
    <p:sldId id="303" r:id="rId2"/>
    <p:sldId id="304" r:id="rId3"/>
    <p:sldId id="334" r:id="rId4"/>
    <p:sldId id="335" r:id="rId5"/>
    <p:sldId id="336" r:id="rId6"/>
    <p:sldId id="337" r:id="rId7"/>
    <p:sldId id="338" r:id="rId8"/>
    <p:sldId id="339" r:id="rId9"/>
    <p:sldId id="333" r:id="rId10"/>
    <p:sldId id="330" r:id="rId11"/>
    <p:sldId id="305" r:id="rId12"/>
    <p:sldId id="307" r:id="rId13"/>
    <p:sldId id="306" r:id="rId14"/>
    <p:sldId id="323" r:id="rId15"/>
    <p:sldId id="324" r:id="rId16"/>
    <p:sldId id="309" r:id="rId17"/>
    <p:sldId id="310" r:id="rId18"/>
    <p:sldId id="311" r:id="rId19"/>
    <p:sldId id="312" r:id="rId20"/>
    <p:sldId id="313" r:id="rId21"/>
    <p:sldId id="321" r:id="rId22"/>
    <p:sldId id="315" r:id="rId23"/>
    <p:sldId id="316" r:id="rId24"/>
    <p:sldId id="326" r:id="rId25"/>
    <p:sldId id="329" r:id="rId26"/>
    <p:sldId id="327" r:id="rId27"/>
    <p:sldId id="325" r:id="rId28"/>
    <p:sldId id="328" r:id="rId29"/>
    <p:sldId id="308" r:id="rId30"/>
    <p:sldId id="319" r:id="rId31"/>
    <p:sldId id="320" r:id="rId32"/>
    <p:sldId id="331" r:id="rId33"/>
    <p:sldId id="332" r:id="rId34"/>
  </p:sldIdLst>
  <p:sldSz cx="13004800" cy="9753600"/>
  <p:notesSz cx="6819900" cy="9931400"/>
  <p:defaultTextStyle>
    <a:defPPr>
      <a:defRPr lang="de-DE"/>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649288" indent="-192088"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300163" indent="-385763"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949450" indent="-57785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600325" indent="-771525"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3213">
          <p15:clr>
            <a:srgbClr val="A4A3A4"/>
          </p15:clr>
        </p15:guide>
        <p15:guide id="2" orient="horz" pos="865">
          <p15:clr>
            <a:srgbClr val="A4A3A4"/>
          </p15:clr>
        </p15:guide>
        <p15:guide id="3" orient="horz" pos="387">
          <p15:clr>
            <a:srgbClr val="A4A3A4"/>
          </p15:clr>
        </p15:guide>
        <p15:guide id="4" pos="4096">
          <p15:clr>
            <a:srgbClr val="A4A3A4"/>
          </p15:clr>
        </p15:guide>
        <p15:guide id="5" pos="307">
          <p15:clr>
            <a:srgbClr val="A4A3A4"/>
          </p15:clr>
        </p15:guide>
        <p15:guide id="6" pos="7885">
          <p15:clr>
            <a:srgbClr val="A4A3A4"/>
          </p15:clr>
        </p15:guide>
      </p15:sldGuideLst>
    </p:ext>
    <p:ext uri="{2D200454-40CA-4A62-9FC3-DE9A4176ACB9}">
      <p15:notesGuideLst xmlns:p15="http://schemas.microsoft.com/office/powerpoint/2012/main">
        <p15:guide id="1" orient="horz" pos="3128">
          <p15:clr>
            <a:srgbClr val="A4A3A4"/>
          </p15:clr>
        </p15:guide>
        <p15:guide id="2" pos="21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9B7A"/>
    <a:srgbClr val="C2E49C"/>
    <a:srgbClr val="707174"/>
    <a:srgbClr val="F9AB55"/>
    <a:srgbClr val="DB6207"/>
    <a:srgbClr val="FF9999"/>
    <a:srgbClr val="475365"/>
    <a:srgbClr val="F9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5" autoAdjust="0"/>
    <p:restoredTop sz="84970" autoAdjust="0"/>
  </p:normalViewPr>
  <p:slideViewPr>
    <p:cSldViewPr snapToGrid="0">
      <p:cViewPr varScale="1">
        <p:scale>
          <a:sx n="82" d="100"/>
          <a:sy n="82" d="100"/>
        </p:scale>
        <p:origin x="426" y="114"/>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72" d="100"/>
          <a:sy n="72" d="100"/>
        </p:scale>
        <p:origin x="-3258" y="-114"/>
      </p:cViewPr>
      <p:guideLst>
        <p:guide orient="horz" pos="3128"/>
        <p:guide pos="214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auto">
          <a:xfrm>
            <a:off x="0"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t" anchorCtr="0" compatLnSpc="1">
            <a:prstTxWarp prst="textNoShape">
              <a:avLst/>
            </a:prstTxWarp>
          </a:bodyPr>
          <a:lstStyle>
            <a:lvl1pPr defTabSz="912813" eaLnBrk="1" hangingPunct="1">
              <a:defRPr sz="1200" smtClean="0"/>
            </a:lvl1pPr>
          </a:lstStyle>
          <a:p>
            <a:pPr>
              <a:defRPr/>
            </a:pPr>
            <a:endParaRPr lang="en-US" altLang="de-DE"/>
          </a:p>
        </p:txBody>
      </p:sp>
      <p:sp>
        <p:nvSpPr>
          <p:cNvPr id="3" name="Datumsplatzhalter 2"/>
          <p:cNvSpPr>
            <a:spLocks noGrp="1"/>
          </p:cNvSpPr>
          <p:nvPr>
            <p:ph type="dt" sz="quarter" idx="1"/>
          </p:nvPr>
        </p:nvSpPr>
        <p:spPr bwMode="auto">
          <a:xfrm>
            <a:off x="3862388"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t" anchorCtr="0" compatLnSpc="1">
            <a:prstTxWarp prst="textNoShape">
              <a:avLst/>
            </a:prstTxWarp>
          </a:bodyPr>
          <a:lstStyle>
            <a:lvl1pPr algn="r" defTabSz="912813" eaLnBrk="1" hangingPunct="1">
              <a:defRPr sz="1200" smtClean="0"/>
            </a:lvl1pPr>
          </a:lstStyle>
          <a:p>
            <a:pPr>
              <a:defRPr/>
            </a:pPr>
            <a:fld id="{8799D890-3B36-4C31-9BB9-B993097FAF11}" type="datetimeFigureOut">
              <a:rPr lang="en-US" altLang="de-DE"/>
              <a:pPr>
                <a:defRPr/>
              </a:pPr>
              <a:t>2/24/2020</a:t>
            </a:fld>
            <a:endParaRPr lang="en-US" altLang="de-DE"/>
          </a:p>
        </p:txBody>
      </p:sp>
      <p:sp>
        <p:nvSpPr>
          <p:cNvPr id="4" name="Fußzeilenplatzhalter 3"/>
          <p:cNvSpPr>
            <a:spLocks noGrp="1"/>
          </p:cNvSpPr>
          <p:nvPr>
            <p:ph type="ftr" sz="quarter" idx="2"/>
          </p:nvPr>
        </p:nvSpPr>
        <p:spPr bwMode="auto">
          <a:xfrm>
            <a:off x="0"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b" anchorCtr="0" compatLnSpc="1">
            <a:prstTxWarp prst="textNoShape">
              <a:avLst/>
            </a:prstTxWarp>
          </a:bodyPr>
          <a:lstStyle>
            <a:lvl1pPr defTabSz="912813" eaLnBrk="1" hangingPunct="1">
              <a:defRPr sz="1200" smtClean="0"/>
            </a:lvl1pPr>
          </a:lstStyle>
          <a:p>
            <a:pPr>
              <a:defRPr/>
            </a:pPr>
            <a:endParaRPr lang="en-US" altLang="de-DE"/>
          </a:p>
        </p:txBody>
      </p:sp>
      <p:sp>
        <p:nvSpPr>
          <p:cNvPr id="5" name="Foliennummernplatzhalter 4"/>
          <p:cNvSpPr>
            <a:spLocks noGrp="1"/>
          </p:cNvSpPr>
          <p:nvPr>
            <p:ph type="sldNum" sz="quarter" idx="3"/>
          </p:nvPr>
        </p:nvSpPr>
        <p:spPr bwMode="auto">
          <a:xfrm>
            <a:off x="3862388"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b" anchorCtr="0" compatLnSpc="1">
            <a:prstTxWarp prst="textNoShape">
              <a:avLst/>
            </a:prstTxWarp>
          </a:bodyPr>
          <a:lstStyle>
            <a:lvl1pPr algn="r" defTabSz="912813" eaLnBrk="1" hangingPunct="1">
              <a:defRPr sz="1200" smtClean="0"/>
            </a:lvl1pPr>
          </a:lstStyle>
          <a:p>
            <a:pPr>
              <a:defRPr/>
            </a:pPr>
            <a:fld id="{ED1B2887-94E9-4D40-B943-231BD1957567}" type="slidenum">
              <a:rPr lang="en-US" altLang="de-DE"/>
              <a:pPr>
                <a:defRPr/>
              </a:pPr>
              <a:t>‹Nr.›</a:t>
            </a:fld>
            <a:endParaRPr lang="en-US" altLang="de-DE"/>
          </a:p>
        </p:txBody>
      </p:sp>
    </p:spTree>
    <p:extLst>
      <p:ext uri="{BB962C8B-B14F-4D97-AF65-F5344CB8AC3E}">
        <p14:creationId xmlns:p14="http://schemas.microsoft.com/office/powerpoint/2010/main" val="42077538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t" anchorCtr="0" compatLnSpc="1">
            <a:prstTxWarp prst="textNoShape">
              <a:avLst/>
            </a:prstTxWarp>
          </a:bodyPr>
          <a:lstStyle>
            <a:lvl1pPr defTabSz="912813" eaLnBrk="1" hangingPunct="1">
              <a:defRPr sz="1200" smtClean="0"/>
            </a:lvl1pPr>
          </a:lstStyle>
          <a:p>
            <a:pPr>
              <a:defRPr/>
            </a:pPr>
            <a:endParaRPr lang="de-DE" altLang="de-DE"/>
          </a:p>
        </p:txBody>
      </p:sp>
      <p:sp>
        <p:nvSpPr>
          <p:cNvPr id="3075" name="Rectangle 3"/>
          <p:cNvSpPr>
            <a:spLocks noGrp="1" noChangeArrowheads="1"/>
          </p:cNvSpPr>
          <p:nvPr>
            <p:ph type="dt" idx="1"/>
          </p:nvPr>
        </p:nvSpPr>
        <p:spPr bwMode="auto">
          <a:xfrm>
            <a:off x="3862388"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t" anchorCtr="0" compatLnSpc="1">
            <a:prstTxWarp prst="textNoShape">
              <a:avLst/>
            </a:prstTxWarp>
          </a:bodyPr>
          <a:lstStyle>
            <a:lvl1pPr algn="r" defTabSz="912813" eaLnBrk="1" hangingPunct="1">
              <a:defRPr sz="1200" smtClean="0"/>
            </a:lvl1pPr>
          </a:lstStyle>
          <a:p>
            <a:pPr>
              <a:defRPr/>
            </a:pPr>
            <a:endParaRPr lang="de-DE" altLang="de-DE"/>
          </a:p>
        </p:txBody>
      </p:sp>
      <p:sp>
        <p:nvSpPr>
          <p:cNvPr id="25604" name="Rectangle 4"/>
          <p:cNvSpPr>
            <a:spLocks noGrp="1" noRot="1" noChangeAspect="1" noChangeArrowheads="1" noTextEdit="1"/>
          </p:cNvSpPr>
          <p:nvPr>
            <p:ph type="sldImg" idx="2"/>
          </p:nvPr>
        </p:nvSpPr>
        <p:spPr bwMode="auto">
          <a:xfrm>
            <a:off x="927100"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2625" y="4718050"/>
            <a:ext cx="545465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b" anchorCtr="0" compatLnSpc="1">
            <a:prstTxWarp prst="textNoShape">
              <a:avLst/>
            </a:prstTxWarp>
          </a:bodyPr>
          <a:lstStyle>
            <a:lvl1pPr defTabSz="912813" eaLnBrk="1" hangingPunct="1">
              <a:defRPr sz="1200" smtClean="0"/>
            </a:lvl1pPr>
          </a:lstStyle>
          <a:p>
            <a:pPr>
              <a:defRPr/>
            </a:pPr>
            <a:endParaRPr lang="de-DE" altLang="de-DE"/>
          </a:p>
        </p:txBody>
      </p:sp>
      <p:sp>
        <p:nvSpPr>
          <p:cNvPr id="3079" name="Rectangle 7"/>
          <p:cNvSpPr>
            <a:spLocks noGrp="1" noChangeArrowheads="1"/>
          </p:cNvSpPr>
          <p:nvPr>
            <p:ph type="sldNum" sz="quarter" idx="5"/>
          </p:nvPr>
        </p:nvSpPr>
        <p:spPr bwMode="auto">
          <a:xfrm>
            <a:off x="3862388"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b" anchorCtr="0" compatLnSpc="1">
            <a:prstTxWarp prst="textNoShape">
              <a:avLst/>
            </a:prstTxWarp>
          </a:bodyPr>
          <a:lstStyle>
            <a:lvl1pPr algn="r" defTabSz="912813" eaLnBrk="1" hangingPunct="1">
              <a:defRPr sz="1200" smtClean="0"/>
            </a:lvl1pPr>
          </a:lstStyle>
          <a:p>
            <a:pPr>
              <a:defRPr/>
            </a:pPr>
            <a:fld id="{D47ADC95-7A91-4A3B-88CF-853D915EFCC5}" type="slidenum">
              <a:rPr lang="de-DE" altLang="de-DE"/>
              <a:pPr>
                <a:defRPr/>
              </a:pPr>
              <a:t>‹Nr.›</a:t>
            </a:fld>
            <a:endParaRPr lang="de-DE" altLang="de-DE"/>
          </a:p>
        </p:txBody>
      </p:sp>
    </p:spTree>
    <p:extLst>
      <p:ext uri="{BB962C8B-B14F-4D97-AF65-F5344CB8AC3E}">
        <p14:creationId xmlns:p14="http://schemas.microsoft.com/office/powerpoint/2010/main" val="293845018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bildplatzhalter 1"/>
          <p:cNvSpPr>
            <a:spLocks noGrp="1" noRot="1" noChangeAspect="1" noTextEdit="1"/>
          </p:cNvSpPr>
          <p:nvPr>
            <p:ph type="sldImg"/>
          </p:nvPr>
        </p:nvSpPr>
        <p:spPr>
          <a:ln/>
        </p:spPr>
      </p:sp>
      <p:sp>
        <p:nvSpPr>
          <p:cNvPr id="6147" name="Notizenplatzhalter 2"/>
          <p:cNvSpPr>
            <a:spLocks noGrp="1"/>
          </p:cNvSpPr>
          <p:nvPr>
            <p:ph type="body" idx="1"/>
          </p:nvPr>
        </p:nvSpPr>
        <p:spPr>
          <a:noFill/>
        </p:spPr>
        <p:txBody>
          <a:bodyPr/>
          <a:lstStyle/>
          <a:p>
            <a:r>
              <a:rPr lang="de-DE" altLang="en-US" smtClean="0">
                <a:latin typeface="Arial" panose="020B0604020202020204" pitchFamily="34" charset="0"/>
              </a:rPr>
              <a:t>+</a:t>
            </a:r>
            <a:endParaRPr lang="en-US" altLang="en-US" smtClean="0">
              <a:latin typeface="Arial" panose="020B0604020202020204" pitchFamily="34" charset="0"/>
            </a:endParaRPr>
          </a:p>
        </p:txBody>
      </p:sp>
      <p:sp>
        <p:nvSpPr>
          <p:cNvPr id="2" name="Datumsplatzhalter 1"/>
          <p:cNvSpPr>
            <a:spLocks noGrp="1"/>
          </p:cNvSpPr>
          <p:nvPr>
            <p:ph type="dt" sz="quarter" idx="1"/>
          </p:nvPr>
        </p:nvSpPr>
        <p:spPr/>
        <p:txBody>
          <a:bodyPr/>
          <a:lstStyle/>
          <a:p>
            <a:pPr>
              <a:defRPr/>
            </a:pPr>
            <a:fld id="{CE70CB38-6B3F-44F2-A43B-4BAFB7FF6495}" type="datetime1">
              <a:rPr lang="de-DE"/>
              <a:pPr>
                <a:defRPr/>
              </a:pPr>
              <a:t>24.02.2020</a:t>
            </a:fld>
            <a:endParaRPr lang="de-DE"/>
          </a:p>
        </p:txBody>
      </p:sp>
    </p:spTree>
    <p:extLst>
      <p:ext uri="{BB962C8B-B14F-4D97-AF65-F5344CB8AC3E}">
        <p14:creationId xmlns:p14="http://schemas.microsoft.com/office/powerpoint/2010/main" val="738557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43305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752210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7</a:t>
            </a:fld>
            <a:endParaRPr lang="de-DE"/>
          </a:p>
        </p:txBody>
      </p:sp>
    </p:spTree>
    <p:extLst>
      <p:ext uri="{BB962C8B-B14F-4D97-AF65-F5344CB8AC3E}">
        <p14:creationId xmlns:p14="http://schemas.microsoft.com/office/powerpoint/2010/main" val="67757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8</a:t>
            </a:fld>
            <a:endParaRPr lang="de-DE"/>
          </a:p>
        </p:txBody>
      </p:sp>
    </p:spTree>
    <p:extLst>
      <p:ext uri="{BB962C8B-B14F-4D97-AF65-F5344CB8AC3E}">
        <p14:creationId xmlns:p14="http://schemas.microsoft.com/office/powerpoint/2010/main" val="367063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47532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79878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07895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logo300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12600" y="215900"/>
            <a:ext cx="781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p:nvSpPr>
        <p:spPr bwMode="auto">
          <a:xfrm>
            <a:off x="9737725" y="9193213"/>
            <a:ext cx="27797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de-DE" altLang="de-DE" sz="1400" b="1" smtClean="0">
                <a:solidFill>
                  <a:schemeClr val="bg2"/>
                </a:solidFill>
                <a:latin typeface="Calibri" pitchFamily="34" charset="0"/>
              </a:rPr>
              <a:t>Seite </a:t>
            </a:r>
            <a:fld id="{6C47C05D-7D50-4E6E-A68E-6ABAD0E2B528}" type="slidenum">
              <a:rPr lang="de-DE" altLang="de-DE" sz="1400" b="1" smtClean="0">
                <a:solidFill>
                  <a:schemeClr val="bg2"/>
                </a:solidFill>
                <a:latin typeface="Calibri" pitchFamily="34" charset="0"/>
              </a:rPr>
              <a:pPr algn="r" eaLnBrk="1" hangingPunct="1">
                <a:defRPr/>
              </a:pPr>
              <a:t>‹Nr.›</a:t>
            </a:fld>
            <a:endParaRPr lang="de-DE" altLang="de-DE" sz="1400" b="1" smtClean="0">
              <a:solidFill>
                <a:schemeClr val="bg2"/>
              </a:solidFill>
              <a:latin typeface="Calibri" pitchFamily="34" charset="0"/>
            </a:endParaRPr>
          </a:p>
        </p:txBody>
      </p:sp>
      <p:sp>
        <p:nvSpPr>
          <p:cNvPr id="6" name="Rechteck 5"/>
          <p:cNvSpPr>
            <a:spLocks noChangeArrowheads="1"/>
          </p:cNvSpPr>
          <p:nvPr/>
        </p:nvSpPr>
        <p:spPr bwMode="auto">
          <a:xfrm>
            <a:off x="487363" y="9193213"/>
            <a:ext cx="1054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de-DE" altLang="en-US" sz="1400" b="1" smtClean="0">
                <a:solidFill>
                  <a:schemeClr val="bg2"/>
                </a:solidFill>
                <a:latin typeface="Calibri" pitchFamily="34" charset="0"/>
              </a:rPr>
              <a:t>Validas AG</a:t>
            </a:r>
            <a:endParaRPr lang="de-DE" altLang="en-US" sz="1400" smtClean="0">
              <a:solidFill>
                <a:schemeClr val="bg2"/>
              </a:solidFill>
              <a:latin typeface="Calibri" pitchFamily="34" charset="0"/>
            </a:endParaRPr>
          </a:p>
        </p:txBody>
      </p:sp>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extLst>
      <p:ext uri="{BB962C8B-B14F-4D97-AF65-F5344CB8AC3E}">
        <p14:creationId xmlns:p14="http://schemas.microsoft.com/office/powerpoint/2010/main" val="245700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9737725" y="9193213"/>
            <a:ext cx="27797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de-DE" altLang="de-DE" sz="1400" b="1" smtClean="0">
                <a:solidFill>
                  <a:schemeClr val="bg2"/>
                </a:solidFill>
                <a:latin typeface="Calibri" pitchFamily="34" charset="0"/>
              </a:rPr>
              <a:t>Page </a:t>
            </a:r>
            <a:fld id="{2ECDCB2B-36FA-489A-8172-417ADCAF04A6}" type="slidenum">
              <a:rPr lang="de-DE" altLang="de-DE" sz="1400" b="1" smtClean="0">
                <a:solidFill>
                  <a:schemeClr val="bg2"/>
                </a:solidFill>
                <a:latin typeface="Calibri" pitchFamily="34" charset="0"/>
              </a:rPr>
              <a:pPr algn="r" eaLnBrk="1" hangingPunct="1">
                <a:defRPr/>
              </a:pPr>
              <a:t>‹Nr.›</a:t>
            </a:fld>
            <a:endParaRPr lang="de-DE" altLang="de-DE" sz="1400" b="1" smtClean="0">
              <a:solidFill>
                <a:schemeClr val="bg2"/>
              </a:solidFill>
              <a:latin typeface="Calibri" pitchFamily="34" charset="0"/>
            </a:endParaRPr>
          </a:p>
        </p:txBody>
      </p:sp>
      <p:sp>
        <p:nvSpPr>
          <p:cNvPr id="5" name="Rechteck 4"/>
          <p:cNvSpPr>
            <a:spLocks noChangeArrowheads="1"/>
          </p:cNvSpPr>
          <p:nvPr/>
        </p:nvSpPr>
        <p:spPr bwMode="auto">
          <a:xfrm>
            <a:off x="487363" y="9193213"/>
            <a:ext cx="10556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de-DE" altLang="en-US" sz="1400" b="1" smtClean="0">
                <a:solidFill>
                  <a:schemeClr val="bg2"/>
                </a:solidFill>
                <a:latin typeface="Calibri" pitchFamily="34" charset="0"/>
              </a:rPr>
              <a:t>Validas AG</a:t>
            </a:r>
            <a:endParaRPr lang="de-DE" altLang="en-US" sz="1400" smtClean="0">
              <a:solidFill>
                <a:schemeClr val="bg2"/>
              </a:solidFill>
              <a:latin typeface="Calibri" pitchFamily="34" charset="0"/>
            </a:endParaRPr>
          </a:p>
        </p:txBody>
      </p:sp>
      <p:pic>
        <p:nvPicPr>
          <p:cNvPr id="6" name="Picture 2" descr="\\smbsrv.validas\intranet\Validas\CorporateIdentity\ValidasLogos\vlogo300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12600" y="215900"/>
            <a:ext cx="781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56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2800" b="1" spc="0">
                <a:latin typeface="+mn-lt"/>
              </a:defRPr>
            </a:lvl1pPr>
            <a:lvl2pPr>
              <a:buFont typeface="Calibri" pitchFamily="34" charset="0"/>
              <a:buChar char="–"/>
              <a:defRPr sz="2800" spc="0">
                <a:latin typeface="+mn-lt"/>
              </a:defRPr>
            </a:lvl2pPr>
            <a:lvl3pPr>
              <a:defRPr sz="2400" spc="0">
                <a:latin typeface="+mn-lt"/>
              </a:defRPr>
            </a:lvl3pPr>
            <a:lvl4pPr>
              <a:defRPr sz="2000" spc="0">
                <a:latin typeface="+mn-lt"/>
              </a:defRPr>
            </a:lvl4pPr>
            <a:lvl5pPr>
              <a:defRPr sz="18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952645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59" r:id="rId1"/>
    <p:sldLayoutId id="2147484460" r:id="rId2"/>
  </p:sldLayoutIdLst>
  <p:hf sldNum="0" hdr="0" ftr="0" dt="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4"/>
          <p:cNvSpPr>
            <a:spLocks noGrp="1"/>
          </p:cNvSpPr>
          <p:nvPr>
            <p:ph type="title"/>
          </p:nvPr>
        </p:nvSpPr>
        <p:spPr bwMode="auto">
          <a:xfrm>
            <a:off x="1535401" y="7790441"/>
            <a:ext cx="9807789" cy="1026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algn="ctr" eaLnBrk="1" hangingPunct="1"/>
            <a:r>
              <a:rPr lang="de-DE" altLang="en-US" smtClean="0"/>
              <a:t>Towards Functional Paradigm</a:t>
            </a:r>
            <a:endParaRPr lang="en-US" altLang="en-US" sz="3200" dirty="0"/>
          </a:p>
        </p:txBody>
      </p:sp>
      <p:sp>
        <p:nvSpPr>
          <p:cNvPr id="5123" name="Untertitel 2"/>
          <p:cNvSpPr>
            <a:spLocks noGrp="1"/>
          </p:cNvSpPr>
          <p:nvPr>
            <p:ph type="body" idx="1"/>
          </p:nvPr>
        </p:nvSpPr>
        <p:spPr bwMode="auto">
          <a:xfrm>
            <a:off x="491115" y="441037"/>
            <a:ext cx="9607550" cy="909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eaLnBrk="1" hangingPunct="1"/>
            <a:r>
              <a:rPr lang="de-DE" altLang="en-US" sz="4400" smtClean="0"/>
              <a:t>Robert Reitmeier, </a:t>
            </a:r>
            <a:r>
              <a:rPr lang="de-DE" altLang="en-US" sz="4400" dirty="0" smtClean="0"/>
              <a:t>Validas AG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547" y="1120918"/>
            <a:ext cx="4211926" cy="6440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699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a:solidFill>
                  <a:srgbClr val="262626"/>
                </a:solidFill>
                <a:latin typeface="+mn-lt"/>
                <a:ea typeface="Gill Sans" charset="0"/>
                <a:cs typeface="Gill Sans" charset="0"/>
              </a:rPr>
              <a:t>no acceptance for “esoteric” (i.e. modern</a:t>
            </a:r>
            <a:r>
              <a:rPr lang="en-US" sz="2600">
                <a:solidFill>
                  <a:srgbClr val="262626"/>
                </a:solidFill>
                <a:latin typeface="+mn-lt"/>
                <a:ea typeface="Gill Sans" charset="0"/>
                <a:cs typeface="Gill Sans" charset="0"/>
              </a:rPr>
              <a:t>) </a:t>
            </a:r>
            <a:r>
              <a:rPr lang="en-US" sz="2600" smtClean="0">
                <a:solidFill>
                  <a:srgbClr val="262626"/>
                </a:solidFill>
                <a:latin typeface="+mn-lt"/>
                <a:ea typeface="Gill Sans" charset="0"/>
                <a:cs typeface="Gill Sans" charset="0"/>
              </a:rPr>
              <a:t>technology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a:t>
            </a:r>
            <a:r>
              <a:rPr lang="en-US" sz="2600" smtClean="0">
                <a:solidFill>
                  <a:srgbClr val="262626"/>
                </a:solidFill>
                <a:latin typeface="+mn-lt"/>
                <a:ea typeface="Gill Sans" charset="0"/>
                <a:cs typeface="Gill Sans" charset="0"/>
              </a:rPr>
              <a:t>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38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Motivation</a:t>
            </a:r>
            <a:endParaRPr lang="en-GB" dirty="0"/>
          </a:p>
        </p:txBody>
      </p:sp>
      <p:sp>
        <p:nvSpPr>
          <p:cNvPr id="3" name="Inhaltsplatzhalter 2"/>
          <p:cNvSpPr>
            <a:spLocks noGrp="1"/>
          </p:cNvSpPr>
          <p:nvPr>
            <p:ph idx="1"/>
          </p:nvPr>
        </p:nvSpPr>
        <p:spPr>
          <a:ln>
            <a:noFill/>
          </a:ln>
        </p:spPr>
        <p:txBody>
          <a:bodyPr/>
          <a:lstStyle/>
          <a:p>
            <a:pPr marL="0" indent="0">
              <a:buNone/>
            </a:pPr>
            <a:r>
              <a:rPr lang="en-GB" i="1" smtClean="0"/>
              <a:t>Why and when to switch to Haskell:</a:t>
            </a:r>
          </a:p>
          <a:p>
            <a:r>
              <a:rPr lang="en-GB" smtClean="0"/>
              <a:t>Medium to high level problem</a:t>
            </a:r>
          </a:p>
          <a:p>
            <a:r>
              <a:rPr lang="en-GB" smtClean="0"/>
              <a:t>Wish for rapid prototyping</a:t>
            </a:r>
          </a:p>
          <a:p>
            <a:r>
              <a:rPr lang="en-GB" smtClean="0"/>
              <a:t>High quality software</a:t>
            </a:r>
          </a:p>
          <a:p>
            <a:pPr marL="0" indent="0">
              <a:buNone/>
            </a:pPr>
            <a:endParaRPr lang="en-GB"/>
          </a:p>
          <a:p>
            <a:pPr marL="0" indent="0">
              <a:buNone/>
            </a:pPr>
            <a:r>
              <a:rPr lang="en-GB" i="1" smtClean="0"/>
              <a:t>When not to switch:</a:t>
            </a:r>
          </a:p>
          <a:p>
            <a:r>
              <a:rPr lang="en-GB" smtClean="0"/>
              <a:t>Low level </a:t>
            </a:r>
            <a:r>
              <a:rPr lang="en-GB" smtClean="0"/>
              <a:t>problem</a:t>
            </a:r>
          </a:p>
          <a:p>
            <a:r>
              <a:rPr lang="en-GB" smtClean="0"/>
              <a:t>real-time </a:t>
            </a:r>
            <a:r>
              <a:rPr lang="en-GB" smtClean="0"/>
              <a:t>system requirements</a:t>
            </a:r>
          </a:p>
          <a:p>
            <a:pPr marL="0" indent="0">
              <a:buNone/>
            </a:pPr>
            <a:endParaRPr lang="en-GB" sz="2400" b="0">
              <a:latin typeface="Eurostile" panose="020B0504020202050204" pitchFamily="34" charset="0"/>
            </a:endParaRPr>
          </a:p>
        </p:txBody>
      </p:sp>
    </p:spTree>
    <p:extLst>
      <p:ext uri="{BB962C8B-B14F-4D97-AF65-F5344CB8AC3E}">
        <p14:creationId xmlns:p14="http://schemas.microsoft.com/office/powerpoint/2010/main" val="3664909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What to expect</a:t>
            </a:r>
            <a:endParaRPr lang="en-GB" dirty="0"/>
          </a:p>
        </p:txBody>
      </p:sp>
      <p:sp>
        <p:nvSpPr>
          <p:cNvPr id="3" name="Inhaltsplatzhalter 2"/>
          <p:cNvSpPr>
            <a:spLocks noGrp="1"/>
          </p:cNvSpPr>
          <p:nvPr>
            <p:ph idx="1"/>
          </p:nvPr>
        </p:nvSpPr>
        <p:spPr/>
        <p:txBody>
          <a:bodyPr/>
          <a:lstStyle/>
          <a:p>
            <a:pPr marL="0" indent="0">
              <a:buNone/>
            </a:pPr>
            <a:r>
              <a:rPr lang="en-GB" i="1" smtClean="0"/>
              <a:t>What to expect:</a:t>
            </a:r>
          </a:p>
          <a:p>
            <a:r>
              <a:rPr lang="en-GB" smtClean="0"/>
              <a:t>Paradigm shift in your head:</a:t>
            </a:r>
            <a:br>
              <a:rPr lang="en-GB" smtClean="0"/>
            </a:br>
            <a:r>
              <a:rPr lang="en-GB" smtClean="0"/>
              <a:t>“</a:t>
            </a:r>
            <a:r>
              <a:rPr lang="en-US" sz="2000" smtClean="0">
                <a:latin typeface="Courier New" panose="02070309020205020404" pitchFamily="49" charset="0"/>
                <a:cs typeface="Courier New" panose="02070309020205020404" pitchFamily="49" charset="0"/>
              </a:rPr>
              <a:t>Lisp </a:t>
            </a:r>
            <a:r>
              <a:rPr lang="en-US" sz="2000">
                <a:latin typeface="Courier New" panose="02070309020205020404" pitchFamily="49" charset="0"/>
                <a:cs typeface="Courier New" panose="02070309020205020404" pitchFamily="49" charset="0"/>
              </a:rPr>
              <a:t>is worth learning for the profound enlightenment experience you will have when you finally get it; that experience will make you a better programmer for the rest of your days, even if you never actually use Lisp itself a lot</a:t>
            </a:r>
            <a:r>
              <a:rPr lang="en-US" sz="2000" smtClean="0">
                <a:latin typeface="Courier New" panose="02070309020205020404" pitchFamily="49" charset="0"/>
                <a:cs typeface="Courier New" panose="02070309020205020404" pitchFamily="49" charset="0"/>
              </a:rPr>
              <a:t>.”</a:t>
            </a:r>
            <a:br>
              <a:rPr lang="en-US" sz="2000" smtClean="0">
                <a:latin typeface="Courier New" panose="02070309020205020404" pitchFamily="49" charset="0"/>
                <a:cs typeface="Courier New" panose="02070309020205020404" pitchFamily="49" charset="0"/>
              </a:rPr>
            </a:br>
            <a:r>
              <a:rPr lang="en-US" sz="2000" smtClean="0">
                <a:latin typeface="Courier New" panose="02070309020205020404" pitchFamily="49" charset="0"/>
                <a:cs typeface="Courier New" panose="02070309020205020404" pitchFamily="49" charset="0"/>
              </a:rPr>
              <a:t>=&gt; </a:t>
            </a:r>
            <a:r>
              <a:rPr lang="en-US" smtClean="0"/>
              <a:t>Despise </a:t>
            </a:r>
            <a:r>
              <a:rPr lang="en-US"/>
              <a:t>of mainstream </a:t>
            </a:r>
            <a:r>
              <a:rPr lang="en-US" smtClean="0"/>
              <a:t>languages</a:t>
            </a:r>
          </a:p>
          <a:p>
            <a:r>
              <a:rPr lang="de-DE" smtClean="0"/>
              <a:t>Mathematical principledness and cleanliness</a:t>
            </a:r>
            <a:endParaRPr lang="en-GB"/>
          </a:p>
          <a:p>
            <a:r>
              <a:rPr lang="en-GB" smtClean="0"/>
              <a:t>Rich tooling (library/build management, time and resources profiling e.g.)</a:t>
            </a:r>
          </a:p>
          <a:p>
            <a:r>
              <a:rPr lang="en-GB" smtClean="0"/>
              <a:t>Wealth of working libraries</a:t>
            </a:r>
          </a:p>
          <a:p>
            <a:r>
              <a:rPr lang="en-GB" smtClean="0"/>
              <a:t>Highly educated community with very good expertise</a:t>
            </a:r>
            <a:br>
              <a:rPr lang="en-GB" smtClean="0"/>
            </a:br>
            <a:r>
              <a:rPr lang="en-GB" smtClean="0"/>
              <a:t>(community is small, but growing)</a:t>
            </a:r>
          </a:p>
          <a:p>
            <a:r>
              <a:rPr lang="en-GB" smtClean="0"/>
              <a:t>Specialized librares sometimes come with very sparse documentation</a:t>
            </a:r>
          </a:p>
          <a:p>
            <a:r>
              <a:rPr lang="en-GB" smtClean="0">
                <a:latin typeface="Bradley Hand ITC" panose="03070402050302030203" pitchFamily="66" charset="0"/>
              </a:rPr>
              <a:t>“Once U go black, U don’t go back.”</a:t>
            </a:r>
          </a:p>
        </p:txBody>
      </p:sp>
    </p:spTree>
    <p:extLst>
      <p:ext uri="{BB962C8B-B14F-4D97-AF65-F5344CB8AC3E}">
        <p14:creationId xmlns:p14="http://schemas.microsoft.com/office/powerpoint/2010/main" val="104649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From modernescpp.com</a:t>
            </a:r>
            <a:endParaRPr lang="en-GB" dirty="0"/>
          </a:p>
        </p:txBody>
      </p:sp>
      <p:sp>
        <p:nvSpPr>
          <p:cNvPr id="4" name="AutoShape 2" descr="CharakteristikenFunktionaleProgrammierungFirstClassFunctionsE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572" y="891214"/>
            <a:ext cx="8935018" cy="8210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Rainer Grim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4" y="1157918"/>
            <a:ext cx="3095657" cy="439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1318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 in 1993</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2572481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p:cNvSpPr/>
          <p:nvPr/>
        </p:nvSpPr>
        <p:spPr>
          <a:xfrm>
            <a:off x="442913" y="1772446"/>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994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Strategic Choices</a:t>
            </a:r>
            <a:endParaRPr lang="en-GB" dirty="0"/>
          </a:p>
        </p:txBody>
      </p:sp>
      <p:sp>
        <p:nvSpPr>
          <p:cNvPr id="3" name="Inhaltsplatzhalter 2"/>
          <p:cNvSpPr>
            <a:spLocks noGrp="1"/>
          </p:cNvSpPr>
          <p:nvPr>
            <p:ph idx="1"/>
          </p:nvPr>
        </p:nvSpPr>
        <p:spPr/>
        <p:txBody>
          <a:bodyPr/>
          <a:lstStyle/>
          <a:p>
            <a:endParaRPr lang="en-GB" smtClean="0"/>
          </a:p>
        </p:txBody>
      </p:sp>
    </p:spTree>
    <p:extLst>
      <p:ext uri="{BB962C8B-B14F-4D97-AF65-F5344CB8AC3E}">
        <p14:creationId xmlns:p14="http://schemas.microsoft.com/office/powerpoint/2010/main" val="2126834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Purely Functional = No Side Effects</a:t>
            </a:r>
            <a:endParaRPr lang="en-GB" dirty="0"/>
          </a:p>
        </p:txBody>
      </p:sp>
      <p:sp>
        <p:nvSpPr>
          <p:cNvPr id="3" name="Inhaltsplatzhalter 2"/>
          <p:cNvSpPr>
            <a:spLocks noGrp="1"/>
          </p:cNvSpPr>
          <p:nvPr>
            <p:ph idx="1"/>
          </p:nvPr>
        </p:nvSpPr>
        <p:spPr/>
        <p:txBody>
          <a:bodyPr/>
          <a:lstStyle/>
          <a:p>
            <a:r>
              <a:rPr lang="en-GB" smtClean="0"/>
              <a:t>f(x) == f(x)</a:t>
            </a:r>
          </a:p>
        </p:txBody>
      </p:sp>
    </p:spTree>
    <p:extLst>
      <p:ext uri="{BB962C8B-B14F-4D97-AF65-F5344CB8AC3E}">
        <p14:creationId xmlns:p14="http://schemas.microsoft.com/office/powerpoint/2010/main" val="3976244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Strong Static Type System</a:t>
            </a:r>
            <a:endParaRPr lang="en-GB" dirty="0"/>
          </a:p>
        </p:txBody>
      </p:sp>
      <p:sp>
        <p:nvSpPr>
          <p:cNvPr id="3" name="Inhaltsplatzhalter 2"/>
          <p:cNvSpPr>
            <a:spLocks noGrp="1"/>
          </p:cNvSpPr>
          <p:nvPr>
            <p:ph idx="1"/>
          </p:nvPr>
        </p:nvSpPr>
        <p:spPr/>
        <p:txBody>
          <a:bodyPr/>
          <a:lstStyle/>
          <a:p>
            <a:r>
              <a:rPr lang="en-GB" smtClean="0"/>
              <a:t>Types are your friend!</a:t>
            </a:r>
          </a:p>
        </p:txBody>
      </p:sp>
    </p:spTree>
    <p:extLst>
      <p:ext uri="{BB962C8B-B14F-4D97-AF65-F5344CB8AC3E}">
        <p14:creationId xmlns:p14="http://schemas.microsoft.com/office/powerpoint/2010/main" val="440282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Completeness</a:t>
            </a:r>
            <a:endParaRPr lang="en-GB" dirty="0"/>
          </a:p>
        </p:txBody>
      </p:sp>
      <p:sp>
        <p:nvSpPr>
          <p:cNvPr id="3" name="Inhaltsplatzhalter 2"/>
          <p:cNvSpPr>
            <a:spLocks noGrp="1"/>
          </p:cNvSpPr>
          <p:nvPr>
            <p:ph idx="1"/>
          </p:nvPr>
        </p:nvSpPr>
        <p:spPr/>
        <p:txBody>
          <a:bodyPr/>
          <a:lstStyle/>
          <a:p>
            <a:r>
              <a:rPr lang="en-GB" smtClean="0"/>
              <a:t>Completeness of case distinctions is enforced</a:t>
            </a:r>
          </a:p>
        </p:txBody>
      </p:sp>
      <p:pic>
        <p:nvPicPr>
          <p:cNvPr id="1026" name="Picture 2" descr="https://res.infoq.com/presentations/Null-References-The-Billion-Dollar-Mistake-Tony-Hoare/en/slides/slide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669" y="3249931"/>
            <a:ext cx="7773954" cy="582156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Bildergebnis für null pointer excep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2" y="2250633"/>
            <a:ext cx="5281775" cy="3149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002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Contents</a:t>
            </a:r>
            <a:endParaRPr lang="en-GB" dirty="0"/>
          </a:p>
        </p:txBody>
      </p:sp>
      <p:sp>
        <p:nvSpPr>
          <p:cNvPr id="3" name="Inhaltsplatzhalter 2"/>
          <p:cNvSpPr>
            <a:spLocks noGrp="1"/>
          </p:cNvSpPr>
          <p:nvPr>
            <p:ph idx="1"/>
          </p:nvPr>
        </p:nvSpPr>
        <p:spPr/>
        <p:txBody>
          <a:bodyPr/>
          <a:lstStyle/>
          <a:p>
            <a:r>
              <a:rPr lang="en-GB" smtClean="0"/>
              <a:t>Motivation</a:t>
            </a:r>
          </a:p>
          <a:p>
            <a:pPr lvl="1"/>
            <a:r>
              <a:rPr lang="en-GB" smtClean="0"/>
              <a:t>Why and when to switch to Haskell</a:t>
            </a:r>
          </a:p>
          <a:p>
            <a:pPr lvl="1"/>
            <a:r>
              <a:rPr lang="en-GB" smtClean="0"/>
              <a:t>What to expect</a:t>
            </a:r>
          </a:p>
          <a:p>
            <a:r>
              <a:rPr lang="en-GB" smtClean="0"/>
              <a:t>The NSWC Experiment</a:t>
            </a:r>
          </a:p>
          <a:p>
            <a:r>
              <a:rPr lang="en-GB" smtClean="0"/>
              <a:t>Strategic Choices (and how they manifest)</a:t>
            </a:r>
          </a:p>
          <a:p>
            <a:r>
              <a:rPr lang="en-GB" smtClean="0"/>
              <a:t>Glasgow </a:t>
            </a:r>
            <a:r>
              <a:rPr lang="en-GB"/>
              <a:t>Haskell Compiler </a:t>
            </a:r>
            <a:r>
              <a:rPr lang="en-GB" smtClean="0"/>
              <a:t>[Interactive] / </a:t>
            </a:r>
            <a:r>
              <a:rPr lang="en-GB"/>
              <a:t>Hackage / </a:t>
            </a:r>
            <a:r>
              <a:rPr lang="en-GB" smtClean="0"/>
              <a:t>Stackage</a:t>
            </a:r>
            <a:endParaRPr lang="en-GB"/>
          </a:p>
          <a:p>
            <a:r>
              <a:rPr lang="en-GB" smtClean="0"/>
              <a:t>Hello World!</a:t>
            </a:r>
          </a:p>
          <a:p>
            <a:r>
              <a:rPr lang="en-GB" smtClean="0"/>
              <a:t>Closing the “Semantic Gap”</a:t>
            </a:r>
          </a:p>
          <a:p>
            <a:r>
              <a:rPr lang="en-GB" smtClean="0"/>
              <a:t>“Executable Proof”: Quicksort</a:t>
            </a:r>
          </a:p>
          <a:p>
            <a:r>
              <a:rPr lang="en-GB" smtClean="0"/>
              <a:t>“Executable Specification”: Chess in 200 Lines</a:t>
            </a:r>
          </a:p>
          <a:p>
            <a:endParaRPr lang="en-GB"/>
          </a:p>
          <a:p>
            <a:endParaRPr lang="en-GB" smtClean="0"/>
          </a:p>
        </p:txBody>
      </p:sp>
    </p:spTree>
    <p:extLst>
      <p:ext uri="{BB962C8B-B14F-4D97-AF65-F5344CB8AC3E}">
        <p14:creationId xmlns:p14="http://schemas.microsoft.com/office/powerpoint/2010/main" val="2704534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Lazy Evaluation</a:t>
            </a:r>
            <a:endParaRPr lang="en-GB" dirty="0"/>
          </a:p>
        </p:txBody>
      </p:sp>
      <p:sp>
        <p:nvSpPr>
          <p:cNvPr id="3" name="Inhaltsplatzhalter 2"/>
          <p:cNvSpPr>
            <a:spLocks noGrp="1"/>
          </p:cNvSpPr>
          <p:nvPr>
            <p:ph idx="1"/>
          </p:nvPr>
        </p:nvSpPr>
        <p:spPr/>
        <p:txBody>
          <a:bodyPr/>
          <a:lstStyle/>
          <a:p>
            <a:r>
              <a:rPr lang="en-GB" smtClean="0"/>
              <a:t>Deal with infinity</a:t>
            </a:r>
          </a:p>
          <a:p>
            <a:r>
              <a:rPr lang="en-GB" smtClean="0"/>
              <a:t>Efficiency without explicitly thinking about it</a:t>
            </a:r>
          </a:p>
          <a:p>
            <a:r>
              <a:rPr lang="en-GB" smtClean="0"/>
              <a:t>No need for fixed upper bounds</a:t>
            </a:r>
          </a:p>
          <a:p>
            <a:pPr lvl="1"/>
            <a:r>
              <a:rPr lang="en-GB" smtClean="0"/>
              <a:t>Checking of the upper bounds</a:t>
            </a:r>
          </a:p>
          <a:p>
            <a:pPr lvl="1"/>
            <a:r>
              <a:rPr lang="en-GB" smtClean="0"/>
              <a:t>Problems when bounds exceeded</a:t>
            </a:r>
          </a:p>
        </p:txBody>
      </p:sp>
    </p:spTree>
    <p:extLst>
      <p:ext uri="{BB962C8B-B14F-4D97-AF65-F5344CB8AC3E}">
        <p14:creationId xmlns:p14="http://schemas.microsoft.com/office/powerpoint/2010/main" val="3606208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List Comprehension</a:t>
            </a:r>
            <a:endParaRPr lang="en-GB" dirty="0"/>
          </a:p>
        </p:txBody>
      </p:sp>
      <p:sp>
        <p:nvSpPr>
          <p:cNvPr id="3" name="Inhaltsplatzhalter 2"/>
          <p:cNvSpPr>
            <a:spLocks noGrp="1"/>
          </p:cNvSpPr>
          <p:nvPr>
            <p:ph idx="1"/>
          </p:nvPr>
        </p:nvSpPr>
        <p:spPr/>
        <p:txBody>
          <a:bodyPr/>
          <a:lstStyle/>
          <a:p>
            <a:r>
              <a:rPr lang="en-GB" smtClean="0"/>
              <a:t>Mathematical/declarative way of defining lists</a:t>
            </a:r>
          </a:p>
        </p:txBody>
      </p:sp>
    </p:spTree>
    <p:extLst>
      <p:ext uri="{BB962C8B-B14F-4D97-AF65-F5344CB8AC3E}">
        <p14:creationId xmlns:p14="http://schemas.microsoft.com/office/powerpoint/2010/main" val="2413993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No (i.e. Automatic) Memory Management</a:t>
            </a:r>
            <a:endParaRPr lang="en-GB" dirty="0"/>
          </a:p>
        </p:txBody>
      </p:sp>
      <p:sp>
        <p:nvSpPr>
          <p:cNvPr id="3" name="Inhaltsplatzhalter 2"/>
          <p:cNvSpPr>
            <a:spLocks noGrp="1"/>
          </p:cNvSpPr>
          <p:nvPr>
            <p:ph idx="1"/>
          </p:nvPr>
        </p:nvSpPr>
        <p:spPr>
          <a:xfrm>
            <a:off x="487680" y="2372810"/>
            <a:ext cx="12029440" cy="6301573"/>
          </a:xfrm>
        </p:spPr>
        <p:txBody>
          <a:bodyPr/>
          <a:lstStyle/>
          <a:p>
            <a:r>
              <a:rPr lang="en-GB"/>
              <a:t>Programmer not </a:t>
            </a:r>
            <a:r>
              <a:rPr lang="en-GB" smtClean="0"/>
              <a:t>hassled with explicit memory management</a:t>
            </a:r>
            <a:br>
              <a:rPr lang="en-GB" smtClean="0"/>
            </a:br>
            <a:r>
              <a:rPr lang="en-GB" smtClean="0"/>
              <a:t/>
            </a:r>
            <a:br>
              <a:rPr lang="en-GB" smtClean="0"/>
            </a:br>
            <a:r>
              <a:rPr lang="en-GB" smtClean="0">
                <a:latin typeface="Courier New" panose="02070309020205020404" pitchFamily="49" charset="0"/>
                <a:cs typeface="Courier New" panose="02070309020205020404" pitchFamily="49" charset="0"/>
              </a:rPr>
              <a:t>void *mem = malloc(1000*sizeof(int));</a:t>
            </a:r>
            <a:br>
              <a:rPr lang="en-GB" smtClean="0">
                <a:latin typeface="Courier New" panose="02070309020205020404" pitchFamily="49" charset="0"/>
                <a:cs typeface="Courier New" panose="02070309020205020404" pitchFamily="49" charset="0"/>
              </a:rPr>
            </a:br>
            <a:r>
              <a:rPr lang="en-GB" smtClean="0">
                <a:latin typeface="Courier New" panose="02070309020205020404" pitchFamily="49" charset="0"/>
                <a:cs typeface="Courier New" panose="02070309020205020404" pitchFamily="49" charset="0"/>
              </a:rPr>
              <a:t>for(int i=0;i&lt;1000;i++) mem[i]=i;</a:t>
            </a:r>
            <a:br>
              <a:rPr lang="en-GB" smtClean="0">
                <a:latin typeface="Courier New" panose="02070309020205020404" pitchFamily="49" charset="0"/>
                <a:cs typeface="Courier New" panose="02070309020205020404" pitchFamily="49" charset="0"/>
              </a:rPr>
            </a:br>
            <a:endParaRPr lang="en-GB">
              <a:latin typeface="Courier New" panose="02070309020205020404" pitchFamily="49" charset="0"/>
              <a:cs typeface="Courier New" panose="02070309020205020404" pitchFamily="49" charset="0"/>
            </a:endParaRPr>
          </a:p>
          <a:p>
            <a:r>
              <a:rPr lang="en-GB" smtClean="0"/>
              <a:t>Crashes when out of memory!</a:t>
            </a:r>
          </a:p>
          <a:p>
            <a:pPr marL="0" indent="0">
              <a:buNone/>
            </a:pPr>
            <a:endParaRPr lang="en-GB" smtClean="0"/>
          </a:p>
          <a:p>
            <a:r>
              <a:rPr lang="en-GB" smtClean="0"/>
              <a:t>Forgot</a:t>
            </a:r>
            <a:br>
              <a:rPr lang="en-GB" smtClean="0"/>
            </a:br>
            <a:r>
              <a:rPr lang="en-GB" smtClean="0"/>
              <a:t/>
            </a:r>
            <a:br>
              <a:rPr lang="en-GB" smtClean="0"/>
            </a:br>
            <a:r>
              <a:rPr lang="en-GB">
                <a:latin typeface="Courier New" panose="02070309020205020404" pitchFamily="49" charset="0"/>
                <a:cs typeface="Courier New" panose="02070309020205020404" pitchFamily="49" charset="0"/>
              </a:rPr>
              <a:t>free(mem</a:t>
            </a:r>
            <a:r>
              <a:rPr lang="en-GB" smtClean="0">
                <a:latin typeface="Courier New" panose="02070309020205020404" pitchFamily="49" charset="0"/>
                <a:cs typeface="Courier New" panose="02070309020205020404" pitchFamily="49" charset="0"/>
              </a:rPr>
              <a:t>);</a:t>
            </a:r>
            <a:br>
              <a:rPr lang="en-GB" smtClean="0">
                <a:latin typeface="Courier New" panose="02070309020205020404" pitchFamily="49" charset="0"/>
                <a:cs typeface="Courier New" panose="02070309020205020404" pitchFamily="49" charset="0"/>
              </a:rPr>
            </a:br>
            <a:r>
              <a:rPr lang="en-GB" smtClean="0"/>
              <a:t/>
            </a:r>
            <a:br>
              <a:rPr lang="en-GB" smtClean="0"/>
            </a:br>
            <a:r>
              <a:rPr lang="en-GB" smtClean="0"/>
              <a:t>=&gt; memory leak!</a:t>
            </a:r>
          </a:p>
        </p:txBody>
      </p:sp>
    </p:spTree>
    <p:extLst>
      <p:ext uri="{BB962C8B-B14F-4D97-AF65-F5344CB8AC3E}">
        <p14:creationId xmlns:p14="http://schemas.microsoft.com/office/powerpoint/2010/main" val="1029659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Functions are First Class</a:t>
            </a:r>
            <a:endParaRPr lang="en-GB" dirty="0"/>
          </a:p>
        </p:txBody>
      </p:sp>
      <p:sp>
        <p:nvSpPr>
          <p:cNvPr id="3" name="Inhaltsplatzhalter 2"/>
          <p:cNvSpPr>
            <a:spLocks noGrp="1"/>
          </p:cNvSpPr>
          <p:nvPr>
            <p:ph idx="1"/>
          </p:nvPr>
        </p:nvSpPr>
        <p:spPr>
          <a:xfrm>
            <a:off x="487680" y="2372810"/>
            <a:ext cx="12029440" cy="6301573"/>
          </a:xfrm>
        </p:spPr>
        <p:txBody>
          <a:bodyPr/>
          <a:lstStyle/>
          <a:p>
            <a:endParaRPr lang="en-GB" smtClean="0"/>
          </a:p>
        </p:txBody>
      </p:sp>
    </p:spTree>
    <p:extLst>
      <p:ext uri="{BB962C8B-B14F-4D97-AF65-F5344CB8AC3E}">
        <p14:creationId xmlns:p14="http://schemas.microsoft.com/office/powerpoint/2010/main" val="3416677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DSLs for free!</a:t>
            </a:r>
            <a:endParaRPr lang="en-GB" dirty="0"/>
          </a:p>
        </p:txBody>
      </p:sp>
      <p:sp>
        <p:nvSpPr>
          <p:cNvPr id="5" name="Inhaltsplatzhalter 2"/>
          <p:cNvSpPr txBox="1">
            <a:spLocks/>
          </p:cNvSpPr>
          <p:nvPr/>
        </p:nvSpPr>
        <p:spPr>
          <a:xfrm>
            <a:off x="487680" y="1469986"/>
            <a:ext cx="12029440" cy="7204398"/>
          </a:xfrm>
          <a:prstGeom prst="rect">
            <a:avLst/>
          </a:prstGeom>
        </p:spPr>
        <p:txBody>
          <a:bodyPr lIns="130046" tIns="65023" rIns="130046" bIns="65023"/>
          <a:lstStyle>
            <a:lvl1pPr marL="487363" indent="-487363" algn="l" rtl="0" eaLnBrk="0" fontAlgn="base" hangingPunct="0">
              <a:spcBef>
                <a:spcPct val="20000"/>
              </a:spcBef>
              <a:spcAft>
                <a:spcPct val="0"/>
              </a:spcAft>
              <a:buFont typeface="Wingdings 3" pitchFamily="18" charset="2"/>
              <a:buChar char=""/>
              <a:defRPr sz="2800" b="1" spc="0">
                <a:solidFill>
                  <a:schemeClr val="tx1"/>
                </a:solidFill>
                <a:latin typeface="+mn-lt"/>
                <a:ea typeface="+mn-ea"/>
                <a:cs typeface="+mn-cs"/>
              </a:defRPr>
            </a:lvl1pPr>
            <a:lvl2pPr marL="1055688" indent="-404813" algn="l" rtl="0" eaLnBrk="0" fontAlgn="base" hangingPunct="0">
              <a:spcBef>
                <a:spcPct val="20000"/>
              </a:spcBef>
              <a:spcAft>
                <a:spcPct val="0"/>
              </a:spcAft>
              <a:buFont typeface="Calibri" pitchFamily="34" charset="0"/>
              <a:buChar char="–"/>
              <a:defRPr sz="2800" spc="0">
                <a:solidFill>
                  <a:schemeClr val="tx1"/>
                </a:solidFill>
                <a:latin typeface="+mn-lt"/>
              </a:defRPr>
            </a:lvl2pPr>
            <a:lvl3pPr marL="1624013" indent="-323850" algn="l" rtl="0" eaLnBrk="0" fontAlgn="base" hangingPunct="0">
              <a:spcBef>
                <a:spcPct val="20000"/>
              </a:spcBef>
              <a:spcAft>
                <a:spcPct val="0"/>
              </a:spcAft>
              <a:buChar char="•"/>
              <a:defRPr sz="2400" spc="0">
                <a:solidFill>
                  <a:schemeClr val="tx1"/>
                </a:solidFill>
                <a:latin typeface="+mn-lt"/>
              </a:defRPr>
            </a:lvl3pPr>
            <a:lvl4pPr marL="2274888" indent="-323850" algn="l" rtl="0" eaLnBrk="0" fontAlgn="base" hangingPunct="0">
              <a:spcBef>
                <a:spcPct val="20000"/>
              </a:spcBef>
              <a:spcAft>
                <a:spcPct val="0"/>
              </a:spcAft>
              <a:buChar char="–"/>
              <a:defRPr sz="2000" spc="0">
                <a:solidFill>
                  <a:schemeClr val="tx1"/>
                </a:solidFill>
                <a:latin typeface="+mn-lt"/>
              </a:defRPr>
            </a:lvl4pPr>
            <a:lvl5pPr marL="2925763" indent="-323850" algn="l" rtl="0" eaLnBrk="0" fontAlgn="base" hangingPunct="0">
              <a:spcBef>
                <a:spcPct val="20000"/>
              </a:spcBef>
              <a:spcAft>
                <a:spcPct val="0"/>
              </a:spcAft>
              <a:buChar char="»"/>
              <a:defRPr sz="1800" spc="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a:lstStyle>
          <a:p>
            <a:r>
              <a:rPr lang="en-GB" kern="0" smtClean="0"/>
              <a:t>Every “Monad” is a DSL by construction</a:t>
            </a:r>
          </a:p>
          <a:p>
            <a:r>
              <a:rPr lang="en-GB" kern="0" smtClean="0"/>
              <a:t>Example: </a:t>
            </a:r>
            <a:r>
              <a:rPr lang="en-GB" kern="0" smtClean="0"/>
              <a:t>Parsing</a:t>
            </a:r>
          </a:p>
          <a:p>
            <a:pPr marL="0" indent="0">
              <a:buNone/>
            </a:pPr>
            <a:endParaRPr lang="en-GB" kern="0"/>
          </a:p>
          <a:p>
            <a:pPr marL="0" indent="0">
              <a:buNone/>
            </a:pPr>
            <a:endParaRPr lang="en-GB" kern="0" smtClean="0"/>
          </a:p>
          <a:p>
            <a:pPr marL="0" indent="0">
              <a:buNone/>
            </a:pPr>
            <a:r>
              <a:rPr lang="en-GB" kern="0" smtClean="0"/>
              <a:t>Formal Grammar:</a:t>
            </a:r>
          </a:p>
          <a:p>
            <a:pPr marL="0" indent="0">
              <a:buNone/>
            </a:pPr>
            <a:endParaRPr lang="en-GB" kern="0"/>
          </a:p>
          <a:p>
            <a:pPr marL="0" indent="0">
              <a:buNone/>
            </a:pPr>
            <a:endParaRPr lang="en-GB" kern="0" smtClean="0"/>
          </a:p>
          <a:p>
            <a:pPr marL="0" indent="0">
              <a:buNone/>
            </a:pPr>
            <a:endParaRPr lang="en-GB" kern="0"/>
          </a:p>
          <a:p>
            <a:pPr marL="0" indent="0">
              <a:buNone/>
            </a:pPr>
            <a:endParaRPr lang="en-GB" kern="0" smtClean="0"/>
          </a:p>
          <a:p>
            <a:pPr marL="0" indent="0">
              <a:buNone/>
            </a:pPr>
            <a:endParaRPr lang="en-GB" kern="0" smtClean="0"/>
          </a:p>
          <a:p>
            <a:pPr marL="0" indent="0">
              <a:buNone/>
            </a:pPr>
            <a:endParaRPr lang="en-GB" kern="0"/>
          </a:p>
          <a:p>
            <a:pPr marL="0" indent="0">
              <a:buNone/>
            </a:pPr>
            <a:r>
              <a:rPr lang="en-GB" kern="0" smtClean="0"/>
              <a:t>Parsing DSL code:</a:t>
            </a:r>
            <a:endParaRPr lang="en-GB" kern="0" smtClean="0"/>
          </a:p>
        </p:txBody>
      </p:sp>
      <p:sp>
        <p:nvSpPr>
          <p:cNvPr id="9" name="Inhaltsplatzhalter 2"/>
          <p:cNvSpPr>
            <a:spLocks noGrp="1"/>
          </p:cNvSpPr>
          <p:nvPr>
            <p:ph idx="1"/>
          </p:nvPr>
        </p:nvSpPr>
        <p:spPr>
          <a:xfrm>
            <a:off x="480291" y="7941223"/>
            <a:ext cx="12036829" cy="733161"/>
          </a:xfrm>
          <a:solidFill>
            <a:srgbClr val="C2E49C">
              <a:alpha val="43000"/>
            </a:srgbClr>
          </a:solidFill>
        </p:spPr>
        <p:txBody>
          <a:bodyPr/>
          <a:lstStyle/>
          <a:p>
            <a:pPr marL="0" indent="0">
              <a:buNone/>
            </a:pPr>
            <a:r>
              <a:rPr lang="en-US" sz="1800" b="0">
                <a:latin typeface="Droid Sans Mono" panose="020B0609030804020204" pitchFamily="49" charset="0"/>
                <a:ea typeface="Droid Sans Mono" panose="020B0609030804020204" pitchFamily="49" charset="0"/>
                <a:cs typeface="Droid Sans Mono" panose="020B0609030804020204" pitchFamily="49" charset="0"/>
              </a:rPr>
              <a:t>compound_statement = Compound_Statement &lt;$&gt; braces (many statement)</a:t>
            </a:r>
            <a:endParaRPr lang="en-GB" sz="1800" b="0" dirty="0">
              <a:latin typeface="Droid Sans Mono" panose="020B0609030804020204" pitchFamily="49" charset="0"/>
              <a:ea typeface="Droid Sans Mono" panose="020B0609030804020204" pitchFamily="49" charset="0"/>
              <a:cs typeface="Droid Sans Mono" panose="020B0609030804020204" pitchFamily="49"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34" y="4172072"/>
            <a:ext cx="43053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feil nach unten 7"/>
          <p:cNvSpPr/>
          <p:nvPr/>
        </p:nvSpPr>
        <p:spPr>
          <a:xfrm>
            <a:off x="1641231" y="6370605"/>
            <a:ext cx="608046" cy="492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13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DSLs for free!</a:t>
            </a:r>
            <a:endParaRPr lang="en-GB" dirty="0"/>
          </a:p>
        </p:txBody>
      </p:sp>
      <p:sp>
        <p:nvSpPr>
          <p:cNvPr id="3" name="Inhaltsplatzhalter 2"/>
          <p:cNvSpPr>
            <a:spLocks noGrp="1"/>
          </p:cNvSpPr>
          <p:nvPr>
            <p:ph idx="1"/>
          </p:nvPr>
        </p:nvSpPr>
        <p:spPr>
          <a:xfrm>
            <a:off x="587856" y="7102117"/>
            <a:ext cx="12036829" cy="1910797"/>
          </a:xfrm>
          <a:solidFill>
            <a:srgbClr val="C2E49C">
              <a:alpha val="43000"/>
            </a:srgbClr>
          </a:solidFill>
        </p:spPr>
        <p:txBody>
          <a:bodyPr/>
          <a:lstStyle/>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jump_statement </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Break_Statement    &lt;$  (reserved "break"    *&gt; semi) </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&lt;|&gt;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Continue_Statement &lt;$  (reserved "continue" *&gt; semi) </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&lt;|&gt;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Return_Statement   &lt;$&gt; (reserved "return"   *&gt; optionMaybe expression &lt;* semi</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Goto_Statement     &lt;$&gt; (identifier &lt;* semi)</a:t>
            </a:r>
            <a:endParaRPr lang="en-GB" sz="1800" b="0" dirty="0">
              <a:latin typeface="Droid Sans Mono" panose="020B0609030804020204" pitchFamily="49" charset="0"/>
              <a:ea typeface="Droid Sans Mono" panose="020B0609030804020204" pitchFamily="49" charset="0"/>
              <a:cs typeface="Droid Sans Mono" panose="020B060903080402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37" y="2473335"/>
            <a:ext cx="53149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Inhaltsplatzhalter 2"/>
          <p:cNvSpPr txBox="1">
            <a:spLocks/>
          </p:cNvSpPr>
          <p:nvPr/>
        </p:nvSpPr>
        <p:spPr>
          <a:xfrm>
            <a:off x="487680" y="1469986"/>
            <a:ext cx="12029440" cy="7204398"/>
          </a:xfrm>
          <a:prstGeom prst="rect">
            <a:avLst/>
          </a:prstGeom>
        </p:spPr>
        <p:txBody>
          <a:bodyPr lIns="130046" tIns="65023" rIns="130046" bIns="65023"/>
          <a:lstStyle>
            <a:lvl1pPr marL="487363" indent="-487363" algn="l" rtl="0" eaLnBrk="0" fontAlgn="base" hangingPunct="0">
              <a:spcBef>
                <a:spcPct val="20000"/>
              </a:spcBef>
              <a:spcAft>
                <a:spcPct val="0"/>
              </a:spcAft>
              <a:buFont typeface="Wingdings 3" pitchFamily="18" charset="2"/>
              <a:buChar char=""/>
              <a:defRPr sz="2800" b="1" spc="0">
                <a:solidFill>
                  <a:schemeClr val="tx1"/>
                </a:solidFill>
                <a:latin typeface="+mn-lt"/>
                <a:ea typeface="+mn-ea"/>
                <a:cs typeface="+mn-cs"/>
              </a:defRPr>
            </a:lvl1pPr>
            <a:lvl2pPr marL="1055688" indent="-404813" algn="l" rtl="0" eaLnBrk="0" fontAlgn="base" hangingPunct="0">
              <a:spcBef>
                <a:spcPct val="20000"/>
              </a:spcBef>
              <a:spcAft>
                <a:spcPct val="0"/>
              </a:spcAft>
              <a:buFont typeface="Calibri" pitchFamily="34" charset="0"/>
              <a:buChar char="–"/>
              <a:defRPr sz="2800" spc="0">
                <a:solidFill>
                  <a:schemeClr val="tx1"/>
                </a:solidFill>
                <a:latin typeface="+mn-lt"/>
              </a:defRPr>
            </a:lvl2pPr>
            <a:lvl3pPr marL="1624013" indent="-323850" algn="l" rtl="0" eaLnBrk="0" fontAlgn="base" hangingPunct="0">
              <a:spcBef>
                <a:spcPct val="20000"/>
              </a:spcBef>
              <a:spcAft>
                <a:spcPct val="0"/>
              </a:spcAft>
              <a:buChar char="•"/>
              <a:defRPr sz="2400" spc="0">
                <a:solidFill>
                  <a:schemeClr val="tx1"/>
                </a:solidFill>
                <a:latin typeface="+mn-lt"/>
              </a:defRPr>
            </a:lvl3pPr>
            <a:lvl4pPr marL="2274888" indent="-323850" algn="l" rtl="0" eaLnBrk="0" fontAlgn="base" hangingPunct="0">
              <a:spcBef>
                <a:spcPct val="20000"/>
              </a:spcBef>
              <a:spcAft>
                <a:spcPct val="0"/>
              </a:spcAft>
              <a:buChar char="–"/>
              <a:defRPr sz="2000" spc="0">
                <a:solidFill>
                  <a:schemeClr val="tx1"/>
                </a:solidFill>
                <a:latin typeface="+mn-lt"/>
              </a:defRPr>
            </a:lvl4pPr>
            <a:lvl5pPr marL="2925763" indent="-323850" algn="l" rtl="0" eaLnBrk="0" fontAlgn="base" hangingPunct="0">
              <a:spcBef>
                <a:spcPct val="20000"/>
              </a:spcBef>
              <a:spcAft>
                <a:spcPct val="0"/>
              </a:spcAft>
              <a:buChar char="»"/>
              <a:defRPr sz="1800" spc="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a:lstStyle>
          <a:p>
            <a:pPr marL="0" indent="0">
              <a:buNone/>
            </a:pPr>
            <a:endParaRPr lang="en-GB" kern="0" smtClean="0"/>
          </a:p>
        </p:txBody>
      </p:sp>
      <p:sp>
        <p:nvSpPr>
          <p:cNvPr id="6" name="Pfeil nach unten 5"/>
          <p:cNvSpPr/>
          <p:nvPr/>
        </p:nvSpPr>
        <p:spPr>
          <a:xfrm>
            <a:off x="1887415" y="5210711"/>
            <a:ext cx="608046" cy="1115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p:cNvPicPr>
            <a:picLocks noChangeAspect="1"/>
          </p:cNvPicPr>
          <p:nvPr/>
        </p:nvPicPr>
        <p:blipFill>
          <a:blip r:embed="rId3"/>
          <a:stretch>
            <a:fillRect/>
          </a:stretch>
        </p:blipFill>
        <p:spPr>
          <a:xfrm>
            <a:off x="1230286" y="3921613"/>
            <a:ext cx="3095530" cy="771047"/>
          </a:xfrm>
          <a:prstGeom prst="rect">
            <a:avLst/>
          </a:prstGeom>
        </p:spPr>
      </p:pic>
    </p:spTree>
    <p:extLst>
      <p:ext uri="{BB962C8B-B14F-4D97-AF65-F5344CB8AC3E}">
        <p14:creationId xmlns:p14="http://schemas.microsoft.com/office/powerpoint/2010/main" val="3943587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Let’s get concrete now!</a:t>
            </a:r>
            <a:endParaRPr lang="en-GB" dirty="0"/>
          </a:p>
        </p:txBody>
      </p:sp>
      <p:sp>
        <p:nvSpPr>
          <p:cNvPr id="5" name="AutoShape 2" descr="Bildergebnis für haskell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fik 5"/>
          <p:cNvPicPr>
            <a:picLocks noChangeAspect="1"/>
          </p:cNvPicPr>
          <p:nvPr/>
        </p:nvPicPr>
        <p:blipFill>
          <a:blip r:embed="rId3"/>
          <a:stretch>
            <a:fillRect/>
          </a:stretch>
        </p:blipFill>
        <p:spPr>
          <a:xfrm>
            <a:off x="1606549" y="3204062"/>
            <a:ext cx="9366307" cy="3735999"/>
          </a:xfrm>
          <a:prstGeom prst="rect">
            <a:avLst/>
          </a:prstGeom>
        </p:spPr>
      </p:pic>
    </p:spTree>
    <p:extLst>
      <p:ext uri="{BB962C8B-B14F-4D97-AF65-F5344CB8AC3E}">
        <p14:creationId xmlns:p14="http://schemas.microsoft.com/office/powerpoint/2010/main" val="1903962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7859468" cy="2589212"/>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0191" y="105274"/>
            <a:ext cx="2845344" cy="350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315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marL="254000" indent="-254000">
              <a:lnSpc>
                <a:spcPct val="120000"/>
              </a:lnSpc>
              <a:spcBef>
                <a:spcPts val="1000"/>
              </a:spcBef>
              <a:defRPr/>
            </a:pPr>
            <a:r>
              <a:rPr lang="en-US" sz="4400">
                <a:solidFill>
                  <a:srgbClr val="262626"/>
                </a:solidFill>
                <a:ea typeface="Gill Sans" charset="0"/>
                <a:cs typeface="Gill Sans" charset="0"/>
              </a:rPr>
              <a:t>https://vole.wtf/coder-serial-killer-quiz/</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455" y="3431931"/>
            <a:ext cx="90011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Grafik 2"/>
          <p:cNvPicPr>
            <a:picLocks noChangeAspect="1"/>
          </p:cNvPicPr>
          <p:nvPr/>
        </p:nvPicPr>
        <p:blipFill>
          <a:blip r:embed="rId3"/>
          <a:stretch>
            <a:fillRect/>
          </a:stretch>
        </p:blipFill>
        <p:spPr>
          <a:xfrm>
            <a:off x="442913" y="1031055"/>
            <a:ext cx="3212381" cy="2907377"/>
          </a:xfrm>
          <a:prstGeom prst="rect">
            <a:avLst/>
          </a:prstGeom>
        </p:spPr>
      </p:pic>
    </p:spTree>
    <p:extLst>
      <p:ext uri="{BB962C8B-B14F-4D97-AF65-F5344CB8AC3E}">
        <p14:creationId xmlns:p14="http://schemas.microsoft.com/office/powerpoint/2010/main" val="3110505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Glasgow Haskell Compiler (GHC)</a:t>
            </a:r>
            <a:endParaRPr lang="en-GB" dirty="0"/>
          </a:p>
        </p:txBody>
      </p:sp>
      <p:sp>
        <p:nvSpPr>
          <p:cNvPr id="3" name="Inhaltsplatzhalter 2"/>
          <p:cNvSpPr>
            <a:spLocks noGrp="1"/>
          </p:cNvSpPr>
          <p:nvPr>
            <p:ph idx="1"/>
          </p:nvPr>
        </p:nvSpPr>
        <p:spPr/>
        <p:txBody>
          <a:bodyPr/>
          <a:lstStyle/>
          <a:p>
            <a:r>
              <a:rPr lang="en-GB" smtClean="0"/>
              <a:t>Developed by Microsoft Research Cambridge</a:t>
            </a:r>
          </a:p>
          <a:p>
            <a:r>
              <a:rPr lang="en-GB" smtClean="0"/>
              <a:t>Currently de facto standard</a:t>
            </a:r>
          </a:p>
          <a:p>
            <a:r>
              <a:rPr lang="en-GB" smtClean="0"/>
              <a:t>On the scientific forefront</a:t>
            </a:r>
          </a:p>
        </p:txBody>
      </p:sp>
    </p:spTree>
    <p:extLst>
      <p:ext uri="{BB962C8B-B14F-4D97-AF65-F5344CB8AC3E}">
        <p14:creationId xmlns:p14="http://schemas.microsoft.com/office/powerpoint/2010/main" val="146048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Motivation: Power Continuum</a:t>
            </a:r>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5400000">
            <a:off x="7816733" y="4908976"/>
            <a:ext cx="3631828" cy="830997"/>
          </a:xfrm>
          <a:prstGeom prst="rect">
            <a:avLst/>
          </a:prstGeom>
          <a:noFill/>
        </p:spPr>
        <p:txBody>
          <a:bodyPr wrap="none" rtlCol="0">
            <a:spAutoFit/>
          </a:bodyPr>
          <a:lstStyle/>
          <a:p>
            <a:r>
              <a:rPr lang="de-DE" sz="4800" smtClean="0">
                <a:latin typeface="+mn-lt"/>
              </a:rPr>
              <a:t>Semantic Gap</a:t>
            </a:r>
            <a:endParaRPr lang="de-DE" sz="4800" err="1" smtClean="0">
              <a:latin typeface="+mn-lt"/>
            </a:endParaRPr>
          </a:p>
        </p:txBody>
      </p:sp>
      <p:sp>
        <p:nvSpPr>
          <p:cNvPr id="11" name="Textfeld 10"/>
          <p:cNvSpPr txBox="1"/>
          <p:nvPr/>
        </p:nvSpPr>
        <p:spPr>
          <a:xfrm>
            <a:off x="8628504" y="8281114"/>
            <a:ext cx="3165867" cy="584775"/>
          </a:xfrm>
          <a:prstGeom prst="rect">
            <a:avLst/>
          </a:prstGeom>
          <a:noFill/>
        </p:spPr>
        <p:txBody>
          <a:bodyPr wrap="none" rtlCol="0">
            <a:spAutoFit/>
          </a:bodyPr>
          <a:lstStyle/>
          <a:p>
            <a:r>
              <a:rPr lang="de-DE" sz="3200" smtClean="0">
                <a:latin typeface="+mn-lt"/>
              </a:rPr>
              <a:t>Easy for machines</a:t>
            </a:r>
            <a:endParaRPr lang="de-DE" sz="3200" err="1" smtClean="0">
              <a:latin typeface="+mn-lt"/>
            </a:endParaRPr>
          </a:p>
        </p:txBody>
      </p:sp>
      <p:sp>
        <p:nvSpPr>
          <p:cNvPr id="12" name="Textfeld 11"/>
          <p:cNvSpPr txBox="1"/>
          <p:nvPr/>
        </p:nvSpPr>
        <p:spPr>
          <a:xfrm>
            <a:off x="8628503" y="1839531"/>
            <a:ext cx="2910990" cy="584775"/>
          </a:xfrm>
          <a:prstGeom prst="rect">
            <a:avLst/>
          </a:prstGeom>
          <a:noFill/>
        </p:spPr>
        <p:txBody>
          <a:bodyPr wrap="none" rtlCol="0">
            <a:spAutoFit/>
          </a:bodyPr>
          <a:lstStyle/>
          <a:p>
            <a:r>
              <a:rPr lang="de-DE" sz="3200" smtClean="0">
                <a:latin typeface="+mn-lt"/>
              </a:rPr>
              <a:t>Easy for humans</a:t>
            </a:r>
            <a:endParaRPr lang="de-DE" sz="3200" err="1" smtClean="0">
              <a:latin typeface="+mn-lt"/>
            </a:endParaRPr>
          </a:p>
        </p:txBody>
      </p:sp>
      <p:cxnSp>
        <p:nvCxnSpPr>
          <p:cNvPr id="5" name="Gerade Verbindung mit Pfeil 4"/>
          <p:cNvCxnSpPr/>
          <p:nvPr/>
        </p:nvCxnSpPr>
        <p:spPr>
          <a:xfrm>
            <a:off x="10083998" y="2838450"/>
            <a:ext cx="0" cy="497205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397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Hello World!</a:t>
            </a:r>
            <a:endParaRPr lang="en-GB" dirty="0"/>
          </a:p>
        </p:txBody>
      </p:sp>
      <p:sp>
        <p:nvSpPr>
          <p:cNvPr id="3" name="Inhaltsplatzhalter 2"/>
          <p:cNvSpPr>
            <a:spLocks noGrp="1"/>
          </p:cNvSpPr>
          <p:nvPr>
            <p:ph idx="1"/>
          </p:nvPr>
        </p:nvSpPr>
        <p:spPr/>
        <p:txBody>
          <a:bodyPr/>
          <a:lstStyle/>
          <a:p>
            <a:r>
              <a:rPr lang="en-GB" smtClean="0"/>
              <a:t>“Hello World!”</a:t>
            </a:r>
          </a:p>
        </p:txBody>
      </p:sp>
    </p:spTree>
    <p:extLst>
      <p:ext uri="{BB962C8B-B14F-4D97-AF65-F5344CB8AC3E}">
        <p14:creationId xmlns:p14="http://schemas.microsoft.com/office/powerpoint/2010/main" val="530035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Exercises</a:t>
            </a:r>
            <a:endParaRPr lang="en-GB" dirty="0"/>
          </a:p>
        </p:txBody>
      </p:sp>
      <p:sp>
        <p:nvSpPr>
          <p:cNvPr id="3" name="Inhaltsplatzhalter 2"/>
          <p:cNvSpPr>
            <a:spLocks noGrp="1"/>
          </p:cNvSpPr>
          <p:nvPr>
            <p:ph idx="1"/>
          </p:nvPr>
        </p:nvSpPr>
        <p:spPr/>
        <p:txBody>
          <a:bodyPr/>
          <a:lstStyle/>
          <a:p>
            <a:r>
              <a:rPr lang="en-GB" smtClean="0"/>
              <a:t>Quicksort</a:t>
            </a:r>
          </a:p>
          <a:p>
            <a:r>
              <a:rPr lang="en-GB" smtClean="0"/>
              <a:t>squareroot</a:t>
            </a:r>
          </a:p>
          <a:p>
            <a:r>
              <a:rPr lang="en-GB" smtClean="0"/>
              <a:t>maximum of a list (show: fold geq l where geq x y = if x&gt;=y then x else y)</a:t>
            </a:r>
            <a:endParaRPr lang="en-GB"/>
          </a:p>
          <a:p>
            <a:r>
              <a:rPr lang="en-GB" smtClean="0"/>
              <a:t>data Employee = Employee Name Age</a:t>
            </a:r>
          </a:p>
          <a:p>
            <a:r>
              <a:rPr lang="en-GB" smtClean="0"/>
              <a:t>data Company = Company1 CEO CTO Depts | Company2 [Board] Depts</a:t>
            </a:r>
          </a:p>
          <a:p>
            <a:r>
              <a:rPr lang="en-GB" smtClean="0"/>
              <a:t>data Dept = Dept Name Head [(Employee,Salary)]</a:t>
            </a:r>
          </a:p>
          <a:p>
            <a:r>
              <a:rPr lang="en-GB"/>
              <a:t>Extract all employees from </a:t>
            </a:r>
            <a:r>
              <a:rPr lang="en-GB" smtClean="0"/>
              <a:t>Company, Functor fmap: total salary, sorted people’s list</a:t>
            </a:r>
            <a:endParaRPr lang="en-GB"/>
          </a:p>
          <a:p>
            <a:r>
              <a:rPr lang="en-GB" smtClean="0"/>
              <a:t>n-th Prime Number</a:t>
            </a:r>
          </a:p>
          <a:p>
            <a:r>
              <a:rPr lang="en-GB" smtClean="0"/>
              <a:t>IO monad in GHCI: getDirectoryContents, writeFile, …</a:t>
            </a:r>
          </a:p>
          <a:p>
            <a:r>
              <a:rPr lang="en-GB" smtClean="0"/>
              <a:t>Parser</a:t>
            </a:r>
          </a:p>
          <a:p>
            <a:endParaRPr lang="en-GB" smtClean="0"/>
          </a:p>
          <a:p>
            <a:endParaRPr lang="en-GB" smtClean="0"/>
          </a:p>
          <a:p>
            <a:endParaRPr lang="en-GB" smtClean="0"/>
          </a:p>
        </p:txBody>
      </p:sp>
    </p:spTree>
    <p:extLst>
      <p:ext uri="{BB962C8B-B14F-4D97-AF65-F5344CB8AC3E}">
        <p14:creationId xmlns:p14="http://schemas.microsoft.com/office/powerpoint/2010/main" val="387565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928" y="5075582"/>
            <a:ext cx="3464891" cy="3464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Industrial Strength</a:t>
            </a:r>
          </a:p>
        </p:txBody>
      </p:sp>
      <p:sp>
        <p:nvSpPr>
          <p:cNvPr id="2" name="AutoShape 2" descr="Bildergebnis für galois in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14" y="2410447"/>
            <a:ext cx="42386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Bildergebnis für microso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531" y="312738"/>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7" descr="Bildergebnis für ICS a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281" y="3486772"/>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10" descr="Bildergebnis für qualcom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7406" y="6180068"/>
            <a:ext cx="2428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439" y="4033838"/>
            <a:ext cx="27051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7393" y="2789238"/>
            <a:ext cx="17145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175" y="4558334"/>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9261" y="6635473"/>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1425" y="7587973"/>
            <a:ext cx="28575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729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858665" y="8129588"/>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
        <p:nvSpPr>
          <p:cNvPr id="2" name="Textfeld 1"/>
          <p:cNvSpPr txBox="1"/>
          <p:nvPr/>
        </p:nvSpPr>
        <p:spPr>
          <a:xfrm>
            <a:off x="6955044" y="2385314"/>
            <a:ext cx="5420899" cy="4832092"/>
          </a:xfrm>
          <a:prstGeom prst="rect">
            <a:avLst/>
          </a:prstGeom>
          <a:noFill/>
        </p:spPr>
        <p:txBody>
          <a:bodyPr wrap="square" rtlCol="0">
            <a:spAutoFit/>
          </a:bodyPr>
          <a:lstStyle/>
          <a:p>
            <a:r>
              <a:rPr lang="en-US" sz="2800" i="1" smtClean="0"/>
              <a:t>“LISP </a:t>
            </a:r>
            <a:r>
              <a:rPr lang="en-US" sz="2800" i="1"/>
              <a:t>is worth learning for a different reason — the profound enlightenment experience you will have when you finally get </a:t>
            </a:r>
            <a:r>
              <a:rPr lang="en-US" sz="2800" i="1" smtClean="0"/>
              <a:t>it.</a:t>
            </a:r>
          </a:p>
          <a:p>
            <a:r>
              <a:rPr lang="en-US" sz="2800" i="1" smtClean="0"/>
              <a:t>That </a:t>
            </a:r>
            <a:r>
              <a:rPr lang="en-US" sz="2800" i="1"/>
              <a:t>experience will make you a better programmer for the rest of your days, even if you never actually use LISP itself a lot</a:t>
            </a:r>
            <a:r>
              <a:rPr lang="en-US" sz="2800" i="1" smtClean="0"/>
              <a:t>.”</a:t>
            </a:r>
          </a:p>
          <a:p>
            <a:endParaRPr lang="en-US" sz="2800" i="1">
              <a:latin typeface="+mn-lt"/>
            </a:endParaRPr>
          </a:p>
          <a:p>
            <a:pPr algn="r"/>
            <a:r>
              <a:rPr lang="en-US" sz="2800" i="1" smtClean="0">
                <a:latin typeface="+mn-lt"/>
              </a:rPr>
              <a:t>From “How to Become a Hacker”</a:t>
            </a:r>
          </a:p>
          <a:p>
            <a:pPr algn="r"/>
            <a:r>
              <a:rPr lang="en-US" sz="2800" i="1" smtClean="0">
                <a:latin typeface="+mn-lt"/>
              </a:rPr>
              <a:t>by Eric Raymond</a:t>
            </a:r>
            <a:endParaRPr lang="de-DE" sz="2800" i="1" dirty="0" err="1" smtClean="0">
              <a:latin typeface="+mn-lt"/>
            </a:endParaRPr>
          </a:p>
        </p:txBody>
      </p:sp>
    </p:spTree>
    <p:extLst>
      <p:ext uri="{BB962C8B-B14F-4D97-AF65-F5344CB8AC3E}">
        <p14:creationId xmlns:p14="http://schemas.microsoft.com/office/powerpoint/2010/main" val="28472855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940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3785652"/>
          </a:xfrm>
          <a:prstGeom prst="rect">
            <a:avLst/>
          </a:prstGeom>
          <a:noFill/>
        </p:spPr>
        <p:txBody>
          <a:bodyPr wrap="square" rtlCol="0">
            <a:spAutoFit/>
          </a:bodyPr>
          <a:lstStyle/>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           =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(first:rest)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process2 </a:t>
            </a:r>
            <a:r>
              <a:rPr lang="en-US" sz="2400">
                <a:latin typeface="Droid Sans Mono" panose="020B0609030804020204" pitchFamily="49" charset="0"/>
                <a:ea typeface="Droid Sans Mono" panose="020B0609030804020204" pitchFamily="49" charset="0"/>
                <a:cs typeface="Droid Sans Mono" panose="020B0609030804020204" pitchFamily="49" charset="0"/>
              </a:rPr>
              <a:t>smaller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first</a:t>
            </a:r>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process2 bigger</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r>
              <a:rPr lang="de-DE" sz="2400" smtClean="0">
                <a:latin typeface="Droid Sans Mono" panose="020B0609030804020204" pitchFamily="49" charset="0"/>
                <a:ea typeface="Droid Sans Mono" panose="020B0609030804020204" pitchFamily="49" charset="0"/>
                <a:cs typeface="Droid Sans Mono" panose="020B0609030804020204" pitchFamily="49" charset="0"/>
              </a:rPr>
              <a:t>where</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smaller </a:t>
            </a:r>
            <a:r>
              <a:rPr lang="en-US" sz="2400">
                <a:latin typeface="Droid Sans Mono" panose="020B0609030804020204" pitchFamily="49" charset="0"/>
                <a:ea typeface="Droid Sans Mono" panose="020B0609030804020204" pitchFamily="49" charset="0"/>
                <a:cs typeface="Droid Sans Mono" panose="020B0609030804020204" pitchFamily="49" charset="0"/>
              </a:rPr>
              <a:t>= filter (&lt;=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bigger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filter (&gt;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368443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a:t>
            </a:r>
            <a:r>
              <a:rPr lang="en-US" smtClean="0"/>
              <a:t>it?</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983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442913" y="2152103"/>
            <a:ext cx="11435438" cy="3785652"/>
          </a:xfrm>
          <a:prstGeom prst="rect">
            <a:avLst/>
          </a:prstGeom>
          <a:noFill/>
        </p:spPr>
        <p:txBody>
          <a:bodyPr wrap="square" rtlCol="0">
            <a:spAutoFit/>
          </a:bodyPr>
          <a:lstStyle/>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           =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(first:rest)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process2 </a:t>
            </a:r>
            <a:r>
              <a:rPr lang="en-US" sz="2400">
                <a:latin typeface="Droid Sans Mono" panose="020B0609030804020204" pitchFamily="49" charset="0"/>
                <a:ea typeface="Droid Sans Mono" panose="020B0609030804020204" pitchFamily="49" charset="0"/>
                <a:cs typeface="Droid Sans Mono" panose="020B0609030804020204" pitchFamily="49" charset="0"/>
              </a:rPr>
              <a:t>smaller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first</a:t>
            </a:r>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process2 bigger</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r>
              <a:rPr lang="de-DE" sz="2400" smtClean="0">
                <a:latin typeface="Droid Sans Mono" panose="020B0609030804020204" pitchFamily="49" charset="0"/>
                <a:ea typeface="Droid Sans Mono" panose="020B0609030804020204" pitchFamily="49" charset="0"/>
                <a:cs typeface="Droid Sans Mono" panose="020B0609030804020204" pitchFamily="49" charset="0"/>
              </a:rPr>
              <a:t>where</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smaller </a:t>
            </a:r>
            <a:r>
              <a:rPr lang="en-US" sz="2400">
                <a:latin typeface="Droid Sans Mono" panose="020B0609030804020204" pitchFamily="49" charset="0"/>
                <a:ea typeface="Droid Sans Mono" panose="020B0609030804020204" pitchFamily="49" charset="0"/>
                <a:cs typeface="Droid Sans Mono" panose="020B0609030804020204" pitchFamily="49" charset="0"/>
              </a:rPr>
              <a:t>= filter (&lt;=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bigger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filter (&gt;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a:t>
            </a:r>
            <a:r>
              <a:rPr lang="en-US" smtClean="0"/>
              <a:t>it?</a:t>
            </a:r>
            <a:endParaRPr lang="en-US" smtClean="0"/>
          </a:p>
        </p:txBody>
      </p:sp>
    </p:spTree>
    <p:extLst>
      <p:ext uri="{BB962C8B-B14F-4D97-AF65-F5344CB8AC3E}">
        <p14:creationId xmlns:p14="http://schemas.microsoft.com/office/powerpoint/2010/main" val="1908377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6940062" y="3962400"/>
            <a:ext cx="3305908" cy="527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p:cNvSpPr/>
          <p:nvPr/>
        </p:nvSpPr>
        <p:spPr>
          <a:xfrm>
            <a:off x="5046785" y="3962399"/>
            <a:ext cx="1383324" cy="527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llipse 1"/>
          <p:cNvSpPr/>
          <p:nvPr/>
        </p:nvSpPr>
        <p:spPr>
          <a:xfrm>
            <a:off x="1230924" y="3974123"/>
            <a:ext cx="3305908" cy="527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p:cNvSpPr txBox="1"/>
          <p:nvPr/>
        </p:nvSpPr>
        <p:spPr>
          <a:xfrm>
            <a:off x="8175964" y="4501662"/>
            <a:ext cx="902677" cy="369332"/>
          </a:xfrm>
          <a:prstGeom prst="rect">
            <a:avLst/>
          </a:prstGeom>
          <a:noFill/>
        </p:spPr>
        <p:txBody>
          <a:bodyPr wrap="square" rtlCol="0">
            <a:spAutoFit/>
          </a:bodyPr>
          <a:lstStyle/>
          <a:p>
            <a:r>
              <a:rPr lang="de-DE" smtClean="0">
                <a:solidFill>
                  <a:srgbClr val="00B050"/>
                </a:solidFill>
              </a:rPr>
              <a:t>sorted</a:t>
            </a:r>
            <a:endParaRPr lang="en-US">
              <a:solidFill>
                <a:srgbClr val="00B050"/>
              </a:solidFill>
            </a:endParaRPr>
          </a:p>
        </p:txBody>
      </p:sp>
      <p:sp>
        <p:nvSpPr>
          <p:cNvPr id="8" name="Textfeld 7"/>
          <p:cNvSpPr txBox="1"/>
          <p:nvPr/>
        </p:nvSpPr>
        <p:spPr>
          <a:xfrm>
            <a:off x="5352808" y="4484956"/>
            <a:ext cx="902677" cy="369332"/>
          </a:xfrm>
          <a:prstGeom prst="rect">
            <a:avLst/>
          </a:prstGeom>
          <a:noFill/>
        </p:spPr>
        <p:txBody>
          <a:bodyPr wrap="square" rtlCol="0">
            <a:spAutoFit/>
          </a:bodyPr>
          <a:lstStyle/>
          <a:p>
            <a:r>
              <a:rPr lang="de-DE" smtClean="0">
                <a:solidFill>
                  <a:srgbClr val="00B050"/>
                </a:solidFill>
              </a:rPr>
              <a:t>sorted</a:t>
            </a:r>
            <a:endParaRPr lang="en-US">
              <a:solidFill>
                <a:srgbClr val="00B050"/>
              </a:solidFill>
            </a:endParaRPr>
          </a:p>
        </p:txBody>
      </p:sp>
      <p:sp>
        <p:nvSpPr>
          <p:cNvPr id="9" name="Textfeld 8"/>
          <p:cNvSpPr txBox="1"/>
          <p:nvPr/>
        </p:nvSpPr>
        <p:spPr>
          <a:xfrm>
            <a:off x="2616964" y="4484956"/>
            <a:ext cx="902677" cy="369332"/>
          </a:xfrm>
          <a:prstGeom prst="rect">
            <a:avLst/>
          </a:prstGeom>
          <a:noFill/>
        </p:spPr>
        <p:txBody>
          <a:bodyPr wrap="square" rtlCol="0">
            <a:spAutoFit/>
          </a:bodyPr>
          <a:lstStyle/>
          <a:p>
            <a:r>
              <a:rPr lang="de-DE" smtClean="0">
                <a:solidFill>
                  <a:srgbClr val="00B050"/>
                </a:solidFill>
              </a:rPr>
              <a:t>sorted</a:t>
            </a:r>
            <a:endParaRPr lang="en-US">
              <a:solidFill>
                <a:srgbClr val="00B050"/>
              </a:solidFill>
            </a:endParaRPr>
          </a:p>
        </p:txBody>
      </p:sp>
      <p:sp>
        <p:nvSpPr>
          <p:cNvPr id="11" name="Textfeld 10"/>
          <p:cNvSpPr txBox="1"/>
          <p:nvPr/>
        </p:nvSpPr>
        <p:spPr>
          <a:xfrm>
            <a:off x="6461465" y="4254123"/>
            <a:ext cx="542678" cy="830997"/>
          </a:xfrm>
          <a:prstGeom prst="rect">
            <a:avLst/>
          </a:prstGeom>
          <a:noFill/>
        </p:spPr>
        <p:txBody>
          <a:bodyPr wrap="square" rtlCol="0">
            <a:spAutoFit/>
          </a:bodyPr>
          <a:lstStyle/>
          <a:p>
            <a:r>
              <a:rPr lang="de-DE" sz="4800" smtClean="0">
                <a:solidFill>
                  <a:srgbClr val="00B050"/>
                </a:solidFill>
              </a:rPr>
              <a:t>≤</a:t>
            </a:r>
            <a:endParaRPr lang="en-US" sz="4800">
              <a:solidFill>
                <a:srgbClr val="00B050"/>
              </a:solidFill>
            </a:endParaRPr>
          </a:p>
        </p:txBody>
      </p:sp>
      <p:sp>
        <p:nvSpPr>
          <p:cNvPr id="10" name="Textfeld 9"/>
          <p:cNvSpPr txBox="1"/>
          <p:nvPr/>
        </p:nvSpPr>
        <p:spPr>
          <a:xfrm>
            <a:off x="4396892" y="4262477"/>
            <a:ext cx="542678" cy="830997"/>
          </a:xfrm>
          <a:prstGeom prst="rect">
            <a:avLst/>
          </a:prstGeom>
          <a:noFill/>
        </p:spPr>
        <p:txBody>
          <a:bodyPr wrap="square" rtlCol="0">
            <a:spAutoFit/>
          </a:bodyPr>
          <a:lstStyle/>
          <a:p>
            <a:r>
              <a:rPr lang="de-DE" sz="4800" smtClean="0">
                <a:solidFill>
                  <a:srgbClr val="00B050"/>
                </a:solidFill>
              </a:rPr>
              <a:t>≤</a:t>
            </a:r>
            <a:endParaRPr lang="en-US" sz="4800">
              <a:solidFill>
                <a:srgbClr val="00B050"/>
              </a:solidFill>
            </a:endParaRPr>
          </a:p>
        </p:txBody>
      </p:sp>
      <p:sp>
        <p:nvSpPr>
          <p:cNvPr id="4" name="Abgerundetes Rechteck 3"/>
          <p:cNvSpPr/>
          <p:nvPr/>
        </p:nvSpPr>
        <p:spPr>
          <a:xfrm>
            <a:off x="1055077" y="3894552"/>
            <a:ext cx="9366739" cy="686679"/>
          </a:xfrm>
          <a:prstGeom prst="roundRect">
            <a:avLst/>
          </a:prstGeom>
          <a:solidFill>
            <a:srgbClr val="559B7A">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feld 4"/>
          <p:cNvSpPr txBox="1"/>
          <p:nvPr/>
        </p:nvSpPr>
        <p:spPr>
          <a:xfrm>
            <a:off x="442913" y="2152103"/>
            <a:ext cx="11435438" cy="6740307"/>
          </a:xfrm>
          <a:prstGeom prst="rect">
            <a:avLst/>
          </a:prstGeom>
          <a:noFill/>
        </p:spPr>
        <p:txBody>
          <a:bodyPr wrap="square" rtlCol="0">
            <a:spAutoFit/>
          </a:bodyPr>
          <a:lstStyle/>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           =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(first:rest)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process2 </a:t>
            </a:r>
            <a:r>
              <a:rPr lang="en-US" sz="2400">
                <a:latin typeface="Droid Sans Mono" panose="020B0609030804020204" pitchFamily="49" charset="0"/>
                <a:ea typeface="Droid Sans Mono" panose="020B0609030804020204" pitchFamily="49" charset="0"/>
                <a:cs typeface="Droid Sans Mono" panose="020B0609030804020204" pitchFamily="49" charset="0"/>
              </a:rPr>
              <a:t>smaller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first</a:t>
            </a:r>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process2 bigger</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smtClean="0">
              <a:latin typeface="Droid Sans Mono" panose="020B0609030804020204" pitchFamily="49" charset="0"/>
              <a:ea typeface="Droid Sans Mono" panose="020B0609030804020204" pitchFamily="49" charset="0"/>
              <a:cs typeface="Droid Sans Mono" panose="020B0609030804020204" pitchFamily="49" charset="0"/>
            </a:endParaRPr>
          </a:p>
          <a:p>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smtClean="0">
                <a:latin typeface="Droid Sans Mono" panose="020B0609030804020204" pitchFamily="49" charset="0"/>
                <a:ea typeface="Droid Sans Mono" panose="020B0609030804020204" pitchFamily="49" charset="0"/>
                <a:cs typeface="Droid Sans Mono" panose="020B0609030804020204" pitchFamily="49" charset="0"/>
              </a:rPr>
              <a:t>	</a:t>
            </a:r>
          </a:p>
          <a:p>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smtClean="0">
                <a:latin typeface="Droid Sans Mono" panose="020B0609030804020204" pitchFamily="49" charset="0"/>
                <a:ea typeface="Droid Sans Mono" panose="020B0609030804020204" pitchFamily="49" charset="0"/>
                <a:cs typeface="Droid Sans Mono" panose="020B0609030804020204" pitchFamily="49" charset="0"/>
              </a:rPr>
              <a:t>	</a:t>
            </a: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r>
              <a:rPr lang="de-DE" sz="2400" smtClean="0">
                <a:latin typeface="Droid Sans Mono" panose="020B0609030804020204" pitchFamily="49" charset="0"/>
                <a:ea typeface="Droid Sans Mono" panose="020B0609030804020204" pitchFamily="49" charset="0"/>
                <a:cs typeface="Droid Sans Mono" panose="020B0609030804020204" pitchFamily="49" charset="0"/>
              </a:rPr>
              <a:t>where</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smaller </a:t>
            </a:r>
            <a:r>
              <a:rPr lang="en-US" sz="2400">
                <a:latin typeface="Droid Sans Mono" panose="020B0609030804020204" pitchFamily="49" charset="0"/>
                <a:ea typeface="Droid Sans Mono" panose="020B0609030804020204" pitchFamily="49" charset="0"/>
                <a:cs typeface="Droid Sans Mono" panose="020B0609030804020204" pitchFamily="49" charset="0"/>
              </a:rPr>
              <a:t>= filter (&lt;=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bigger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filter (&gt;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13" name="Textfeld 12"/>
          <p:cNvSpPr txBox="1"/>
          <p:nvPr/>
        </p:nvSpPr>
        <p:spPr>
          <a:xfrm>
            <a:off x="5126848" y="6316821"/>
            <a:ext cx="2086128" cy="584775"/>
          </a:xfrm>
          <a:prstGeom prst="rect">
            <a:avLst/>
          </a:prstGeom>
          <a:noFill/>
        </p:spPr>
        <p:txBody>
          <a:bodyPr wrap="square" rtlCol="0">
            <a:spAutoFit/>
          </a:bodyPr>
          <a:lstStyle/>
          <a:p>
            <a:r>
              <a:rPr lang="de-DE" sz="3200" smtClean="0">
                <a:solidFill>
                  <a:srgbClr val="559B7A"/>
                </a:solidFill>
              </a:rPr>
              <a:t>sorted</a:t>
            </a:r>
            <a:endParaRPr lang="en-US" sz="3200">
              <a:solidFill>
                <a:srgbClr val="559B7A"/>
              </a:solidFill>
            </a:endParaRPr>
          </a:p>
        </p:txBody>
      </p:sp>
      <p:sp>
        <p:nvSpPr>
          <p:cNvPr id="12" name="Geschweifte Klammer links 11"/>
          <p:cNvSpPr/>
          <p:nvPr/>
        </p:nvSpPr>
        <p:spPr>
          <a:xfrm rot="16200000">
            <a:off x="5575555" y="1520389"/>
            <a:ext cx="325786" cy="9366741"/>
          </a:xfrm>
          <a:prstGeom prst="leftBrace">
            <a:avLst>
              <a:gd name="adj1" fmla="val 51514"/>
              <a:gd name="adj2" fmla="val 50501"/>
            </a:avLst>
          </a:prstGeom>
          <a:ln w="50800">
            <a:solidFill>
              <a:srgbClr val="559B7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a:t>
            </a:r>
            <a:r>
              <a:rPr lang="en-US" smtClean="0"/>
              <a:t>it?</a:t>
            </a:r>
            <a:endParaRPr lang="en-US" smtClean="0"/>
          </a:p>
        </p:txBody>
      </p:sp>
      <p:sp>
        <p:nvSpPr>
          <p:cNvPr id="15" name="Textfeld 14"/>
          <p:cNvSpPr txBox="1"/>
          <p:nvPr/>
        </p:nvSpPr>
        <p:spPr>
          <a:xfrm rot="5400000">
            <a:off x="5257242" y="4960149"/>
            <a:ext cx="1113952" cy="1323439"/>
          </a:xfrm>
          <a:prstGeom prst="rect">
            <a:avLst/>
          </a:prstGeom>
          <a:noFill/>
        </p:spPr>
        <p:txBody>
          <a:bodyPr wrap="square" rtlCol="0">
            <a:spAutoFit/>
          </a:bodyPr>
          <a:lstStyle/>
          <a:p>
            <a:r>
              <a:rPr lang="en-US" sz="8000"/>
              <a:t>⇒</a:t>
            </a:r>
          </a:p>
        </p:txBody>
      </p:sp>
      <p:cxnSp>
        <p:nvCxnSpPr>
          <p:cNvPr id="17" name="Gerade Verbindung mit Pfeil 16"/>
          <p:cNvCxnSpPr/>
          <p:nvPr/>
        </p:nvCxnSpPr>
        <p:spPr>
          <a:xfrm flipH="1" flipV="1">
            <a:off x="4621655" y="4949156"/>
            <a:ext cx="317916" cy="27529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970926" y="4949156"/>
            <a:ext cx="1712761" cy="318168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695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animBg="1"/>
      <p:bldP spid="3" grpId="0"/>
      <p:bldP spid="8" grpId="0"/>
      <p:bldP spid="9" grpId="0"/>
      <p:bldP spid="11" grpId="0"/>
      <p:bldP spid="10" grpId="0"/>
      <p:bldP spid="4" grpId="0" animBg="1"/>
      <p:bldP spid="13" grpId="0"/>
      <p:bldP spid="12"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Obstacles</a:t>
            </a:r>
            <a:endParaRPr lang="en-GB" dirty="0"/>
          </a:p>
        </p:txBody>
      </p:sp>
      <p:sp>
        <p:nvSpPr>
          <p:cNvPr id="3" name="Inhaltsplatzhalter 2"/>
          <p:cNvSpPr>
            <a:spLocks noGrp="1"/>
          </p:cNvSpPr>
          <p:nvPr>
            <p:ph idx="1"/>
          </p:nvPr>
        </p:nvSpPr>
        <p:spPr>
          <a:xfrm>
            <a:off x="850667" y="6331592"/>
            <a:ext cx="10743456" cy="1851116"/>
          </a:xfrm>
          <a:ln>
            <a:noFill/>
          </a:ln>
        </p:spPr>
        <p:txBody>
          <a:bodyPr/>
          <a:lstStyle/>
          <a:p>
            <a:pPr marL="0" indent="0">
              <a:buNone/>
            </a:pPr>
            <a:r>
              <a:rPr lang="en-GB" smtClean="0"/>
              <a:t/>
            </a:r>
            <a:br>
              <a:rPr lang="en-GB" smtClean="0"/>
            </a:br>
            <a:r>
              <a:rPr lang="en-US" sz="2400" smtClean="0">
                <a:latin typeface="Eurostile" panose="020B0504020202050204" pitchFamily="34" charset="0"/>
                <a:cs typeface="Courier New" panose="02070309020205020404" pitchFamily="49" charset="0"/>
              </a:rPr>
              <a:t>“</a:t>
            </a:r>
            <a:r>
              <a:rPr lang="en-US" sz="2400" b="0" smtClean="0">
                <a:latin typeface="Eurostile" panose="020B0504020202050204" pitchFamily="34" charset="0"/>
              </a:rPr>
              <a:t>Any </a:t>
            </a:r>
            <a:r>
              <a:rPr lang="en-US" sz="2400" b="0">
                <a:latin typeface="Eurostile" panose="020B0504020202050204" pitchFamily="34" charset="0"/>
              </a:rPr>
              <a:t>sufficiently </a:t>
            </a:r>
            <a:r>
              <a:rPr lang="en-US" sz="2400" b="0" smtClean="0">
                <a:latin typeface="Eurostile" panose="020B0504020202050204" pitchFamily="34" charset="0"/>
              </a:rPr>
              <a:t>advanced technology is </a:t>
            </a:r>
            <a:r>
              <a:rPr lang="en-US" sz="2400" b="0">
                <a:latin typeface="Eurostile" panose="020B0504020202050204" pitchFamily="34" charset="0"/>
              </a:rPr>
              <a:t>indistinguishable </a:t>
            </a:r>
            <a:r>
              <a:rPr lang="en-US" sz="2400" b="0" smtClean="0">
                <a:latin typeface="Eurostile" panose="020B0504020202050204" pitchFamily="34" charset="0"/>
              </a:rPr>
              <a:t>from magic</a:t>
            </a:r>
            <a:r>
              <a:rPr lang="en-US" sz="2400" b="0" smtClean="0">
                <a:latin typeface="Eurostile" panose="020B0504020202050204" pitchFamily="34" charset="0"/>
              </a:rPr>
              <a:t>.”</a:t>
            </a:r>
          </a:p>
          <a:p>
            <a:pPr marL="0" indent="0" algn="r">
              <a:buNone/>
            </a:pPr>
            <a:r>
              <a:rPr lang="de-DE" sz="2400" b="0" i="1" smtClean="0">
                <a:latin typeface="Eurostile" panose="020B0504020202050204" pitchFamily="34" charset="0"/>
              </a:rPr>
              <a:t>Arthur C. Clarke‘s third law</a:t>
            </a:r>
            <a:endParaRPr lang="en-GB" sz="2400" b="0" i="1">
              <a:latin typeface="Eurostile" panose="020B0504020202050204" pitchFamily="34" charset="0"/>
            </a:endParaRPr>
          </a:p>
        </p:txBody>
      </p:sp>
      <p:sp>
        <p:nvSpPr>
          <p:cNvPr id="4" name="Textfeld 3"/>
          <p:cNvSpPr txBox="1"/>
          <p:nvPr/>
        </p:nvSpPr>
        <p:spPr>
          <a:xfrm>
            <a:off x="850667" y="1502246"/>
            <a:ext cx="10547798" cy="3970318"/>
          </a:xfrm>
          <a:prstGeom prst="rect">
            <a:avLst/>
          </a:prstGeom>
          <a:noFill/>
        </p:spPr>
        <p:txBody>
          <a:bodyPr wrap="square" rtlCol="0">
            <a:spAutoFit/>
          </a:bodyPr>
          <a:lstStyle/>
          <a:p>
            <a:r>
              <a:rPr lang="en-US" sz="2400" i="1" smtClean="0"/>
              <a:t>“As </a:t>
            </a:r>
            <a:r>
              <a:rPr lang="en-US" sz="24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400" i="1" smtClean="0"/>
              <a:t>.”</a:t>
            </a:r>
          </a:p>
          <a:p>
            <a:endParaRPr lang="en-US" sz="2400" i="1" smtClean="0"/>
          </a:p>
          <a:p>
            <a:pPr algn="r"/>
            <a:r>
              <a:rPr lang="en-US" smtClean="0">
                <a:latin typeface="Arial" panose="020B0604020202020204" pitchFamily="34" charset="0"/>
                <a:cs typeface="Arial" panose="020B0604020202020204" pitchFamily="34" charset="0"/>
              </a:rPr>
              <a:t>From the essay “Beating the Averages” by Paul Graham</a:t>
            </a:r>
          </a:p>
          <a:p>
            <a:pPr algn="r"/>
            <a:r>
              <a:rPr lang="en-US" smtClean="0">
                <a:latin typeface="Arial" panose="020B0604020202020204" pitchFamily="34" charset="0"/>
                <a:cs typeface="Arial" panose="020B0604020202020204" pitchFamily="34" charset="0"/>
              </a:rPr>
              <a:t>(Startup Millionaire, co-Founder of YCombinator)</a:t>
            </a:r>
            <a:endParaRPr lang="de-DE"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02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996</Words>
  <Application>Microsoft Office PowerPoint</Application>
  <PresentationFormat>Benutzerdefiniert</PresentationFormat>
  <Paragraphs>232</Paragraphs>
  <Slides>33</Slides>
  <Notes>20</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33</vt:i4>
      </vt:variant>
    </vt:vector>
  </HeadingPairs>
  <TitlesOfParts>
    <vt:vector size="45" baseType="lpstr">
      <vt:lpstr>Arial</vt:lpstr>
      <vt:lpstr>Arial Black</vt:lpstr>
      <vt:lpstr>Bradley Hand ITC</vt:lpstr>
      <vt:lpstr>Calibri</vt:lpstr>
      <vt:lpstr>Courier New</vt:lpstr>
      <vt:lpstr>Droid Sans Mono</vt:lpstr>
      <vt:lpstr>Droid Sans Mono Chess ASCII</vt:lpstr>
      <vt:lpstr>Eurostile</vt:lpstr>
      <vt:lpstr>Gill Sans</vt:lpstr>
      <vt:lpstr>Lucida Grande</vt:lpstr>
      <vt:lpstr>Wingdings 3</vt:lpstr>
      <vt:lpstr>template</vt:lpstr>
      <vt:lpstr>Towards Functional Paradigm</vt:lpstr>
      <vt:lpstr>Contents</vt:lpstr>
      <vt:lpstr>Motivation: Power Continuum</vt:lpstr>
      <vt:lpstr>What does process do?</vt:lpstr>
      <vt:lpstr>What does process2 do?</vt:lpstr>
      <vt:lpstr>How to prove it?</vt:lpstr>
      <vt:lpstr>How to prove it?</vt:lpstr>
      <vt:lpstr>How to prove it?</vt:lpstr>
      <vt:lpstr>Obstacles</vt:lpstr>
      <vt:lpstr>When not to use Haskell</vt:lpstr>
      <vt:lpstr>Motivation</vt:lpstr>
      <vt:lpstr>What to expect</vt:lpstr>
      <vt:lpstr>From modernescpp.com</vt:lpstr>
      <vt:lpstr>The NSWC Experiment in 1993</vt:lpstr>
      <vt:lpstr>NSWC Prototyping Results</vt:lpstr>
      <vt:lpstr>Strategic Choices</vt:lpstr>
      <vt:lpstr>Purely Functional = No Side Effects</vt:lpstr>
      <vt:lpstr>Strong Static Type System</vt:lpstr>
      <vt:lpstr>Completeness</vt:lpstr>
      <vt:lpstr>Lazy Evaluation</vt:lpstr>
      <vt:lpstr>List Comprehension</vt:lpstr>
      <vt:lpstr>No (i.e. Automatic) Memory Management</vt:lpstr>
      <vt:lpstr>Functions are First Class</vt:lpstr>
      <vt:lpstr>DSLs for free!</vt:lpstr>
      <vt:lpstr>DSLs for free!</vt:lpstr>
      <vt:lpstr>Let’s get concrete now!</vt:lpstr>
      <vt:lpstr>Haskell Brooks Curry</vt:lpstr>
      <vt:lpstr>https://vole.wtf/coder-serial-killer-quiz/</vt:lpstr>
      <vt:lpstr>Glasgow Haskell Compiler (GHC)</vt:lpstr>
      <vt:lpstr>Hello World!</vt:lpstr>
      <vt:lpstr>Exercises</vt:lpstr>
      <vt:lpstr>Industrial Strength</vt:lpstr>
      <vt:lpstr>putStrLn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Werkzeugkettenanalyse</dc:title>
  <dc:subject>ISO26262</dc:subject>
  <dc:creator>Validas AG</dc:creator>
  <cp:lastModifiedBy>Robert Reitmeier</cp:lastModifiedBy>
  <cp:revision>980</cp:revision>
  <cp:lastPrinted>2018-01-19T07:40:56Z</cp:lastPrinted>
  <dcterms:created xsi:type="dcterms:W3CDTF">2009-12-04T13:21:58Z</dcterms:created>
  <dcterms:modified xsi:type="dcterms:W3CDTF">2020-02-24T15:54:49Z</dcterms:modified>
</cp:coreProperties>
</file>