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303" r:id="rId2"/>
    <p:sldId id="364" r:id="rId3"/>
    <p:sldId id="305" r:id="rId4"/>
    <p:sldId id="365" r:id="rId5"/>
    <p:sldId id="366" r:id="rId6"/>
    <p:sldId id="369" r:id="rId7"/>
    <p:sldId id="367" r:id="rId8"/>
    <p:sldId id="368" r:id="rId9"/>
    <p:sldId id="332" r:id="rId10"/>
  </p:sldIdLst>
  <p:sldSz cx="13004800" cy="9753600"/>
  <p:notesSz cx="6819900" cy="9931400"/>
  <p:embeddedFontLst>
    <p:embeddedFont>
      <p:font typeface="Droid Sans Mono" panose="020B0609030804020204" pitchFamily="49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  <p:embeddedFont>
      <p:font typeface="Eurostile" panose="020B0504020202050204" pitchFamily="34" charset="0"/>
      <p:regular r:id="rId19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2" d="100"/>
          <a:sy n="82" d="100"/>
        </p:scale>
        <p:origin x="108" y="114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7/1/2020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01.07.2020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8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02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0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Automatic Code Coverage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Reitmeier, </a:t>
            </a:r>
            <a:r>
              <a:rPr lang="de-DE" altLang="en-US" sz="4400" dirty="0" smtClean="0"/>
              <a:t>Validas AG</a:t>
            </a:r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</a:t>
            </a:r>
            <a:r>
              <a:rPr lang="en-GB" smtClean="0"/>
              <a:t>Examples</a:t>
            </a:r>
          </a:p>
          <a:p>
            <a:r>
              <a:rPr lang="en-GB" smtClean="0"/>
              <a:t>Other Tools</a:t>
            </a:r>
            <a:endParaRPr lang="en-GB" smtClean="0"/>
          </a:p>
          <a:p>
            <a:r>
              <a:rPr lang="en-GB" smtClean="0"/>
              <a:t>SAT Solving Modulo Theories: Z3</a:t>
            </a:r>
          </a:p>
          <a:p>
            <a:r>
              <a:rPr lang="en-GB"/>
              <a:t>Integrated </a:t>
            </a:r>
            <a:r>
              <a:rPr lang="en-GB" smtClean="0"/>
              <a:t>Verification</a:t>
            </a:r>
          </a:p>
          <a:p>
            <a:r>
              <a:rPr lang="en-GB" smtClean="0"/>
              <a:t>The </a:t>
            </a:r>
            <a:r>
              <a:rPr lang="en-GB"/>
              <a:t>State 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FalconLib: Solution to Jorge’s and Alex’s Challenge</a:t>
            </a:r>
          </a:p>
          <a:p>
            <a:r>
              <a:rPr lang="en-GB" smtClean="0"/>
              <a:t>Call for Challenges</a:t>
            </a:r>
          </a:p>
          <a:p>
            <a:r>
              <a:rPr lang="en-GB" smtClean="0"/>
              <a:t>Haskell’s Amenities</a:t>
            </a:r>
            <a:br>
              <a:rPr lang="en-GB" smtClean="0"/>
            </a:br>
            <a:r>
              <a:rPr lang="en-GB" smtClean="0"/>
              <a:t>(Quasi-Quoting, UniCode Syntax, Generics, Laziness-&gt;ProducerConsumer…)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</a:p>
          <a:p>
            <a:r>
              <a:rPr lang="en-GB" smtClean="0"/>
              <a:t>Automatic Verification Test Harness</a:t>
            </a:r>
          </a:p>
          <a:p>
            <a:r>
              <a:rPr lang="en-GB" smtClean="0"/>
              <a:t>Producer/Comsumer Model (Memory!)</a:t>
            </a:r>
          </a:p>
          <a:p>
            <a:r>
              <a:rPr lang="en-GB" smtClean="0"/>
              <a:t>Enums, Structs, Floats, …</a:t>
            </a:r>
          </a:p>
          <a:p>
            <a:r>
              <a:rPr lang="en-GB" smtClean="0"/>
              <a:t>Full coverage is desirable only for </a:t>
            </a:r>
            <a:r>
              <a:rPr lang="en-GB" smtClean="0"/>
              <a:t>called </a:t>
            </a:r>
            <a:r>
              <a:rPr lang="en-GB" smtClean="0"/>
              <a:t>function</a:t>
            </a:r>
          </a:p>
          <a:p>
            <a:r>
              <a:rPr lang="en-GB" smtClean="0"/>
              <a:t>Reports </a:t>
            </a:r>
            <a:r>
              <a:rPr lang="en-GB" smtClean="0"/>
              <a:t>test vectors and </a:t>
            </a:r>
            <a:r>
              <a:rPr lang="en-GB" smtClean="0"/>
              <a:t>reports (presumably?) dead code</a:t>
            </a:r>
          </a:p>
          <a:p>
            <a:r>
              <a:rPr lang="en-GB" smtClean="0"/>
              <a:t>Heuristics:</a:t>
            </a:r>
          </a:p>
          <a:p>
            <a:pPr lvl="1"/>
            <a:r>
              <a:rPr lang="en-GB" smtClean="0"/>
              <a:t>Restriction to a subspace</a:t>
            </a:r>
          </a:p>
          <a:p>
            <a:pPr lvl="1"/>
            <a:r>
              <a:rPr lang="en-GB" smtClean="0"/>
              <a:t>Random Condition Branch Skipping</a:t>
            </a: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Did we miss some functionality during testing?</a:t>
            </a:r>
          </a:p>
          <a:p>
            <a:r>
              <a:rPr lang="en-GB" smtClean="0"/>
              <a:t>ISO 26262: </a:t>
            </a:r>
            <a:r>
              <a:rPr lang="en-GB" smtClean="0"/>
              <a:t>Code Coverage for </a:t>
            </a:r>
            <a:r>
              <a:rPr lang="en-GB" smtClean="0"/>
              <a:t>libraries </a:t>
            </a:r>
            <a:r>
              <a:rPr lang="en-GB" smtClean="0"/>
              <a:t>at ASIL D</a:t>
            </a:r>
            <a:r>
              <a:rPr lang="en-GB" smtClean="0"/>
              <a:t>! (SWC all ASILs)</a:t>
            </a: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7" y="3931902"/>
            <a:ext cx="11448646" cy="47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42800" y="6493790"/>
            <a:ext cx="3850231" cy="1735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Which inputs </a:t>
            </a:r>
            <a:r>
              <a:rPr lang="en-GB" smtClean="0"/>
              <a:t>(“test vectors”) lead </a:t>
            </a:r>
            <a:r>
              <a:rPr lang="en-GB" smtClean="0"/>
              <a:t>to 100% code coverage?</a:t>
            </a: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</a:t>
            </a: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g(int x,int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8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99137" y="6822184"/>
            <a:ext cx="3598986" cy="585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137138"/>
            <a:ext cx="8984566" cy="7995139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fp_number_type 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* 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fpdiv_parts (fp_number_type 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* 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a, fp_number_type * b)</a:t>
            </a:r>
          </a:p>
          <a:p>
            <a:pPr marL="0" indent="0">
              <a:buNone/>
            </a:pP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[...]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bit = 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IMPLICIT_1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 // = 30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quotient = 0;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 (bit)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if (numerator &gt;= denominator)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quotient |= bit;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numerator -= denominator;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bit &gt;&gt;= 1;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numerator *= 2;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(!ROUND_TOWARDS_ZERO &amp;&amp; (quotient &amp; GARDMASK) == GARDMSB)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 {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a-&gt;fraction.ll = quotient;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 (a);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Jorge’s and Alex’ Challenge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6582508" y="6930030"/>
            <a:ext cx="33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How to cover that code?</a:t>
            </a:r>
            <a:endParaRPr lang="en-US"/>
          </a:p>
        </p:txBody>
      </p:sp>
      <p:sp>
        <p:nvSpPr>
          <p:cNvPr id="7" name="Pfeil nach links 6"/>
          <p:cNvSpPr/>
          <p:nvPr/>
        </p:nvSpPr>
        <p:spPr>
          <a:xfrm>
            <a:off x="5701811" y="6968439"/>
            <a:ext cx="677008" cy="292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27" y="2414954"/>
            <a:ext cx="2143125" cy="2143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Tools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mtClean="0"/>
              <a:t>Denise’s Report: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CREST</a:t>
            </a:r>
          </a:p>
          <a:p>
            <a:r>
              <a:rPr lang="en-GB" smtClean="0"/>
              <a:t>KLEE (Problems with Library Functions)</a:t>
            </a:r>
          </a:p>
          <a:p>
            <a:r>
              <a:rPr lang="en-GB" smtClean="0"/>
              <a:t>VectorCast</a:t>
            </a:r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7666892" y="2414954"/>
            <a:ext cx="351693" cy="194603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392160" y="2926304"/>
            <a:ext cx="187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smtClean="0"/>
              <a:t>float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0052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Implementation Strategies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Function expansion by </a:t>
            </a:r>
            <a:r>
              <a:rPr lang="el-GR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-reduction</a:t>
            </a:r>
            <a:endParaRPr lang="en-GB" smtClean="0"/>
          </a:p>
          <a:p>
            <a:r>
              <a:rPr lang="en-GB" smtClean="0"/>
              <a:t>Lazyness enabling Producer-Consumer-Model necessary for pipelining extremely large trees</a:t>
            </a:r>
          </a:p>
          <a:p>
            <a:r>
              <a:rPr lang="en-GB" smtClean="0"/>
              <a:t>Type inference because Z3 has none </a:t>
            </a:r>
            <a:r>
              <a:rPr lang="en-GB" smtClean="0">
                <a:sym typeface="Wingdings" panose="05000000000000000000" pitchFamily="2" charset="2"/>
              </a:rPr>
              <a:t></a:t>
            </a:r>
            <a:endParaRPr lang="en-GB" smtClean="0"/>
          </a:p>
          <a:p>
            <a:r>
              <a:rPr lang="en-GB" smtClean="0"/>
              <a:t>Using Quasi-Quoter as template for C test harness</a:t>
            </a:r>
          </a:p>
          <a:p>
            <a:r>
              <a:rPr lang="en-GB" smtClean="0"/>
              <a:t>Splitting up products (i.e. structs) into separate variables, indexed by the instance (i.e. pointer or struct instance name)</a:t>
            </a:r>
          </a:p>
          <a:p>
            <a:r>
              <a:rPr lang="en-GB" smtClean="0"/>
              <a:t>Rewriting switch to equivalent if-then-elses (difficult with breaks!)</a:t>
            </a:r>
          </a:p>
          <a:p>
            <a:r>
              <a:rPr lang="en-GB" smtClean="0"/>
              <a:t>Unrolling loops (with loop length prediction for “normal” cases, containing the state space explosion)</a:t>
            </a:r>
          </a:p>
          <a:p>
            <a:r>
              <a:rPr lang="en-GB" smtClean="0"/>
              <a:t>Simplification (e.g. Pointer-AddressOf-Cancellation) needed as intermediate steps</a:t>
            </a:r>
          </a:p>
          <a:p>
            <a:r>
              <a:rPr lang="en-GB" smtClean="0"/>
              <a:t>Using case distinction completeness for maximum defensive coding</a:t>
            </a:r>
          </a:p>
          <a:p>
            <a:r>
              <a:rPr lang="en-GB" smtClean="0"/>
              <a:t>Unicode-Syntax for mathematical comprehension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The End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Benutzerdefiniert</PresentationFormat>
  <Paragraphs>104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Droid Sans Mono</vt:lpstr>
      <vt:lpstr>Calibri</vt:lpstr>
      <vt:lpstr>Wingdings 3</vt:lpstr>
      <vt:lpstr>Eurostile</vt:lpstr>
      <vt:lpstr>Arial</vt:lpstr>
      <vt:lpstr>Wingdings</vt:lpstr>
      <vt:lpstr>template</vt:lpstr>
      <vt:lpstr>Automatic Code Coverage</vt:lpstr>
      <vt:lpstr>Contents</vt:lpstr>
      <vt:lpstr>Stichpunkte</vt:lpstr>
      <vt:lpstr>Motivation</vt:lpstr>
      <vt:lpstr>The Problem</vt:lpstr>
      <vt:lpstr>Jorge’s and Alex’ Challenge</vt:lpstr>
      <vt:lpstr>Other Tools</vt:lpstr>
      <vt:lpstr>Some Implementation Strategies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1067</cp:revision>
  <cp:lastPrinted>2018-01-19T07:40:56Z</cp:lastPrinted>
  <dcterms:created xsi:type="dcterms:W3CDTF">2009-12-04T13:21:58Z</dcterms:created>
  <dcterms:modified xsi:type="dcterms:W3CDTF">2020-07-02T14:58:33Z</dcterms:modified>
</cp:coreProperties>
</file>