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8" r:id="rId13"/>
    <p:sldId id="397" r:id="rId14"/>
    <p:sldId id="399" r:id="rId15"/>
    <p:sldId id="388" r:id="rId16"/>
  </p:sldIdLst>
  <p:sldSz cx="13004800" cy="9753600"/>
  <p:notesSz cx="6819900" cy="99314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Droid Sans Mono" panose="020B0609030804020204" pitchFamily="49" charset="0"/>
      <p:regular r:id="rId28"/>
    </p:embeddedFont>
    <p:embeddedFont>
      <p:font typeface="Eurostile" panose="020B0504020202050204" pitchFamily="34" charset="0"/>
      <p:regular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1" d="100"/>
          <a:sy n="81" d="100"/>
        </p:scale>
        <p:origin x="660" y="90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5/5/2021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49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5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Strategic Design Principles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Make it as easy as possible for the theorem prover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(for example: no </a:t>
            </a:r>
            <a:r>
              <a:rPr lang="de-DE">
                <a:latin typeface="Eurostile" panose="020B0504020202050204" pitchFamily="34" charset="0"/>
              </a:rPr>
              <a:t>∀, </a:t>
            </a:r>
            <a:r>
              <a:rPr lang="de-DE">
                <a:effectLst/>
                <a:latin typeface="Eurostile" panose="020B0504020202050204" pitchFamily="34" charset="0"/>
              </a:rPr>
              <a:t>∃), because:</a:t>
            </a:r>
            <a:endParaRPr lang="en-GB">
              <a:effectLst/>
              <a:latin typeface="Eurostile" panose="020B0504020202050204" pitchFamily="34" charset="0"/>
            </a:endParaRPr>
          </a:p>
          <a:p>
            <a:pPr lvl="2"/>
            <a:r>
              <a:rPr lang="de-DE">
                <a:effectLst/>
                <a:latin typeface="Eurostile" panose="020B0504020202050204" pitchFamily="34" charset="0"/>
              </a:rPr>
              <a:t>Z3 not under my control („black box“)</a:t>
            </a:r>
          </a:p>
          <a:p>
            <a:pPr lvl="2"/>
            <a:r>
              <a:rPr lang="de-DE">
                <a:latin typeface="Eurostile" panose="020B0504020202050204" pitchFamily="34" charset="0"/>
              </a:rPr>
              <a:t>More semantic information available for the tool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Extensive Logging (Dynamic HTML)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Defensive Programming:</a:t>
            </a:r>
            <a:br>
              <a:rPr lang="de-DE">
                <a:latin typeface="Eurostile" panose="020B0504020202050204" pitchFamily="34" charset="0"/>
              </a:rPr>
            </a:br>
            <a:r>
              <a:rPr lang="de-DE">
                <a:latin typeface="Eurostile" panose="020B0504020202050204" pitchFamily="34" charset="0"/>
              </a:rPr>
              <a:t>Throw errors in all cases that were not explicitly implemented</a:t>
            </a:r>
          </a:p>
        </p:txBody>
      </p:sp>
    </p:spTree>
    <p:extLst>
      <p:ext uri="{BB962C8B-B14F-4D97-AF65-F5344CB8AC3E}">
        <p14:creationId xmlns:p14="http://schemas.microsoft.com/office/powerpoint/2010/main" val="305970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most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 E.g.</a:t>
                </a:r>
              </a:p>
              <a:p>
                <a:pPr lvl="1"/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≫=1;)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</m:t>
                    </m:r>
                    <m:groupChr>
                      <m:groupChrPr>
                        <m:chr m:val="⇒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++;)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+=1;)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groupChr>
                      <m:groupChrPr>
                        <m:chr m:val="⇒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7473162F-2B77-4FAF-8D23-5B9E460E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48" y="6428156"/>
            <a:ext cx="9426904" cy="2246769"/>
          </a:xfrm>
          <a:prstGeom prst="rect">
            <a:avLst/>
          </a:prstGeom>
          <a:solidFill>
            <a:srgbClr val="C2E49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⩾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_0,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not_ cond_0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⩵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_0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⋎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cond_nminus1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⩾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_1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not_ cond_n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endParaRPr kumimoji="0" lang="de-DE" alt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Future Work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Incremental Solving (pushing assertions, goes will with cutoff)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Refactor for Side Effects in Expressions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Semantic Simplifications?!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Hourglass Optimization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Logical isolation of functions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Better understanding of inner workings of Z3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Completing Code Snippe</a:t>
            </a:r>
            <a:r>
              <a:rPr lang="en-GB">
                <a:latin typeface="Eurostile" panose="020B0504020202050204" pitchFamily="34" charset="0"/>
              </a:rPr>
              <a:t>ts automatically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C++</a:t>
            </a:r>
            <a:r>
              <a:rPr lang="en-GB">
                <a:latin typeface="Eurostile" panose="020B0504020202050204" pitchFamily="34" charset="0"/>
              </a:rPr>
              <a:t> (when C++ Parser is available)</a:t>
            </a:r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Compilation of Source Code Snippets</a:t>
            </a:r>
          </a:p>
          <a:p>
            <a:r>
              <a:rPr lang="en-GB" sz="1400" b="0">
                <a:latin typeface="Eurostile" panose="020B0504020202050204" pitchFamily="34" charset="0"/>
              </a:rPr>
              <a:t>State Of the Art?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0" y="5937662"/>
            <a:ext cx="12029440" cy="330134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</a:t>
            </a:r>
            <a:r>
              <a:rPr lang="en-GB" sz="2400" b="0">
                <a:latin typeface="Eurostile" panose="020B0504020202050204" pitchFamily="34" charset="0"/>
              </a:rPr>
              <a:t> 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BC8C10-E141-495A-800E-089657BAD863}"/>
              </a:ext>
            </a:extLst>
          </p:cNvPr>
          <p:cNvSpPr txBox="1"/>
          <p:nvPr/>
        </p:nvSpPr>
        <p:spPr>
          <a:xfrm>
            <a:off x="5068254" y="6982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(line 24)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E124E79-E96E-4623-8748-4FE45FDFCD5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467711" y="7351489"/>
            <a:ext cx="1199425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CD0CF3-E3AF-4673-894A-ACF8D8009B3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667136" y="7351489"/>
            <a:ext cx="1499902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4F37B8-3FAD-4866-B9F1-C2B646C6657C}"/>
              </a:ext>
            </a:extLst>
          </p:cNvPr>
          <p:cNvSpPr txBox="1"/>
          <p:nvPr/>
        </p:nvSpPr>
        <p:spPr>
          <a:xfrm>
            <a:off x="4311258" y="7651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333718-0654-4430-94F3-09E1C3602DCF}"/>
              </a:ext>
            </a:extLst>
          </p:cNvPr>
          <p:cNvSpPr txBox="1"/>
          <p:nvPr/>
        </p:nvSpPr>
        <p:spPr>
          <a:xfrm>
            <a:off x="4753035" y="73894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then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6A0860-FF32-4579-B669-432D9BC031D8}"/>
              </a:ext>
            </a:extLst>
          </p:cNvPr>
          <p:cNvSpPr txBox="1"/>
          <p:nvPr/>
        </p:nvSpPr>
        <p:spPr>
          <a:xfrm>
            <a:off x="6266018" y="737399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else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385B8AB-64FF-4734-B73B-906CE7AF9759}"/>
              </a:ext>
            </a:extLst>
          </p:cNvPr>
          <p:cNvSpPr txBox="1"/>
          <p:nvPr/>
        </p:nvSpPr>
        <p:spPr>
          <a:xfrm>
            <a:off x="6324499" y="76510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 if (line 27)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013E2D-2982-4329-AE82-DF974049BE0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868342" y="8020397"/>
            <a:ext cx="1298696" cy="26769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B16AA-E910-4E2D-A35B-B192E7A91C6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67038" y="8020397"/>
            <a:ext cx="1369868" cy="27764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AE98447-8DDC-4157-987E-F17EA567B73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7167038" y="8020397"/>
            <a:ext cx="24267" cy="687119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C41C6CD-7CBE-4720-89BF-EB2AFDE7CD3B}"/>
              </a:ext>
            </a:extLst>
          </p:cNvPr>
          <p:cNvSpPr txBox="1"/>
          <p:nvPr/>
        </p:nvSpPr>
        <p:spPr>
          <a:xfrm>
            <a:off x="6952762" y="8224442"/>
            <a:ext cx="584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T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472F21-5109-4A2D-864E-C5BF97723B7C}"/>
              </a:ext>
            </a:extLst>
          </p:cNvPr>
          <p:cNvSpPr txBox="1"/>
          <p:nvPr/>
        </p:nvSpPr>
        <p:spPr>
          <a:xfrm>
            <a:off x="6122152" y="7930885"/>
            <a:ext cx="58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T || _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58B032-B003-42BA-A167-E7D559F9B9E4}"/>
              </a:ext>
            </a:extLst>
          </p:cNvPr>
          <p:cNvSpPr txBox="1"/>
          <p:nvPr/>
        </p:nvSpPr>
        <p:spPr>
          <a:xfrm>
            <a:off x="7822487" y="7947960"/>
            <a:ext cx="64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F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5479CD-5931-4948-9B7D-96CAFEEDF65E}"/>
              </a:ext>
            </a:extLst>
          </p:cNvPr>
          <p:cNvSpPr txBox="1"/>
          <p:nvPr/>
        </p:nvSpPr>
        <p:spPr>
          <a:xfrm>
            <a:off x="5644672" y="833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4A8A622-44C6-4695-8675-258708086132}"/>
              </a:ext>
            </a:extLst>
          </p:cNvPr>
          <p:cNvSpPr txBox="1"/>
          <p:nvPr/>
        </p:nvSpPr>
        <p:spPr>
          <a:xfrm>
            <a:off x="7034852" y="870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74057B4-54E8-48EC-9956-62318FDA6712}"/>
              </a:ext>
            </a:extLst>
          </p:cNvPr>
          <p:cNvSpPr txBox="1"/>
          <p:nvPr/>
        </p:nvSpPr>
        <p:spPr>
          <a:xfrm>
            <a:off x="8353536" y="8422324"/>
            <a:ext cx="3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686FBBF-9529-4406-A80F-EC997D3383B9}"/>
              </a:ext>
            </a:extLst>
          </p:cNvPr>
          <p:cNvCxnSpPr>
            <a:cxnSpLocks/>
          </p:cNvCxnSpPr>
          <p:nvPr/>
        </p:nvCxnSpPr>
        <p:spPr>
          <a:xfrm>
            <a:off x="5973736" y="8492134"/>
            <a:ext cx="1078582" cy="376981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F9B3971-1D85-4CE5-BC30-81BD0374B28B}"/>
              </a:ext>
            </a:extLst>
          </p:cNvPr>
          <p:cNvSpPr txBox="1"/>
          <p:nvPr/>
        </p:nvSpPr>
        <p:spPr>
          <a:xfrm>
            <a:off x="7002543" y="8701657"/>
            <a:ext cx="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   1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5B3D221-B27F-4C60-8F29-270838A12837}"/>
              </a:ext>
            </a:extLst>
          </p:cNvPr>
          <p:cNvCxnSpPr>
            <a:cxnSpLocks/>
          </p:cNvCxnSpPr>
          <p:nvPr/>
        </p:nvCxnSpPr>
        <p:spPr>
          <a:xfrm>
            <a:off x="7078230" y="8790176"/>
            <a:ext cx="201881" cy="198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7" grpId="0"/>
      <p:bldP spid="19" grpId="0"/>
      <p:bldP spid="32" grpId="0"/>
      <p:bldP spid="35" grpId="0"/>
      <p:bldP spid="36" grpId="0"/>
      <p:bldP spid="39" grpId="0"/>
      <p:bldP spid="40" grpId="0"/>
      <p:bldP spid="41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1727</Words>
  <Application>Microsoft Office PowerPoint</Application>
  <PresentationFormat>Benutzerdefiniert</PresentationFormat>
  <Paragraphs>230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Strategic Design Principles</vt:lpstr>
      <vt:lpstr>Loop Length Inference</vt:lpstr>
      <vt:lpstr>Future 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1163</cp:revision>
  <cp:lastPrinted>2018-01-19T07:40:56Z</cp:lastPrinted>
  <dcterms:created xsi:type="dcterms:W3CDTF">2009-12-04T13:21:58Z</dcterms:created>
  <dcterms:modified xsi:type="dcterms:W3CDTF">2021-05-06T14:01:08Z</dcterms:modified>
</cp:coreProperties>
</file>