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303" r:id="rId2"/>
    <p:sldId id="364" r:id="rId3"/>
    <p:sldId id="305" r:id="rId4"/>
    <p:sldId id="365" r:id="rId5"/>
    <p:sldId id="366" r:id="rId6"/>
    <p:sldId id="369" r:id="rId7"/>
    <p:sldId id="367" r:id="rId8"/>
    <p:sldId id="370" r:id="rId9"/>
    <p:sldId id="371" r:id="rId10"/>
    <p:sldId id="374" r:id="rId11"/>
    <p:sldId id="373" r:id="rId12"/>
    <p:sldId id="368" r:id="rId13"/>
    <p:sldId id="376" r:id="rId14"/>
    <p:sldId id="375" r:id="rId15"/>
    <p:sldId id="372" r:id="rId16"/>
    <p:sldId id="332" r:id="rId17"/>
  </p:sldIdLst>
  <p:sldSz cx="13004800" cy="9753600"/>
  <p:notesSz cx="6819900" cy="99314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  <p:embeddedFont>
      <p:font typeface="Droid Sans Mono" panose="020B0609030804020204" pitchFamily="49" charset="0"/>
      <p:regular r:id="rId25"/>
    </p:embeddedFont>
    <p:embeddedFont>
      <p:font typeface="Eurostile" panose="020B0504020202050204" pitchFamily="34" charset="0"/>
      <p:regular r:id="rId26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B7A"/>
    <a:srgbClr val="C2E49C"/>
    <a:srgbClr val="707174"/>
    <a:srgbClr val="F9AB55"/>
    <a:srgbClr val="DB6207"/>
    <a:srgbClr val="FF9999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84970" autoAdjust="0"/>
  </p:normalViewPr>
  <p:slideViewPr>
    <p:cSldViewPr snapToGrid="0">
      <p:cViewPr varScale="1">
        <p:scale>
          <a:sx n="86" d="100"/>
          <a:sy n="86" d="100"/>
        </p:scale>
        <p:origin x="-1397" y="-101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7/3/2020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altLang="en-US" smtClean="0">
                <a:latin typeface="Arial" panose="020B0604020202020204" pitchFamily="34" charset="0"/>
              </a:rPr>
              <a:t>+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70CB38-6B3F-44F2-A43B-4BAFB7FF6495}" type="datetime1">
              <a:rPr lang="de-DE"/>
              <a:pPr>
                <a:defRPr/>
              </a:pPr>
              <a:t>03.07.2020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5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51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37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5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4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87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97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82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0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56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4"/>
          <p:cNvSpPr>
            <a:spLocks noGrp="1"/>
          </p:cNvSpPr>
          <p:nvPr>
            <p:ph type="title"/>
          </p:nvPr>
        </p:nvSpPr>
        <p:spPr bwMode="auto">
          <a:xfrm>
            <a:off x="1535401" y="7790441"/>
            <a:ext cx="9807789" cy="1026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altLang="en-US" smtClean="0"/>
              <a:t>Automatic Code Coverage</a:t>
            </a:r>
            <a:endParaRPr lang="en-US" altLang="en-US" sz="3200" dirty="0"/>
          </a:p>
        </p:txBody>
      </p:sp>
      <p:sp>
        <p:nvSpPr>
          <p:cNvPr id="5123" name="Untertitel 2"/>
          <p:cNvSpPr>
            <a:spLocks noGrp="1"/>
          </p:cNvSpPr>
          <p:nvPr>
            <p:ph type="body" idx="1"/>
          </p:nvPr>
        </p:nvSpPr>
        <p:spPr bwMode="auto">
          <a:xfrm>
            <a:off x="491115" y="441037"/>
            <a:ext cx="9607550" cy="909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4400" smtClean="0"/>
              <a:t>Robert Reitmeier, </a:t>
            </a:r>
            <a:r>
              <a:rPr lang="de-DE" altLang="en-US" sz="4400" dirty="0" smtClean="0"/>
              <a:t>Validas AG</a:t>
            </a:r>
          </a:p>
        </p:txBody>
      </p:sp>
    </p:spTree>
    <p:extLst>
      <p:ext uri="{BB962C8B-B14F-4D97-AF65-F5344CB8AC3E}">
        <p14:creationId xmlns:p14="http://schemas.microsoft.com/office/powerpoint/2010/main" val="19816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Verification of tvg’s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--- SOLUTION [1,6] ----------------------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[("y",2),("return_val",1)]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</a:t>
            </a: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/>
              <a:t>C:\Data\tvg\analyzer&gt;whiletest.exe 2</a:t>
            </a:r>
          </a:p>
          <a:p>
            <a:pPr marL="0" indent="0">
              <a:buNone/>
            </a:pPr>
            <a:r>
              <a:rPr lang="en-US" sz="2000"/>
              <a:t>f(2) =</a:t>
            </a:r>
          </a:p>
          <a:p>
            <a:pPr marL="0" indent="0">
              <a:buNone/>
            </a:pPr>
            <a:r>
              <a:rPr lang="en-US" sz="2000" smtClean="0"/>
              <a:t>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args = ["2"]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checkSolutionM [1,6] OK.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857641" y="2355741"/>
            <a:ext cx="4346082" cy="60497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7680" y="1264241"/>
            <a:ext cx="12029440" cy="7833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bit = IMPLICIT_1;  // = 30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/* Avoid further rounding in pack_d.  */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State </a:t>
            </a:r>
            <a:r>
              <a:rPr lang="en-GB" smtClean="0"/>
              <a:t>Space </a:t>
            </a:r>
            <a:r>
              <a:rPr lang="en-GB" smtClean="0"/>
              <a:t>Explosion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pPr marL="0" indent="0">
              <a:buNone/>
            </a:pPr>
            <a:r>
              <a:rPr lang="en-GB" smtClean="0"/>
              <a:t>Containment by tuning the search:</a:t>
            </a:r>
            <a:endParaRPr lang="en-GB" smtClean="0"/>
          </a:p>
          <a:p>
            <a:r>
              <a:rPr lang="en-GB" smtClean="0"/>
              <a:t>Reduce to sub space, that hopefully contains an example trace</a:t>
            </a:r>
          </a:p>
          <a:p>
            <a:r>
              <a:rPr lang="en-GB" smtClean="0"/>
              <a:t>Loop length prediction</a:t>
            </a:r>
          </a:p>
          <a:p>
            <a:r>
              <a:rPr lang="en-GB" smtClean="0"/>
              <a:t>…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30" y="1372730"/>
            <a:ext cx="6343206" cy="50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 to Jorge/Alex’s Challenge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8332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de-DE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SUMMARY =====</a:t>
            </a:r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[2,2,2,2,2,1,1,1,2,2,2,2,2,1,2,1] : 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_fpdiv_parts ( a = 0 , a_ARROW_class = 3 , a_ARROW_sign = 0 , a_ARROW_normal_exp = 0 , a_ARROW_fraction_DOT_ll = 7689560 , b = 0 , b_ARROW_class = 3 , b_ARROW_sign = 0 , b_ARROW_normal_exp = 0 , b_ARROW_fraction_DOT_ll = 8388611 )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 , return_val_ARROW_class = 3 , return_val_ARROW_sign = 0 , return_val_ARROW_normal_exp = -1 , return_val_ARROW_fraction_DOT_ll = 1968526720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84135" y="1372730"/>
            <a:ext cx="8932985" cy="4811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if (!ROUND_TOWARDS_ZERO &amp;&amp; (quotient &amp; GARDMASK) == GARDMSB)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#ifdef CALC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printf("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GOT IT</a:t>
            </a: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!\n");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#endif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800" b="0" ker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</a:t>
            </a: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  <a:endParaRPr lang="en-GB" sz="1800" b="0" ker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Implementation Strategies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Function expansion by </a:t>
            </a:r>
            <a:r>
              <a:rPr lang="el-GR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-reduction</a:t>
            </a:r>
            <a:endParaRPr lang="en-GB" smtClean="0"/>
          </a:p>
          <a:p>
            <a:r>
              <a:rPr lang="en-GB" smtClean="0"/>
              <a:t>Lazyness enabling Producer-Consumer-Model necessary for pipelining extremely large trees</a:t>
            </a:r>
          </a:p>
          <a:p>
            <a:r>
              <a:rPr lang="en-GB" smtClean="0"/>
              <a:t>Type inference because Z3 has none </a:t>
            </a:r>
            <a:r>
              <a:rPr lang="en-GB" smtClean="0">
                <a:sym typeface="Wingdings" panose="05000000000000000000" pitchFamily="2" charset="2"/>
              </a:rPr>
              <a:t></a:t>
            </a:r>
            <a:endParaRPr lang="en-GB" smtClean="0"/>
          </a:p>
          <a:p>
            <a:r>
              <a:rPr lang="en-GB" smtClean="0"/>
              <a:t>Using Quasi-Quoter as template for C test harness</a:t>
            </a:r>
          </a:p>
          <a:p>
            <a:r>
              <a:rPr lang="en-GB" smtClean="0"/>
              <a:t>Splitting up products (i.e. structs) into separate variables, indexed by the instance (i.e. pointer or struct instance name)</a:t>
            </a:r>
          </a:p>
          <a:p>
            <a:r>
              <a:rPr lang="en-GB" smtClean="0"/>
              <a:t>Rewriting switch to equivalent if-then-elses (difficult with breaks!)</a:t>
            </a:r>
          </a:p>
          <a:p>
            <a:r>
              <a:rPr lang="en-GB" smtClean="0"/>
              <a:t>Unrolling loops (with loop length prediction for </a:t>
            </a:r>
            <a:r>
              <a:rPr lang="en-GB" smtClean="0"/>
              <a:t>“easy”/MISRA cases</a:t>
            </a:r>
            <a:endParaRPr lang="en-GB" smtClean="0"/>
          </a:p>
          <a:p>
            <a:r>
              <a:rPr lang="en-GB" smtClean="0"/>
              <a:t>Simplification (e.g. Pointer-AddressOf-Cancellation) needed as intermediate steps</a:t>
            </a:r>
          </a:p>
          <a:p>
            <a:r>
              <a:rPr lang="en-GB" smtClean="0"/>
              <a:t>Using case distinction completeness for maximum defensive coding</a:t>
            </a:r>
          </a:p>
          <a:p>
            <a:r>
              <a:rPr lang="en-GB" smtClean="0"/>
              <a:t>Unicode-Syntax for mathematical comprehension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Things left to do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It is still a prototype!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Fixing up Coder’s (i.e. C’s) sloppyness automatically, for example: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&gt;sign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a-&gt;sign != b-&gt;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sign;         // tmp-&gt;sign is unsigned int</a:t>
            </a:r>
            <a:b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GB" smtClean="0"/>
              <a:t>      </a:t>
            </a:r>
            <a:r>
              <a:rPr lang="en-GB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GB" smtClean="0"/>
              <a:t/>
            </a:r>
            <a:br>
              <a:rPr lang="en-GB" smtClean="0"/>
            </a:b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tmp-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&gt;sign = 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 &amp; (~((</a:t>
            </a:r>
            <a:r>
              <a:rPr lang="en-GB" sz="200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a-&gt;sign)&amp;(b-&gt;sign) | (~(a-&gt;sign) &amp; ~(b-&gt;sign</a:t>
            </a:r>
            <a:r>
              <a:rPr lang="en-GB" sz="200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))));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Automatically generate </a:t>
            </a:r>
            <a:r>
              <a:rPr lang="en-GB" smtClean="0"/>
              <a:t>C test </a:t>
            </a:r>
            <a:r>
              <a:rPr lang="en-GB" smtClean="0"/>
              <a:t>harness</a:t>
            </a:r>
          </a:p>
          <a:p>
            <a:endParaRPr lang="en-GB"/>
          </a:p>
          <a:p>
            <a:r>
              <a:rPr lang="en-GB" smtClean="0"/>
              <a:t>Implement remaining C (for, ternary-if, etc.)</a:t>
            </a:r>
          </a:p>
          <a:p>
            <a:endParaRPr lang="en-GB"/>
          </a:p>
          <a:p>
            <a:r>
              <a:rPr lang="en-GB" smtClean="0"/>
              <a:t>More stats and control for </a:t>
            </a:r>
            <a:r>
              <a:rPr lang="en-GB" smtClean="0"/>
              <a:t>solution search</a:t>
            </a:r>
            <a:endParaRPr lang="en-GB" smtClean="0"/>
          </a:p>
          <a:p>
            <a:endParaRPr lang="en-GB"/>
          </a:p>
          <a:p>
            <a:r>
              <a:rPr lang="en-GB" smtClean="0"/>
              <a:t>Implement all </a:t>
            </a:r>
            <a:r>
              <a:rPr lang="en-GB" smtClean="0"/>
              <a:t>my ideas </a:t>
            </a:r>
            <a:r>
              <a:rPr lang="en-GB" smtClean="0"/>
              <a:t>for heuristics</a:t>
            </a:r>
          </a:p>
          <a:p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813550" y="1625600"/>
            <a:ext cx="5703888" cy="539115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>
              <a:defRPr/>
            </a:pPr>
            <a:endParaRPr lang="de-DE" sz="3400" b="1">
              <a:solidFill>
                <a:srgbClr val="64748B"/>
              </a:solidFill>
            </a:endParaRPr>
          </a:p>
        </p:txBody>
      </p:sp>
      <p:pic>
        <p:nvPicPr>
          <p:cNvPr id="17413" name="Picture 2" descr="\\smbsrv.validas\intranet\Validas\CorporateIdentity\ValidasLogos\validas600.pn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/>
          <a:stretch>
            <a:fillRect/>
          </a:stretch>
        </p:blipFill>
        <p:spPr bwMode="auto">
          <a:xfrm>
            <a:off x="8858665" y="8129588"/>
            <a:ext cx="3727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itel 9"/>
          <p:cNvSpPr>
            <a:spLocks noGrp="1"/>
          </p:cNvSpPr>
          <p:nvPr>
            <p:ph type="title"/>
          </p:nvPr>
        </p:nvSpPr>
        <p:spPr bwMode="auto">
          <a:xfrm>
            <a:off x="442913" y="93663"/>
            <a:ext cx="10742612" cy="939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The End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728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Motivation / The Problem</a:t>
            </a:r>
          </a:p>
          <a:p>
            <a:r>
              <a:rPr lang="en-GB" smtClean="0"/>
              <a:t>Small Examples</a:t>
            </a:r>
          </a:p>
          <a:p>
            <a:r>
              <a:rPr lang="en-GB" smtClean="0"/>
              <a:t>Other Tools</a:t>
            </a:r>
          </a:p>
          <a:p>
            <a:r>
              <a:rPr lang="en-GB" smtClean="0"/>
              <a:t>SAT Solving Modulo Theories: Z3</a:t>
            </a:r>
          </a:p>
          <a:p>
            <a:r>
              <a:rPr lang="en-GB"/>
              <a:t>Integrated </a:t>
            </a:r>
            <a:r>
              <a:rPr lang="en-GB" smtClean="0"/>
              <a:t>Verification</a:t>
            </a:r>
          </a:p>
          <a:p>
            <a:r>
              <a:rPr lang="en-GB" smtClean="0"/>
              <a:t>The </a:t>
            </a:r>
            <a:r>
              <a:rPr lang="en-GB"/>
              <a:t>State Space </a:t>
            </a:r>
            <a:r>
              <a:rPr lang="en-GB" smtClean="0"/>
              <a:t>Explosion and some Heuristics</a:t>
            </a:r>
          </a:p>
          <a:p>
            <a:r>
              <a:rPr lang="en-GB" smtClean="0"/>
              <a:t>FalconLib: Solution to Jorge’s and Alex’s Challenge</a:t>
            </a:r>
          </a:p>
          <a:p>
            <a:r>
              <a:rPr lang="en-GB" smtClean="0"/>
              <a:t>Call for Challenges</a:t>
            </a:r>
          </a:p>
          <a:p>
            <a:r>
              <a:rPr lang="en-GB" smtClean="0"/>
              <a:t>Haskell’s Amenities</a:t>
            </a:r>
            <a:br>
              <a:rPr lang="en-GB" smtClean="0"/>
            </a:br>
            <a:r>
              <a:rPr lang="en-GB" smtClean="0"/>
              <a:t>(Quasi-Quoting, UniCode Syntax, Generics, Laziness-&gt;ProducerConsumer…)</a:t>
            </a:r>
          </a:p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292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Stichpunkte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Loop Prediction (easy with “for” in MISRA)</a:t>
            </a:r>
          </a:p>
          <a:p>
            <a:r>
              <a:rPr lang="en-GB" smtClean="0"/>
              <a:t>Automatic Verification Test Harness</a:t>
            </a:r>
          </a:p>
          <a:p>
            <a:r>
              <a:rPr lang="en-GB" smtClean="0"/>
              <a:t>Producer/Comsumer Model (Memory!)</a:t>
            </a:r>
          </a:p>
          <a:p>
            <a:r>
              <a:rPr lang="en-GB" smtClean="0"/>
              <a:t>Enums, Structs, Floats, …</a:t>
            </a:r>
          </a:p>
          <a:p>
            <a:r>
              <a:rPr lang="en-GB" smtClean="0"/>
              <a:t>Full coverage is desirable only for called function</a:t>
            </a:r>
          </a:p>
          <a:p>
            <a:r>
              <a:rPr lang="en-GB" smtClean="0"/>
              <a:t>Reports test vectors and reports (presumably?) dead code</a:t>
            </a:r>
          </a:p>
          <a:p>
            <a:r>
              <a:rPr lang="en-GB" smtClean="0"/>
              <a:t>Heuristics:</a:t>
            </a:r>
          </a:p>
          <a:p>
            <a:pPr lvl="1"/>
            <a:r>
              <a:rPr lang="en-GB" smtClean="0"/>
              <a:t>Restriction to a subspace</a:t>
            </a:r>
          </a:p>
          <a:p>
            <a:pPr lvl="1"/>
            <a:r>
              <a:rPr lang="en-GB" smtClean="0"/>
              <a:t>Random Condition Branch Skipping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Did we miss some functionality during testing?</a:t>
            </a:r>
          </a:p>
          <a:p>
            <a:r>
              <a:rPr lang="en-GB" smtClean="0"/>
              <a:t>ISO 26262: Code Coverage for libraries at ASIL D! (SWC all ASILs)</a:t>
            </a:r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7" y="3931902"/>
            <a:ext cx="11448646" cy="47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42800" y="6493790"/>
            <a:ext cx="3850231" cy="1735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GB" smtClean="0"/>
              <a:t>Which inputs (“test vectors”) lead to 100% code coverage?</a:t>
            </a: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8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</a:t>
            </a: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g(int x,int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8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None/>
            </a:pPr>
            <a:r>
              <a:rPr lang="en-GB" sz="18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 flipH="1">
            <a:off x="6502400" y="7100085"/>
            <a:ext cx="560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I.e. What does g(2,y) return?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05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99137" y="6822184"/>
            <a:ext cx="3598986" cy="585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137138"/>
            <a:ext cx="8984566" cy="7995139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fp_number_type 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_</a:t>
            </a: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fpdiv_parts (fp_number_type * 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a, fp_number_type * b)</a:t>
            </a: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[...]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bit = IMPLICIT_1</a:t>
            </a:r>
            <a:r>
              <a:rPr lang="en-GB" sz="14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;  // = 30</a:t>
            </a: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quotient = 0;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 (bit)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if (numerator &gt;= denominator)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quotient |= bit;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  numerator -= denominator;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bit &gt;&gt;=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    numerator *= 2;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 (!ROUND_TOWARDS_ZERO &amp;&amp; (quotient &amp; GARDMASK) == GARDMSB)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if (quotient &amp; (1 &lt;&lt; NGARDS)) {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else if (numerator)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{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+= GARDROUND + 1;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  quotient &amp;= ~(fractype) GARDMASK;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	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None/>
            </a:pPr>
            <a:endParaRPr lang="en-GB" sz="14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a-&gt;fraction.ll = quotient;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 (a);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4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Jorge’s and Alex’ Challenge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582508" y="6930030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How to cover that code?</a:t>
            </a:r>
            <a:endParaRPr lang="en-US"/>
          </a:p>
        </p:txBody>
      </p:sp>
      <p:sp>
        <p:nvSpPr>
          <p:cNvPr id="7" name="Pfeil nach links 6"/>
          <p:cNvSpPr/>
          <p:nvPr/>
        </p:nvSpPr>
        <p:spPr>
          <a:xfrm>
            <a:off x="5701811" y="6968439"/>
            <a:ext cx="677008" cy="292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727" y="2414954"/>
            <a:ext cx="2143125" cy="2143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Oscar: Tools?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Denise’s Report: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CREST</a:t>
            </a:r>
          </a:p>
          <a:p>
            <a:r>
              <a:rPr lang="en-GB" smtClean="0"/>
              <a:t>KLEE (Problems with Library Functions)</a:t>
            </a:r>
          </a:p>
          <a:p>
            <a:r>
              <a:rPr lang="en-GB" smtClean="0"/>
              <a:t>VectorCast</a:t>
            </a:r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7666892" y="2414954"/>
            <a:ext cx="351693" cy="19460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392160" y="2926304"/>
            <a:ext cx="187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smtClean="0"/>
              <a:t>float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052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 smtClean="0"/>
              <a:t>Predecessors from the same tooling family:</a:t>
            </a:r>
          </a:p>
          <a:p>
            <a:pPr marL="0" indent="0">
              <a:buNone/>
            </a:pPr>
            <a:endParaRPr lang="en-GB" smtClean="0"/>
          </a:p>
          <a:p>
            <a:r>
              <a:rPr lang="en-GB" smtClean="0"/>
              <a:t>code coverage tool</a:t>
            </a:r>
          </a:p>
          <a:p>
            <a:r>
              <a:rPr lang="en-GB" smtClean="0"/>
              <a:t>DSL for pattern recognition in C source (“prevent”)</a:t>
            </a:r>
          </a:p>
          <a:p>
            <a:r>
              <a:rPr lang="en-GB" smtClean="0"/>
              <a:t>calltree</a:t>
            </a:r>
          </a:p>
          <a:p>
            <a:r>
              <a:rPr lang="en-GB" smtClean="0"/>
              <a:t>calltree with partial function pointer resolution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Rapid prototyping,</a:t>
            </a:r>
          </a:p>
          <a:p>
            <a:pPr marL="0" indent="0">
              <a:buNone/>
            </a:pPr>
            <a:r>
              <a:rPr lang="en-GB" smtClean="0"/>
              <a:t>two major refactorings,</a:t>
            </a:r>
          </a:p>
          <a:p>
            <a:pPr marL="0" indent="0">
              <a:buNone/>
            </a:pPr>
            <a:r>
              <a:rPr lang="en-GB" smtClean="0"/>
              <a:t>extremely defensive programming,</a:t>
            </a:r>
            <a:endParaRPr lang="en-GB"/>
          </a:p>
          <a:p>
            <a:pPr marL="0" indent="0">
              <a:buNone/>
            </a:pPr>
            <a:r>
              <a:rPr lang="en-GB" smtClean="0"/>
              <a:t>1200 LoC (Chess Engine had 230).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tvg’s Solution to Initial 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GB"/>
              <a:t>C:\Data\tvg&gt;stack exec analyzer-exe -- gcc analyzer\whiletest.c </a:t>
            </a:r>
            <a:r>
              <a:rPr lang="en-GB" smtClean="0"/>
              <a:t>f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===== </a:t>
            </a: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SUMMARY =====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[2,2]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0 )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0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Test Vector covering [1,6] :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f ( y = 2 )</a:t>
            </a: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= return_val = 1</a:t>
            </a:r>
          </a:p>
          <a:p>
            <a:pPr marL="0" indent="0">
              <a:buNone/>
            </a:pPr>
            <a:endParaRPr lang="en-US" sz="2000" b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sz="2000" b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OK, we have full branch coverage.</a:t>
            </a:r>
            <a:endParaRPr lang="en-GB" sz="2000" b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smtClean="0"/>
              <a:t> 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z="2400" b="0">
              <a:latin typeface="Eurostile" panose="020B0504020202050204" pitchFamily="34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501988" y="2580901"/>
            <a:ext cx="4701735" cy="5824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30046" tIns="65023" rIns="130046" bIns="65023"/>
          <a:lstStyle>
            <a:lvl1pPr marL="487363" indent="-4873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3" pitchFamily="18" charset="2"/>
              <a:buChar char=""/>
              <a:defRPr sz="2800" b="1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5688" indent="-404813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2800" spc="0">
                <a:solidFill>
                  <a:schemeClr val="tx1"/>
                </a:solidFill>
                <a:latin typeface="+mn-lt"/>
              </a:defRPr>
            </a:lvl2pPr>
            <a:lvl3pPr marL="162401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spc="0">
                <a:solidFill>
                  <a:schemeClr val="tx1"/>
                </a:solidFill>
                <a:latin typeface="+mn-lt"/>
              </a:defRPr>
            </a:lvl3pPr>
            <a:lvl4pPr marL="2274888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spc="0">
                <a:solidFill>
                  <a:schemeClr val="tx1"/>
                </a:solidFill>
                <a:latin typeface="+mn-lt"/>
              </a:defRPr>
            </a:lvl4pPr>
            <a:lvl5pPr marL="2925763" indent="-3238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 spc="0">
                <a:solidFill>
                  <a:schemeClr val="tx1"/>
                </a:solidFill>
                <a:latin typeface="+mn-lt"/>
              </a:defRPr>
            </a:lvl5pPr>
            <a:lvl6pPr marL="357626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422649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487672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5526954" indent="-32511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g(int x,int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int erg = x;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while(y&gt;0)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erg = erg &lt;&lt;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    y=y-1;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if(erg&lt;=1) { erg=100; }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return(erg);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endParaRPr lang="en-GB" sz="1800" b="0" kern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int f(int y)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{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if(g(2,y)&gt;5) return 1;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   else return 0;</a:t>
            </a:r>
          </a:p>
          <a:p>
            <a:pPr marL="0" indent="0">
              <a:buFont typeface="Wingdings 3" pitchFamily="18" charset="2"/>
              <a:buNone/>
            </a:pPr>
            <a:r>
              <a:rPr lang="en-GB" sz="1800" b="0" kern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}</a:t>
            </a:r>
          </a:p>
          <a:p>
            <a:pPr marL="0" indent="0">
              <a:buFont typeface="Wingdings 3" pitchFamily="18" charset="2"/>
              <a:buNone/>
            </a:pPr>
            <a:r>
              <a:rPr lang="en-GB" kern="0" smtClean="0"/>
              <a:t> </a:t>
            </a:r>
          </a:p>
          <a:p>
            <a:pPr marL="0" indent="0">
              <a:buFont typeface="Wingdings 3" pitchFamily="18" charset="2"/>
              <a:buNone/>
            </a:pPr>
            <a:endParaRPr lang="en-GB" kern="0" smtClean="0"/>
          </a:p>
          <a:p>
            <a:pPr marL="0" indent="0">
              <a:buFont typeface="Wingdings 3" pitchFamily="18" charset="2"/>
              <a:buNone/>
            </a:pPr>
            <a:endParaRPr lang="en-GB" sz="2400" b="0" kern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Benutzerdefiniert</PresentationFormat>
  <Paragraphs>292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Wingdings 3</vt:lpstr>
      <vt:lpstr>Droid Sans Mono</vt:lpstr>
      <vt:lpstr>Wingdings</vt:lpstr>
      <vt:lpstr>Eurostile</vt:lpstr>
      <vt:lpstr>template</vt:lpstr>
      <vt:lpstr>Automatic Code Coverage</vt:lpstr>
      <vt:lpstr>Contents</vt:lpstr>
      <vt:lpstr>Stichpunkte</vt:lpstr>
      <vt:lpstr>Motivation</vt:lpstr>
      <vt:lpstr>The Problem</vt:lpstr>
      <vt:lpstr>Jorge’s and Alex’ Challenge</vt:lpstr>
      <vt:lpstr>Oscar: Tools?</vt:lpstr>
      <vt:lpstr>tvg</vt:lpstr>
      <vt:lpstr>tvg’s Solution to Initial Problem</vt:lpstr>
      <vt:lpstr>Verification of tvg’s Results</vt:lpstr>
      <vt:lpstr>Jorge/Alex’s Challenge</vt:lpstr>
      <vt:lpstr>State Space Explosion</vt:lpstr>
      <vt:lpstr>Solution to Jorge/Alex’s Challenge</vt:lpstr>
      <vt:lpstr>Some Implementation Strategies</vt:lpstr>
      <vt:lpstr>Things left to do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1084</cp:revision>
  <cp:lastPrinted>2018-01-19T07:40:56Z</cp:lastPrinted>
  <dcterms:created xsi:type="dcterms:W3CDTF">2009-12-04T13:21:58Z</dcterms:created>
  <dcterms:modified xsi:type="dcterms:W3CDTF">2020-07-03T20:20:28Z</dcterms:modified>
</cp:coreProperties>
</file>