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5"/>
  </p:notesMasterIdLst>
  <p:handoutMasterIdLst>
    <p:handoutMasterId r:id="rId46"/>
  </p:handoutMasterIdLst>
  <p:sldIdLst>
    <p:sldId id="303" r:id="rId2"/>
    <p:sldId id="304" r:id="rId3"/>
    <p:sldId id="334" r:id="rId4"/>
    <p:sldId id="335" r:id="rId5"/>
    <p:sldId id="336" r:id="rId6"/>
    <p:sldId id="337" r:id="rId7"/>
    <p:sldId id="338" r:id="rId8"/>
    <p:sldId id="339" r:id="rId9"/>
    <p:sldId id="333" r:id="rId10"/>
    <p:sldId id="305" r:id="rId11"/>
    <p:sldId id="330" r:id="rId12"/>
    <p:sldId id="307" r:id="rId13"/>
    <p:sldId id="306" r:id="rId14"/>
    <p:sldId id="323" r:id="rId15"/>
    <p:sldId id="324" r:id="rId16"/>
    <p:sldId id="309" r:id="rId17"/>
    <p:sldId id="310" r:id="rId18"/>
    <p:sldId id="311" r:id="rId19"/>
    <p:sldId id="340" r:id="rId20"/>
    <p:sldId id="312" r:id="rId21"/>
    <p:sldId id="341" r:id="rId22"/>
    <p:sldId id="321" r:id="rId23"/>
    <p:sldId id="342" r:id="rId24"/>
    <p:sldId id="315" r:id="rId25"/>
    <p:sldId id="316" r:id="rId26"/>
    <p:sldId id="326" r:id="rId27"/>
    <p:sldId id="329" r:id="rId28"/>
    <p:sldId id="327" r:id="rId29"/>
    <p:sldId id="325" r:id="rId30"/>
    <p:sldId id="328" r:id="rId31"/>
    <p:sldId id="308" r:id="rId32"/>
    <p:sldId id="319" r:id="rId33"/>
    <p:sldId id="343" r:id="rId34"/>
    <p:sldId id="344" r:id="rId35"/>
    <p:sldId id="345" r:id="rId36"/>
    <p:sldId id="347" r:id="rId37"/>
    <p:sldId id="348" r:id="rId38"/>
    <p:sldId id="352" r:id="rId39"/>
    <p:sldId id="354" r:id="rId40"/>
    <p:sldId id="356" r:id="rId41"/>
    <p:sldId id="320" r:id="rId42"/>
    <p:sldId id="331" r:id="rId43"/>
    <p:sldId id="332" r:id="rId44"/>
  </p:sldIdLst>
  <p:sldSz cx="13004800" cy="9753600"/>
  <p:notesSz cx="6819900" cy="9931400"/>
  <p:defaultTextStyle>
    <a:defPPr>
      <a:defRPr lang="de-DE"/>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649288" indent="-192088"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1300163" indent="-385763"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949450" indent="-57785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2600325" indent="-771525"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 xmlns:p15="http://schemas.microsoft.com/office/powerpoint/2012/main">
        <p15:guide id="1" orient="horz" pos="3213">
          <p15:clr>
            <a:srgbClr val="A4A3A4"/>
          </p15:clr>
        </p15:guide>
        <p15:guide id="2" orient="horz" pos="865">
          <p15:clr>
            <a:srgbClr val="A4A3A4"/>
          </p15:clr>
        </p15:guide>
        <p15:guide id="3" orient="horz" pos="387">
          <p15:clr>
            <a:srgbClr val="A4A3A4"/>
          </p15:clr>
        </p15:guide>
        <p15:guide id="4" pos="4096">
          <p15:clr>
            <a:srgbClr val="A4A3A4"/>
          </p15:clr>
        </p15:guide>
        <p15:guide id="5" pos="307">
          <p15:clr>
            <a:srgbClr val="A4A3A4"/>
          </p15:clr>
        </p15:guide>
        <p15:guide id="6" pos="7885">
          <p15:clr>
            <a:srgbClr val="A4A3A4"/>
          </p15:clr>
        </p15:guide>
      </p15:sldGuideLst>
    </p:ext>
    <p:ext uri="{2D200454-40CA-4A62-9FC3-DE9A4176ACB9}">
      <p15:notesGuideLst xmlns="" xmlns:p15="http://schemas.microsoft.com/office/powerpoint/2012/main">
        <p15:guide id="1" orient="horz" pos="3128">
          <p15:clr>
            <a:srgbClr val="A4A3A4"/>
          </p15:clr>
        </p15:guide>
        <p15:guide id="2" pos="214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9B7A"/>
    <a:srgbClr val="C2E49C"/>
    <a:srgbClr val="707174"/>
    <a:srgbClr val="F9AB55"/>
    <a:srgbClr val="DB6207"/>
    <a:srgbClr val="FF9999"/>
    <a:srgbClr val="475365"/>
    <a:srgbClr val="F9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15" autoAdjust="0"/>
    <p:restoredTop sz="84970" autoAdjust="0"/>
  </p:normalViewPr>
  <p:slideViewPr>
    <p:cSldViewPr snapToGrid="0">
      <p:cViewPr varScale="1">
        <p:scale>
          <a:sx n="86" d="100"/>
          <a:sy n="86" d="100"/>
        </p:scale>
        <p:origin x="-1397" y="-96"/>
      </p:cViewPr>
      <p:guideLst>
        <p:guide orient="horz" pos="3213"/>
        <p:guide orient="horz" pos="865"/>
        <p:guide orient="horz" pos="387"/>
        <p:guide pos="4096"/>
        <p:guide pos="307"/>
        <p:guide pos="7885"/>
      </p:guideLst>
    </p:cSldViewPr>
  </p:slideViewPr>
  <p:notesTextViewPr>
    <p:cViewPr>
      <p:scale>
        <a:sx n="100" d="100"/>
        <a:sy n="100" d="100"/>
      </p:scale>
      <p:origin x="0" y="0"/>
    </p:cViewPr>
  </p:notesTextViewPr>
  <p:sorterViewPr>
    <p:cViewPr>
      <p:scale>
        <a:sx n="70" d="100"/>
        <a:sy n="70" d="100"/>
      </p:scale>
      <p:origin x="0" y="0"/>
    </p:cViewPr>
  </p:sorterViewPr>
  <p:notesViewPr>
    <p:cSldViewPr snapToGrid="0">
      <p:cViewPr varScale="1">
        <p:scale>
          <a:sx n="72" d="100"/>
          <a:sy n="72" d="100"/>
        </p:scale>
        <p:origin x="-3258" y="-114"/>
      </p:cViewPr>
      <p:guideLst>
        <p:guide orient="horz" pos="3128"/>
        <p:guide pos="214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auto">
          <a:xfrm>
            <a:off x="0" y="0"/>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7" rIns="91432" bIns="45717" numCol="1" anchor="t" anchorCtr="0" compatLnSpc="1">
            <a:prstTxWarp prst="textNoShape">
              <a:avLst/>
            </a:prstTxWarp>
          </a:bodyPr>
          <a:lstStyle>
            <a:lvl1pPr defTabSz="912813" eaLnBrk="1" hangingPunct="1">
              <a:defRPr sz="1200" smtClean="0"/>
            </a:lvl1pPr>
          </a:lstStyle>
          <a:p>
            <a:pPr>
              <a:defRPr/>
            </a:pPr>
            <a:endParaRPr lang="en-US" altLang="de-DE"/>
          </a:p>
        </p:txBody>
      </p:sp>
      <p:sp>
        <p:nvSpPr>
          <p:cNvPr id="3" name="Datumsplatzhalter 2"/>
          <p:cNvSpPr>
            <a:spLocks noGrp="1"/>
          </p:cNvSpPr>
          <p:nvPr>
            <p:ph type="dt" sz="quarter" idx="1"/>
          </p:nvPr>
        </p:nvSpPr>
        <p:spPr bwMode="auto">
          <a:xfrm>
            <a:off x="3862388" y="0"/>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7" rIns="91432" bIns="45717" numCol="1" anchor="t" anchorCtr="0" compatLnSpc="1">
            <a:prstTxWarp prst="textNoShape">
              <a:avLst/>
            </a:prstTxWarp>
          </a:bodyPr>
          <a:lstStyle>
            <a:lvl1pPr algn="r" defTabSz="912813" eaLnBrk="1" hangingPunct="1">
              <a:defRPr sz="1200" smtClean="0"/>
            </a:lvl1pPr>
          </a:lstStyle>
          <a:p>
            <a:pPr>
              <a:defRPr/>
            </a:pPr>
            <a:fld id="{8799D890-3B36-4C31-9BB9-B993097FAF11}" type="datetimeFigureOut">
              <a:rPr lang="en-US" altLang="de-DE"/>
              <a:pPr>
                <a:defRPr/>
              </a:pPr>
              <a:t>2/24/2020</a:t>
            </a:fld>
            <a:endParaRPr lang="en-US" altLang="de-DE"/>
          </a:p>
        </p:txBody>
      </p:sp>
      <p:sp>
        <p:nvSpPr>
          <p:cNvPr id="4" name="Fußzeilenplatzhalter 3"/>
          <p:cNvSpPr>
            <a:spLocks noGrp="1"/>
          </p:cNvSpPr>
          <p:nvPr>
            <p:ph type="ftr" sz="quarter" idx="2"/>
          </p:nvPr>
        </p:nvSpPr>
        <p:spPr bwMode="auto">
          <a:xfrm>
            <a:off x="0" y="9432925"/>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7" rIns="91432" bIns="45717" numCol="1" anchor="b" anchorCtr="0" compatLnSpc="1">
            <a:prstTxWarp prst="textNoShape">
              <a:avLst/>
            </a:prstTxWarp>
          </a:bodyPr>
          <a:lstStyle>
            <a:lvl1pPr defTabSz="912813" eaLnBrk="1" hangingPunct="1">
              <a:defRPr sz="1200" smtClean="0"/>
            </a:lvl1pPr>
          </a:lstStyle>
          <a:p>
            <a:pPr>
              <a:defRPr/>
            </a:pPr>
            <a:endParaRPr lang="en-US" altLang="de-DE"/>
          </a:p>
        </p:txBody>
      </p:sp>
      <p:sp>
        <p:nvSpPr>
          <p:cNvPr id="5" name="Foliennummernplatzhalter 4"/>
          <p:cNvSpPr>
            <a:spLocks noGrp="1"/>
          </p:cNvSpPr>
          <p:nvPr>
            <p:ph type="sldNum" sz="quarter" idx="3"/>
          </p:nvPr>
        </p:nvSpPr>
        <p:spPr bwMode="auto">
          <a:xfrm>
            <a:off x="3862388" y="9432925"/>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7" rIns="91432" bIns="45717" numCol="1" anchor="b" anchorCtr="0" compatLnSpc="1">
            <a:prstTxWarp prst="textNoShape">
              <a:avLst/>
            </a:prstTxWarp>
          </a:bodyPr>
          <a:lstStyle>
            <a:lvl1pPr algn="r" defTabSz="912813" eaLnBrk="1" hangingPunct="1">
              <a:defRPr sz="1200" smtClean="0"/>
            </a:lvl1pPr>
          </a:lstStyle>
          <a:p>
            <a:pPr>
              <a:defRPr/>
            </a:pPr>
            <a:fld id="{ED1B2887-94E9-4D40-B943-231BD1957567}" type="slidenum">
              <a:rPr lang="en-US" altLang="de-DE"/>
              <a:pPr>
                <a:defRPr/>
              </a:pPr>
              <a:t>‹Nr.›</a:t>
            </a:fld>
            <a:endParaRPr lang="en-US" altLang="de-DE"/>
          </a:p>
        </p:txBody>
      </p:sp>
    </p:spTree>
    <p:extLst>
      <p:ext uri="{BB962C8B-B14F-4D97-AF65-F5344CB8AC3E}">
        <p14:creationId xmlns:p14="http://schemas.microsoft.com/office/powerpoint/2010/main" val="420775386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0" tIns="46585" rIns="93170" bIns="46585" numCol="1" anchor="t" anchorCtr="0" compatLnSpc="1">
            <a:prstTxWarp prst="textNoShape">
              <a:avLst/>
            </a:prstTxWarp>
          </a:bodyPr>
          <a:lstStyle>
            <a:lvl1pPr defTabSz="912813" eaLnBrk="1" hangingPunct="1">
              <a:defRPr sz="1200" smtClean="0"/>
            </a:lvl1pPr>
          </a:lstStyle>
          <a:p>
            <a:pPr>
              <a:defRPr/>
            </a:pPr>
            <a:endParaRPr lang="de-DE" altLang="de-DE"/>
          </a:p>
        </p:txBody>
      </p:sp>
      <p:sp>
        <p:nvSpPr>
          <p:cNvPr id="3075" name="Rectangle 3"/>
          <p:cNvSpPr>
            <a:spLocks noGrp="1" noChangeArrowheads="1"/>
          </p:cNvSpPr>
          <p:nvPr>
            <p:ph type="dt" idx="1"/>
          </p:nvPr>
        </p:nvSpPr>
        <p:spPr bwMode="auto">
          <a:xfrm>
            <a:off x="3862388" y="0"/>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0" tIns="46585" rIns="93170" bIns="46585" numCol="1" anchor="t" anchorCtr="0" compatLnSpc="1">
            <a:prstTxWarp prst="textNoShape">
              <a:avLst/>
            </a:prstTxWarp>
          </a:bodyPr>
          <a:lstStyle>
            <a:lvl1pPr algn="r" defTabSz="912813" eaLnBrk="1" hangingPunct="1">
              <a:defRPr sz="1200" smtClean="0"/>
            </a:lvl1pPr>
          </a:lstStyle>
          <a:p>
            <a:pPr>
              <a:defRPr/>
            </a:pPr>
            <a:endParaRPr lang="de-DE" altLang="de-DE"/>
          </a:p>
        </p:txBody>
      </p:sp>
      <p:sp>
        <p:nvSpPr>
          <p:cNvPr id="25604" name="Rectangle 4"/>
          <p:cNvSpPr>
            <a:spLocks noGrp="1" noRot="1" noChangeAspect="1" noChangeArrowheads="1" noTextEdit="1"/>
          </p:cNvSpPr>
          <p:nvPr>
            <p:ph type="sldImg" idx="2"/>
          </p:nvPr>
        </p:nvSpPr>
        <p:spPr bwMode="auto">
          <a:xfrm>
            <a:off x="927100" y="744538"/>
            <a:ext cx="496570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2625" y="4718050"/>
            <a:ext cx="5454650"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0" tIns="46585" rIns="93170" bIns="46585"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9432925"/>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0" tIns="46585" rIns="93170" bIns="46585" numCol="1" anchor="b" anchorCtr="0" compatLnSpc="1">
            <a:prstTxWarp prst="textNoShape">
              <a:avLst/>
            </a:prstTxWarp>
          </a:bodyPr>
          <a:lstStyle>
            <a:lvl1pPr defTabSz="912813" eaLnBrk="1" hangingPunct="1">
              <a:defRPr sz="1200" smtClean="0"/>
            </a:lvl1pPr>
          </a:lstStyle>
          <a:p>
            <a:pPr>
              <a:defRPr/>
            </a:pPr>
            <a:endParaRPr lang="de-DE" altLang="de-DE"/>
          </a:p>
        </p:txBody>
      </p:sp>
      <p:sp>
        <p:nvSpPr>
          <p:cNvPr id="3079" name="Rectangle 7"/>
          <p:cNvSpPr>
            <a:spLocks noGrp="1" noChangeArrowheads="1"/>
          </p:cNvSpPr>
          <p:nvPr>
            <p:ph type="sldNum" sz="quarter" idx="5"/>
          </p:nvPr>
        </p:nvSpPr>
        <p:spPr bwMode="auto">
          <a:xfrm>
            <a:off x="3862388" y="9432925"/>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0" tIns="46585" rIns="93170" bIns="46585" numCol="1" anchor="b" anchorCtr="0" compatLnSpc="1">
            <a:prstTxWarp prst="textNoShape">
              <a:avLst/>
            </a:prstTxWarp>
          </a:bodyPr>
          <a:lstStyle>
            <a:lvl1pPr algn="r" defTabSz="912813" eaLnBrk="1" hangingPunct="1">
              <a:defRPr sz="1200" smtClean="0"/>
            </a:lvl1pPr>
          </a:lstStyle>
          <a:p>
            <a:pPr>
              <a:defRPr/>
            </a:pPr>
            <a:fld id="{D47ADC95-7A91-4A3B-88CF-853D915EFCC5}" type="slidenum">
              <a:rPr lang="de-DE" altLang="de-DE"/>
              <a:pPr>
                <a:defRPr/>
              </a:pPr>
              <a:t>‹Nr.›</a:t>
            </a:fld>
            <a:endParaRPr lang="de-DE" altLang="de-DE"/>
          </a:p>
        </p:txBody>
      </p:sp>
    </p:spTree>
    <p:extLst>
      <p:ext uri="{BB962C8B-B14F-4D97-AF65-F5344CB8AC3E}">
        <p14:creationId xmlns:p14="http://schemas.microsoft.com/office/powerpoint/2010/main" val="293845018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700" kern="1200">
        <a:solidFill>
          <a:schemeClr val="tx1"/>
        </a:solidFill>
        <a:latin typeface="Arial" charset="0"/>
        <a:ea typeface="+mn-ea"/>
        <a:cs typeface="+mn-cs"/>
      </a:defRPr>
    </a:lvl1pPr>
    <a:lvl2pPr marL="649288" algn="l" rtl="0" eaLnBrk="0" fontAlgn="base" hangingPunct="0">
      <a:spcBef>
        <a:spcPct val="30000"/>
      </a:spcBef>
      <a:spcAft>
        <a:spcPct val="0"/>
      </a:spcAft>
      <a:defRPr sz="1700" kern="1200">
        <a:solidFill>
          <a:schemeClr val="tx1"/>
        </a:solidFill>
        <a:latin typeface="Arial" charset="0"/>
        <a:ea typeface="+mn-ea"/>
        <a:cs typeface="+mn-cs"/>
      </a:defRPr>
    </a:lvl2pPr>
    <a:lvl3pPr marL="1300163" algn="l" rtl="0" eaLnBrk="0" fontAlgn="base" hangingPunct="0">
      <a:spcBef>
        <a:spcPct val="30000"/>
      </a:spcBef>
      <a:spcAft>
        <a:spcPct val="0"/>
      </a:spcAft>
      <a:defRPr sz="1700" kern="1200">
        <a:solidFill>
          <a:schemeClr val="tx1"/>
        </a:solidFill>
        <a:latin typeface="Arial" charset="0"/>
        <a:ea typeface="+mn-ea"/>
        <a:cs typeface="+mn-cs"/>
      </a:defRPr>
    </a:lvl3pPr>
    <a:lvl4pPr marL="1949450" algn="l" rtl="0" eaLnBrk="0" fontAlgn="base" hangingPunct="0">
      <a:spcBef>
        <a:spcPct val="30000"/>
      </a:spcBef>
      <a:spcAft>
        <a:spcPct val="0"/>
      </a:spcAft>
      <a:defRPr sz="1700" kern="1200">
        <a:solidFill>
          <a:schemeClr val="tx1"/>
        </a:solidFill>
        <a:latin typeface="Arial" charset="0"/>
        <a:ea typeface="+mn-ea"/>
        <a:cs typeface="+mn-cs"/>
      </a:defRPr>
    </a:lvl4pPr>
    <a:lvl5pPr marL="2600325" algn="l" rtl="0" eaLnBrk="0" fontAlgn="base" hangingPunct="0">
      <a:spcBef>
        <a:spcPct val="30000"/>
      </a:spcBef>
      <a:spcAft>
        <a:spcPct val="0"/>
      </a:spcAft>
      <a:defRPr sz="1700" kern="1200">
        <a:solidFill>
          <a:schemeClr val="tx1"/>
        </a:solidFill>
        <a:latin typeface="Arial" charset="0"/>
        <a:ea typeface="+mn-ea"/>
        <a:cs typeface="+mn-cs"/>
      </a:defRPr>
    </a:lvl5pPr>
    <a:lvl6pPr marL="3251149" algn="l" defTabSz="1300460" rtl="0" eaLnBrk="1" latinLnBrk="0" hangingPunct="1">
      <a:defRPr sz="1700" kern="1200">
        <a:solidFill>
          <a:schemeClr val="tx1"/>
        </a:solidFill>
        <a:latin typeface="+mn-lt"/>
        <a:ea typeface="+mn-ea"/>
        <a:cs typeface="+mn-cs"/>
      </a:defRPr>
    </a:lvl6pPr>
    <a:lvl7pPr marL="3901379" algn="l" defTabSz="1300460" rtl="0" eaLnBrk="1" latinLnBrk="0" hangingPunct="1">
      <a:defRPr sz="1700" kern="1200">
        <a:solidFill>
          <a:schemeClr val="tx1"/>
        </a:solidFill>
        <a:latin typeface="+mn-lt"/>
        <a:ea typeface="+mn-ea"/>
        <a:cs typeface="+mn-cs"/>
      </a:defRPr>
    </a:lvl7pPr>
    <a:lvl8pPr marL="4551609" algn="l" defTabSz="1300460" rtl="0" eaLnBrk="1" latinLnBrk="0" hangingPunct="1">
      <a:defRPr sz="1700" kern="1200">
        <a:solidFill>
          <a:schemeClr val="tx1"/>
        </a:solidFill>
        <a:latin typeface="+mn-lt"/>
        <a:ea typeface="+mn-ea"/>
        <a:cs typeface="+mn-cs"/>
      </a:defRPr>
    </a:lvl8pPr>
    <a:lvl9pPr marL="5201839" algn="l" defTabSz="13004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lienbildplatzhalter 1"/>
          <p:cNvSpPr>
            <a:spLocks noGrp="1" noRot="1" noChangeAspect="1" noTextEdit="1"/>
          </p:cNvSpPr>
          <p:nvPr>
            <p:ph type="sldImg"/>
          </p:nvPr>
        </p:nvSpPr>
        <p:spPr>
          <a:ln/>
        </p:spPr>
      </p:sp>
      <p:sp>
        <p:nvSpPr>
          <p:cNvPr id="6147" name="Notizenplatzhalter 2"/>
          <p:cNvSpPr>
            <a:spLocks noGrp="1"/>
          </p:cNvSpPr>
          <p:nvPr>
            <p:ph type="body" idx="1"/>
          </p:nvPr>
        </p:nvSpPr>
        <p:spPr>
          <a:noFill/>
        </p:spPr>
        <p:txBody>
          <a:bodyPr/>
          <a:lstStyle/>
          <a:p>
            <a:r>
              <a:rPr lang="de-DE" altLang="en-US" smtClean="0">
                <a:latin typeface="Arial" panose="020B0604020202020204" pitchFamily="34" charset="0"/>
              </a:rPr>
              <a:t>+</a:t>
            </a:r>
            <a:endParaRPr lang="en-US" altLang="en-US" smtClean="0">
              <a:latin typeface="Arial" panose="020B0604020202020204" pitchFamily="34" charset="0"/>
            </a:endParaRPr>
          </a:p>
        </p:txBody>
      </p:sp>
      <p:sp>
        <p:nvSpPr>
          <p:cNvPr id="2" name="Datumsplatzhalter 1"/>
          <p:cNvSpPr>
            <a:spLocks noGrp="1"/>
          </p:cNvSpPr>
          <p:nvPr>
            <p:ph type="dt" sz="quarter" idx="1"/>
          </p:nvPr>
        </p:nvSpPr>
        <p:spPr/>
        <p:txBody>
          <a:bodyPr/>
          <a:lstStyle/>
          <a:p>
            <a:pPr>
              <a:defRPr/>
            </a:pPr>
            <a:fld id="{CE70CB38-6B3F-44F2-A43B-4BAFB7FF6495}" type="datetime1">
              <a:rPr lang="de-DE"/>
              <a:pPr>
                <a:defRPr/>
              </a:pPr>
              <a:t>24.02.2020</a:t>
            </a:fld>
            <a:endParaRPr lang="de-DE"/>
          </a:p>
        </p:txBody>
      </p:sp>
    </p:spTree>
    <p:extLst>
      <p:ext uri="{BB962C8B-B14F-4D97-AF65-F5344CB8AC3E}">
        <p14:creationId xmlns:p14="http://schemas.microsoft.com/office/powerpoint/2010/main" val="738557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433058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752210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4FC4A9C9-5B5E-4D0D-B7A5-19480C8E63BB}" type="slidenum">
              <a:rPr lang="de-DE" smtClean="0"/>
              <a:pPr>
                <a:defRPr/>
              </a:pPr>
              <a:t>7</a:t>
            </a:fld>
            <a:endParaRPr lang="de-DE"/>
          </a:p>
        </p:txBody>
      </p:sp>
    </p:spTree>
    <p:extLst>
      <p:ext uri="{BB962C8B-B14F-4D97-AF65-F5344CB8AC3E}">
        <p14:creationId xmlns:p14="http://schemas.microsoft.com/office/powerpoint/2010/main" val="67757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4FC4A9C9-5B5E-4D0D-B7A5-19480C8E63BB}" type="slidenum">
              <a:rPr lang="de-DE" smtClean="0"/>
              <a:pPr>
                <a:defRPr/>
              </a:pPr>
              <a:t>8</a:t>
            </a:fld>
            <a:endParaRPr lang="de-DE"/>
          </a:p>
        </p:txBody>
      </p:sp>
    </p:spTree>
    <p:extLst>
      <p:ext uri="{BB962C8B-B14F-4D97-AF65-F5344CB8AC3E}">
        <p14:creationId xmlns:p14="http://schemas.microsoft.com/office/powerpoint/2010/main" val="367063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1475327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479878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07895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4" name="Picture 2" descr="\\smbsrv.validas\intranet\Validas\CorporateIdentity\ValidasLogos\vlogo300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12600" y="215900"/>
            <a:ext cx="7810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8"/>
          <p:cNvSpPr txBox="1">
            <a:spLocks noChangeArrowheads="1"/>
          </p:cNvSpPr>
          <p:nvPr/>
        </p:nvSpPr>
        <p:spPr bwMode="auto">
          <a:xfrm>
            <a:off x="9737725" y="9193213"/>
            <a:ext cx="27797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defTabSz="1300163">
              <a:defRPr>
                <a:solidFill>
                  <a:schemeClr val="tx1"/>
                </a:solidFill>
                <a:latin typeface="Arial" pitchFamily="34" charset="0"/>
                <a:cs typeface="Arial" pitchFamily="34" charset="0"/>
              </a:defRPr>
            </a:lvl1pPr>
            <a:lvl2pPr marL="742950" indent="-285750" defTabSz="1300163">
              <a:defRPr>
                <a:solidFill>
                  <a:schemeClr val="tx1"/>
                </a:solidFill>
                <a:latin typeface="Arial" pitchFamily="34" charset="0"/>
                <a:cs typeface="Arial" pitchFamily="34" charset="0"/>
              </a:defRPr>
            </a:lvl2pPr>
            <a:lvl3pPr marL="1143000" indent="-228600" defTabSz="1300163">
              <a:defRPr>
                <a:solidFill>
                  <a:schemeClr val="tx1"/>
                </a:solidFill>
                <a:latin typeface="Arial" pitchFamily="34" charset="0"/>
                <a:cs typeface="Arial" pitchFamily="34" charset="0"/>
              </a:defRPr>
            </a:lvl3pPr>
            <a:lvl4pPr marL="1600200" indent="-228600" defTabSz="1300163">
              <a:defRPr>
                <a:solidFill>
                  <a:schemeClr val="tx1"/>
                </a:solidFill>
                <a:latin typeface="Arial" pitchFamily="34" charset="0"/>
                <a:cs typeface="Arial" pitchFamily="34" charset="0"/>
              </a:defRPr>
            </a:lvl4pPr>
            <a:lvl5pPr marL="2057400" indent="-228600" defTabSz="1300163">
              <a:defRPr>
                <a:solidFill>
                  <a:schemeClr val="tx1"/>
                </a:solidFill>
                <a:latin typeface="Arial" pitchFamily="34" charset="0"/>
                <a:cs typeface="Arial" pitchFamily="34" charset="0"/>
              </a:defRPr>
            </a:lvl5pPr>
            <a:lvl6pPr marL="2514600" indent="-228600" defTabSz="13001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13001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13001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1300163"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de-DE" altLang="de-DE" sz="1400" b="1" smtClean="0">
                <a:solidFill>
                  <a:schemeClr val="bg2"/>
                </a:solidFill>
                <a:latin typeface="Calibri" pitchFamily="34" charset="0"/>
              </a:rPr>
              <a:t>Seite </a:t>
            </a:r>
            <a:fld id="{6C47C05D-7D50-4E6E-A68E-6ABAD0E2B528}" type="slidenum">
              <a:rPr lang="de-DE" altLang="de-DE" sz="1400" b="1" smtClean="0">
                <a:solidFill>
                  <a:schemeClr val="bg2"/>
                </a:solidFill>
                <a:latin typeface="Calibri" pitchFamily="34" charset="0"/>
              </a:rPr>
              <a:pPr algn="r" eaLnBrk="1" hangingPunct="1">
                <a:defRPr/>
              </a:pPr>
              <a:t>‹Nr.›</a:t>
            </a:fld>
            <a:endParaRPr lang="de-DE" altLang="de-DE" sz="1400" b="1" smtClean="0">
              <a:solidFill>
                <a:schemeClr val="bg2"/>
              </a:solidFill>
              <a:latin typeface="Calibri" pitchFamily="34" charset="0"/>
            </a:endParaRPr>
          </a:p>
        </p:txBody>
      </p:sp>
      <p:sp>
        <p:nvSpPr>
          <p:cNvPr id="6" name="Rechteck 5"/>
          <p:cNvSpPr>
            <a:spLocks noChangeArrowheads="1"/>
          </p:cNvSpPr>
          <p:nvPr/>
        </p:nvSpPr>
        <p:spPr bwMode="auto">
          <a:xfrm>
            <a:off x="487363" y="9193213"/>
            <a:ext cx="10541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defTabSz="1300163">
              <a:defRPr>
                <a:solidFill>
                  <a:schemeClr val="tx1"/>
                </a:solidFill>
                <a:latin typeface="Arial" pitchFamily="34" charset="0"/>
                <a:cs typeface="Arial" pitchFamily="34" charset="0"/>
              </a:defRPr>
            </a:lvl1pPr>
            <a:lvl2pPr marL="742950" indent="-285750" defTabSz="1300163">
              <a:defRPr>
                <a:solidFill>
                  <a:schemeClr val="tx1"/>
                </a:solidFill>
                <a:latin typeface="Arial" pitchFamily="34" charset="0"/>
                <a:cs typeface="Arial" pitchFamily="34" charset="0"/>
              </a:defRPr>
            </a:lvl2pPr>
            <a:lvl3pPr marL="1143000" indent="-228600" defTabSz="1300163">
              <a:defRPr>
                <a:solidFill>
                  <a:schemeClr val="tx1"/>
                </a:solidFill>
                <a:latin typeface="Arial" pitchFamily="34" charset="0"/>
                <a:cs typeface="Arial" pitchFamily="34" charset="0"/>
              </a:defRPr>
            </a:lvl3pPr>
            <a:lvl4pPr marL="1600200" indent="-228600" defTabSz="1300163">
              <a:defRPr>
                <a:solidFill>
                  <a:schemeClr val="tx1"/>
                </a:solidFill>
                <a:latin typeface="Arial" pitchFamily="34" charset="0"/>
                <a:cs typeface="Arial" pitchFamily="34" charset="0"/>
              </a:defRPr>
            </a:lvl4pPr>
            <a:lvl5pPr marL="2057400" indent="-228600" defTabSz="1300163">
              <a:defRPr>
                <a:solidFill>
                  <a:schemeClr val="tx1"/>
                </a:solidFill>
                <a:latin typeface="Arial" pitchFamily="34" charset="0"/>
                <a:cs typeface="Arial" pitchFamily="34" charset="0"/>
              </a:defRPr>
            </a:lvl5pPr>
            <a:lvl6pPr marL="2514600" indent="-228600" defTabSz="13001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13001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13001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13001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de-DE" altLang="en-US" sz="1400" b="1" smtClean="0">
                <a:solidFill>
                  <a:schemeClr val="bg2"/>
                </a:solidFill>
                <a:latin typeface="Calibri" pitchFamily="34" charset="0"/>
              </a:rPr>
              <a:t>Validas AG</a:t>
            </a:r>
            <a:endParaRPr lang="de-DE" altLang="en-US" sz="1400" smtClean="0">
              <a:solidFill>
                <a:schemeClr val="bg2"/>
              </a:solidFill>
              <a:latin typeface="Calibri" pitchFamily="34" charset="0"/>
            </a:endParaRPr>
          </a:p>
        </p:txBody>
      </p:sp>
      <p:sp>
        <p:nvSpPr>
          <p:cNvPr id="8" name="Titel 1"/>
          <p:cNvSpPr>
            <a:spLocks noGrp="1"/>
          </p:cNvSpPr>
          <p:nvPr>
            <p:ph type="title"/>
          </p:nvPr>
        </p:nvSpPr>
        <p:spPr>
          <a:xfrm>
            <a:off x="492196" y="7202312"/>
            <a:ext cx="11054080" cy="1937173"/>
          </a:xfrm>
          <a:prstGeom prst="rect">
            <a:avLst/>
          </a:prstGeom>
        </p:spPr>
        <p:txBody>
          <a:bodyPr lIns="130046" tIns="65023" rIns="130046" bIns="65023" anchor="t"/>
          <a:lstStyle>
            <a:lvl1pPr algn="l">
              <a:defRPr sz="5600" b="1" cap="none"/>
            </a:lvl1pPr>
          </a:lstStyle>
          <a:p>
            <a:r>
              <a:rPr lang="de-DE" smtClean="0"/>
              <a:t>Titelmasterformat durch Klicken bearbeiten</a:t>
            </a:r>
            <a:endParaRPr lang="de-DE" dirty="0"/>
          </a:p>
        </p:txBody>
      </p:sp>
      <p:sp>
        <p:nvSpPr>
          <p:cNvPr id="9" name="Textplatzhalter 2"/>
          <p:cNvSpPr>
            <a:spLocks noGrp="1"/>
          </p:cNvSpPr>
          <p:nvPr>
            <p:ph type="body" idx="1"/>
          </p:nvPr>
        </p:nvSpPr>
        <p:spPr>
          <a:xfrm>
            <a:off x="485423" y="5067583"/>
            <a:ext cx="11054080" cy="2133599"/>
          </a:xfrm>
          <a:prstGeom prst="rect">
            <a:avLst/>
          </a:prstGeom>
        </p:spPr>
        <p:txBody>
          <a:bodyPr lIns="130046" tIns="65023" rIns="130046" bIns="65023" anchor="b"/>
          <a:lstStyle>
            <a:lvl1pPr marL="0" indent="0">
              <a:buNone/>
              <a:defRPr sz="2800" b="1">
                <a:solidFill>
                  <a:schemeClr val="bg2"/>
                </a:solidFill>
              </a:defRPr>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smtClean="0"/>
              <a:t>Textmasterformate durch Klicken bearbeiten</a:t>
            </a:r>
          </a:p>
        </p:txBody>
      </p:sp>
    </p:spTree>
    <p:extLst>
      <p:ext uri="{BB962C8B-B14F-4D97-AF65-F5344CB8AC3E}">
        <p14:creationId xmlns:p14="http://schemas.microsoft.com/office/powerpoint/2010/main" val="2457007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9737725" y="9193213"/>
            <a:ext cx="27797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defTabSz="1300163">
              <a:defRPr>
                <a:solidFill>
                  <a:schemeClr val="tx1"/>
                </a:solidFill>
                <a:latin typeface="Arial" pitchFamily="34" charset="0"/>
                <a:cs typeface="Arial" pitchFamily="34" charset="0"/>
              </a:defRPr>
            </a:lvl1pPr>
            <a:lvl2pPr marL="742950" indent="-285750" defTabSz="1300163">
              <a:defRPr>
                <a:solidFill>
                  <a:schemeClr val="tx1"/>
                </a:solidFill>
                <a:latin typeface="Arial" pitchFamily="34" charset="0"/>
                <a:cs typeface="Arial" pitchFamily="34" charset="0"/>
              </a:defRPr>
            </a:lvl2pPr>
            <a:lvl3pPr marL="1143000" indent="-228600" defTabSz="1300163">
              <a:defRPr>
                <a:solidFill>
                  <a:schemeClr val="tx1"/>
                </a:solidFill>
                <a:latin typeface="Arial" pitchFamily="34" charset="0"/>
                <a:cs typeface="Arial" pitchFamily="34" charset="0"/>
              </a:defRPr>
            </a:lvl3pPr>
            <a:lvl4pPr marL="1600200" indent="-228600" defTabSz="1300163">
              <a:defRPr>
                <a:solidFill>
                  <a:schemeClr val="tx1"/>
                </a:solidFill>
                <a:latin typeface="Arial" pitchFamily="34" charset="0"/>
                <a:cs typeface="Arial" pitchFamily="34" charset="0"/>
              </a:defRPr>
            </a:lvl4pPr>
            <a:lvl5pPr marL="2057400" indent="-228600" defTabSz="1300163">
              <a:defRPr>
                <a:solidFill>
                  <a:schemeClr val="tx1"/>
                </a:solidFill>
                <a:latin typeface="Arial" pitchFamily="34" charset="0"/>
                <a:cs typeface="Arial" pitchFamily="34" charset="0"/>
              </a:defRPr>
            </a:lvl5pPr>
            <a:lvl6pPr marL="2514600" indent="-228600" defTabSz="13001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13001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13001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1300163"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de-DE" altLang="de-DE" sz="1400" b="1" smtClean="0">
                <a:solidFill>
                  <a:schemeClr val="bg2"/>
                </a:solidFill>
                <a:latin typeface="Calibri" pitchFamily="34" charset="0"/>
              </a:rPr>
              <a:t>Page </a:t>
            </a:r>
            <a:fld id="{2ECDCB2B-36FA-489A-8172-417ADCAF04A6}" type="slidenum">
              <a:rPr lang="de-DE" altLang="de-DE" sz="1400" b="1" smtClean="0">
                <a:solidFill>
                  <a:schemeClr val="bg2"/>
                </a:solidFill>
                <a:latin typeface="Calibri" pitchFamily="34" charset="0"/>
              </a:rPr>
              <a:pPr algn="r" eaLnBrk="1" hangingPunct="1">
                <a:defRPr/>
              </a:pPr>
              <a:t>‹Nr.›</a:t>
            </a:fld>
            <a:endParaRPr lang="de-DE" altLang="de-DE" sz="1400" b="1" smtClean="0">
              <a:solidFill>
                <a:schemeClr val="bg2"/>
              </a:solidFill>
              <a:latin typeface="Calibri" pitchFamily="34" charset="0"/>
            </a:endParaRPr>
          </a:p>
        </p:txBody>
      </p:sp>
      <p:sp>
        <p:nvSpPr>
          <p:cNvPr id="5" name="Rechteck 4"/>
          <p:cNvSpPr>
            <a:spLocks noChangeArrowheads="1"/>
          </p:cNvSpPr>
          <p:nvPr/>
        </p:nvSpPr>
        <p:spPr bwMode="auto">
          <a:xfrm>
            <a:off x="487363" y="9193213"/>
            <a:ext cx="10556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defTabSz="1300163">
              <a:defRPr>
                <a:solidFill>
                  <a:schemeClr val="tx1"/>
                </a:solidFill>
                <a:latin typeface="Arial" pitchFamily="34" charset="0"/>
                <a:cs typeface="Arial" pitchFamily="34" charset="0"/>
              </a:defRPr>
            </a:lvl1pPr>
            <a:lvl2pPr marL="742950" indent="-285750" defTabSz="1300163">
              <a:defRPr>
                <a:solidFill>
                  <a:schemeClr val="tx1"/>
                </a:solidFill>
                <a:latin typeface="Arial" pitchFamily="34" charset="0"/>
                <a:cs typeface="Arial" pitchFamily="34" charset="0"/>
              </a:defRPr>
            </a:lvl2pPr>
            <a:lvl3pPr marL="1143000" indent="-228600" defTabSz="1300163">
              <a:defRPr>
                <a:solidFill>
                  <a:schemeClr val="tx1"/>
                </a:solidFill>
                <a:latin typeface="Arial" pitchFamily="34" charset="0"/>
                <a:cs typeface="Arial" pitchFamily="34" charset="0"/>
              </a:defRPr>
            </a:lvl3pPr>
            <a:lvl4pPr marL="1600200" indent="-228600" defTabSz="1300163">
              <a:defRPr>
                <a:solidFill>
                  <a:schemeClr val="tx1"/>
                </a:solidFill>
                <a:latin typeface="Arial" pitchFamily="34" charset="0"/>
                <a:cs typeface="Arial" pitchFamily="34" charset="0"/>
              </a:defRPr>
            </a:lvl4pPr>
            <a:lvl5pPr marL="2057400" indent="-228600" defTabSz="1300163">
              <a:defRPr>
                <a:solidFill>
                  <a:schemeClr val="tx1"/>
                </a:solidFill>
                <a:latin typeface="Arial" pitchFamily="34" charset="0"/>
                <a:cs typeface="Arial" pitchFamily="34" charset="0"/>
              </a:defRPr>
            </a:lvl5pPr>
            <a:lvl6pPr marL="2514600" indent="-228600" defTabSz="13001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13001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13001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13001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de-DE" altLang="en-US" sz="1400" b="1" smtClean="0">
                <a:solidFill>
                  <a:schemeClr val="bg2"/>
                </a:solidFill>
                <a:latin typeface="Calibri" pitchFamily="34" charset="0"/>
              </a:rPr>
              <a:t>Validas AG</a:t>
            </a:r>
            <a:endParaRPr lang="de-DE" altLang="en-US" sz="1400" smtClean="0">
              <a:solidFill>
                <a:schemeClr val="bg2"/>
              </a:solidFill>
              <a:latin typeface="Calibri" pitchFamily="34" charset="0"/>
            </a:endParaRPr>
          </a:p>
        </p:txBody>
      </p:sp>
      <p:pic>
        <p:nvPicPr>
          <p:cNvPr id="6" name="Picture 2" descr="\\smbsrv.validas\intranet\Validas\CorporateIdentity\ValidasLogos\vlogo300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12600" y="215900"/>
            <a:ext cx="7810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442800" y="93600"/>
            <a:ext cx="10742508" cy="939600"/>
          </a:xfrm>
          <a:prstGeom prst="rect">
            <a:avLst/>
          </a:prstGeom>
        </p:spPr>
        <p:txBody>
          <a:bodyPr lIns="0" tIns="65023" rIns="130046" bIns="65023"/>
          <a:lstStyle>
            <a:lvl1pPr algn="l">
              <a:defRPr sz="5600" b="1">
                <a:solidFill>
                  <a:schemeClr val="tx1"/>
                </a:solidFill>
                <a:latin typeface="+mj-lt"/>
              </a:defRPr>
            </a:lvl1pPr>
          </a:lstStyle>
          <a:p>
            <a:r>
              <a:rPr lang="de-DE" dirty="0" smtClean="0"/>
              <a:t>Titelmasterformat durch Klicken bearbeiten</a:t>
            </a:r>
            <a:endParaRPr lang="de-DE" dirty="0"/>
          </a:p>
        </p:txBody>
      </p:sp>
      <p:sp>
        <p:nvSpPr>
          <p:cNvPr id="3" name="Inhaltsplatzhalter 2"/>
          <p:cNvSpPr>
            <a:spLocks noGrp="1"/>
          </p:cNvSpPr>
          <p:nvPr>
            <p:ph idx="1"/>
          </p:nvPr>
        </p:nvSpPr>
        <p:spPr>
          <a:xfrm>
            <a:off x="487680" y="1372730"/>
            <a:ext cx="12029440" cy="7301653"/>
          </a:xfrm>
          <a:prstGeom prst="rect">
            <a:avLst/>
          </a:prstGeom>
        </p:spPr>
        <p:txBody>
          <a:bodyPr lIns="130046" tIns="65023" rIns="130046" bIns="65023"/>
          <a:lstStyle>
            <a:lvl1pPr>
              <a:buFont typeface="Wingdings 3" pitchFamily="18" charset="2"/>
              <a:buChar char=""/>
              <a:defRPr sz="2800" b="1" spc="0">
                <a:latin typeface="+mn-lt"/>
              </a:defRPr>
            </a:lvl1pPr>
            <a:lvl2pPr>
              <a:buFont typeface="Calibri" pitchFamily="34" charset="0"/>
              <a:buChar char="–"/>
              <a:defRPr sz="2800" spc="0">
                <a:latin typeface="+mn-lt"/>
              </a:defRPr>
            </a:lvl2pPr>
            <a:lvl3pPr>
              <a:defRPr sz="2400" spc="0">
                <a:latin typeface="+mn-lt"/>
              </a:defRPr>
            </a:lvl3pPr>
            <a:lvl4pPr>
              <a:defRPr sz="2000" spc="0">
                <a:latin typeface="+mn-lt"/>
              </a:defRPr>
            </a:lvl4pPr>
            <a:lvl5pPr>
              <a:defRPr sz="1800" spc="0">
                <a:latin typeface="+mn-lt"/>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9526454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459" r:id="rId1"/>
    <p:sldLayoutId id="2147484460" r:id="rId2"/>
  </p:sldLayoutIdLst>
  <p:hf sldNum="0" hdr="0" ftr="0" dt="0"/>
  <p:txStyles>
    <p:titleStyle>
      <a:lvl1pPr algn="ctr" rtl="0" eaLnBrk="0" fontAlgn="base" hangingPunct="0">
        <a:spcBef>
          <a:spcPct val="0"/>
        </a:spcBef>
        <a:spcAft>
          <a:spcPct val="0"/>
        </a:spcAft>
        <a:defRPr sz="6300">
          <a:solidFill>
            <a:schemeClr val="tx2"/>
          </a:solidFill>
          <a:latin typeface="+mj-lt"/>
          <a:ea typeface="+mj-ea"/>
          <a:cs typeface="+mj-cs"/>
        </a:defRPr>
      </a:lvl1pPr>
      <a:lvl2pPr algn="ctr" rtl="0" eaLnBrk="0" fontAlgn="base" hangingPunct="0">
        <a:spcBef>
          <a:spcPct val="0"/>
        </a:spcBef>
        <a:spcAft>
          <a:spcPct val="0"/>
        </a:spcAft>
        <a:defRPr sz="6300">
          <a:solidFill>
            <a:schemeClr val="tx2"/>
          </a:solidFill>
          <a:latin typeface="Calibri" pitchFamily="34" charset="0"/>
        </a:defRPr>
      </a:lvl2pPr>
      <a:lvl3pPr algn="ctr" rtl="0" eaLnBrk="0" fontAlgn="base" hangingPunct="0">
        <a:spcBef>
          <a:spcPct val="0"/>
        </a:spcBef>
        <a:spcAft>
          <a:spcPct val="0"/>
        </a:spcAft>
        <a:defRPr sz="6300">
          <a:solidFill>
            <a:schemeClr val="tx2"/>
          </a:solidFill>
          <a:latin typeface="Calibri" pitchFamily="34" charset="0"/>
        </a:defRPr>
      </a:lvl3pPr>
      <a:lvl4pPr algn="ctr" rtl="0" eaLnBrk="0" fontAlgn="base" hangingPunct="0">
        <a:spcBef>
          <a:spcPct val="0"/>
        </a:spcBef>
        <a:spcAft>
          <a:spcPct val="0"/>
        </a:spcAft>
        <a:defRPr sz="6300">
          <a:solidFill>
            <a:schemeClr val="tx2"/>
          </a:solidFill>
          <a:latin typeface="Calibri" pitchFamily="34" charset="0"/>
        </a:defRPr>
      </a:lvl4pPr>
      <a:lvl5pPr algn="ctr" rtl="0" eaLnBrk="0" fontAlgn="base" hangingPunct="0">
        <a:spcBef>
          <a:spcPct val="0"/>
        </a:spcBef>
        <a:spcAft>
          <a:spcPct val="0"/>
        </a:spcAft>
        <a:defRPr sz="6300">
          <a:solidFill>
            <a:schemeClr val="tx2"/>
          </a:solidFill>
          <a:latin typeface="Calibri" pitchFamily="34" charset="0"/>
        </a:defRPr>
      </a:lvl5pPr>
      <a:lvl6pPr marL="650230" algn="ctr" rtl="0" eaLnBrk="1" fontAlgn="base" hangingPunct="1">
        <a:spcBef>
          <a:spcPct val="0"/>
        </a:spcBef>
        <a:spcAft>
          <a:spcPct val="0"/>
        </a:spcAft>
        <a:defRPr sz="6300">
          <a:solidFill>
            <a:schemeClr val="tx2"/>
          </a:solidFill>
          <a:latin typeface="Arial" charset="0"/>
        </a:defRPr>
      </a:lvl6pPr>
      <a:lvl7pPr marL="1300460" algn="ctr" rtl="0" eaLnBrk="1" fontAlgn="base" hangingPunct="1">
        <a:spcBef>
          <a:spcPct val="0"/>
        </a:spcBef>
        <a:spcAft>
          <a:spcPct val="0"/>
        </a:spcAft>
        <a:defRPr sz="6300">
          <a:solidFill>
            <a:schemeClr val="tx2"/>
          </a:solidFill>
          <a:latin typeface="Arial" charset="0"/>
        </a:defRPr>
      </a:lvl7pPr>
      <a:lvl8pPr marL="1950690" algn="ctr" rtl="0" eaLnBrk="1" fontAlgn="base" hangingPunct="1">
        <a:spcBef>
          <a:spcPct val="0"/>
        </a:spcBef>
        <a:spcAft>
          <a:spcPct val="0"/>
        </a:spcAft>
        <a:defRPr sz="6300">
          <a:solidFill>
            <a:schemeClr val="tx2"/>
          </a:solidFill>
          <a:latin typeface="Arial" charset="0"/>
        </a:defRPr>
      </a:lvl8pPr>
      <a:lvl9pPr marL="2600919" algn="ctr" rtl="0" eaLnBrk="1" fontAlgn="base" hangingPunct="1">
        <a:spcBef>
          <a:spcPct val="0"/>
        </a:spcBef>
        <a:spcAft>
          <a:spcPct val="0"/>
        </a:spcAft>
        <a:defRPr sz="6300">
          <a:solidFill>
            <a:schemeClr val="tx2"/>
          </a:solidFill>
          <a:latin typeface="Arial" charset="0"/>
        </a:defRPr>
      </a:lvl9pPr>
    </p:titleStyle>
    <p:bodyStyle>
      <a:lvl1pPr marL="487363" indent="-487363" algn="l" rtl="0" eaLnBrk="0" fontAlgn="base" hangingPunct="0">
        <a:spcBef>
          <a:spcPct val="20000"/>
        </a:spcBef>
        <a:spcAft>
          <a:spcPct val="0"/>
        </a:spcAft>
        <a:buChar char="•"/>
        <a:defRPr sz="4600">
          <a:solidFill>
            <a:schemeClr val="tx1"/>
          </a:solidFill>
          <a:latin typeface="+mn-lt"/>
          <a:ea typeface="+mn-ea"/>
          <a:cs typeface="+mn-cs"/>
        </a:defRPr>
      </a:lvl1pPr>
      <a:lvl2pPr marL="1055688" indent="-404813" algn="l" rtl="0" eaLnBrk="0" fontAlgn="base" hangingPunct="0">
        <a:spcBef>
          <a:spcPct val="20000"/>
        </a:spcBef>
        <a:spcAft>
          <a:spcPct val="0"/>
        </a:spcAft>
        <a:buChar char="–"/>
        <a:defRPr sz="4000">
          <a:solidFill>
            <a:schemeClr val="tx1"/>
          </a:solidFill>
          <a:latin typeface="+mn-lt"/>
        </a:defRPr>
      </a:lvl2pPr>
      <a:lvl3pPr marL="1624013" indent="-323850" algn="l" rtl="0" eaLnBrk="0" fontAlgn="base" hangingPunct="0">
        <a:spcBef>
          <a:spcPct val="20000"/>
        </a:spcBef>
        <a:spcAft>
          <a:spcPct val="0"/>
        </a:spcAft>
        <a:buChar char="•"/>
        <a:defRPr sz="3400">
          <a:solidFill>
            <a:schemeClr val="tx1"/>
          </a:solidFill>
          <a:latin typeface="+mn-lt"/>
        </a:defRPr>
      </a:lvl3pPr>
      <a:lvl4pPr marL="2274888" indent="-323850" algn="l" rtl="0" eaLnBrk="0" fontAlgn="base" hangingPunct="0">
        <a:spcBef>
          <a:spcPct val="20000"/>
        </a:spcBef>
        <a:spcAft>
          <a:spcPct val="0"/>
        </a:spcAft>
        <a:buChar char="–"/>
        <a:defRPr sz="2800">
          <a:solidFill>
            <a:schemeClr val="tx1"/>
          </a:solidFill>
          <a:latin typeface="+mn-lt"/>
        </a:defRPr>
      </a:lvl4pPr>
      <a:lvl5pPr marL="2925763" indent="-323850" algn="l" rtl="0" eaLnBrk="0" fontAlgn="base" hangingPunct="0">
        <a:spcBef>
          <a:spcPct val="20000"/>
        </a:spcBef>
        <a:spcAft>
          <a:spcPct val="0"/>
        </a:spcAft>
        <a:buChar char="»"/>
        <a:defRPr sz="2800">
          <a:solidFill>
            <a:schemeClr val="tx1"/>
          </a:solidFill>
          <a:latin typeface="+mn-lt"/>
        </a:defRPr>
      </a:lvl5pPr>
      <a:lvl6pPr marL="3576264" indent="-325115" algn="l" rtl="0" eaLnBrk="1" fontAlgn="base" hangingPunct="1">
        <a:spcBef>
          <a:spcPct val="20000"/>
        </a:spcBef>
        <a:spcAft>
          <a:spcPct val="0"/>
        </a:spcAft>
        <a:buChar char="»"/>
        <a:defRPr sz="2800">
          <a:solidFill>
            <a:schemeClr val="tx1"/>
          </a:solidFill>
          <a:latin typeface="+mn-lt"/>
        </a:defRPr>
      </a:lvl6pPr>
      <a:lvl7pPr marL="4226494" indent="-325115" algn="l" rtl="0" eaLnBrk="1" fontAlgn="base" hangingPunct="1">
        <a:spcBef>
          <a:spcPct val="20000"/>
        </a:spcBef>
        <a:spcAft>
          <a:spcPct val="0"/>
        </a:spcAft>
        <a:buChar char="»"/>
        <a:defRPr sz="2800">
          <a:solidFill>
            <a:schemeClr val="tx1"/>
          </a:solidFill>
          <a:latin typeface="+mn-lt"/>
        </a:defRPr>
      </a:lvl7pPr>
      <a:lvl8pPr marL="4876724" indent="-325115" algn="l" rtl="0" eaLnBrk="1" fontAlgn="base" hangingPunct="1">
        <a:spcBef>
          <a:spcPct val="20000"/>
        </a:spcBef>
        <a:spcAft>
          <a:spcPct val="0"/>
        </a:spcAft>
        <a:buChar char="»"/>
        <a:defRPr sz="2800">
          <a:solidFill>
            <a:schemeClr val="tx1"/>
          </a:solidFill>
          <a:latin typeface="+mn-lt"/>
        </a:defRPr>
      </a:lvl8pPr>
      <a:lvl9pPr marL="5526954" indent="-325115" algn="l" rtl="0" eaLnBrk="1" fontAlgn="base" hangingPunct="1">
        <a:spcBef>
          <a:spcPct val="20000"/>
        </a:spcBef>
        <a:spcAft>
          <a:spcPct val="0"/>
        </a:spcAft>
        <a:buChar char="»"/>
        <a:defRPr sz="2800">
          <a:solidFill>
            <a:schemeClr val="tx1"/>
          </a:solidFill>
          <a:latin typeface="+mn-lt"/>
        </a:defRPr>
      </a:lvl9pPr>
    </p:bodyStyle>
    <p:otherStyle>
      <a:defPPr>
        <a:defRPr lang="de-DE"/>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el 4"/>
          <p:cNvSpPr>
            <a:spLocks noGrp="1"/>
          </p:cNvSpPr>
          <p:nvPr>
            <p:ph type="title"/>
          </p:nvPr>
        </p:nvSpPr>
        <p:spPr bwMode="auto">
          <a:xfrm>
            <a:off x="1535401" y="7790441"/>
            <a:ext cx="9807789" cy="1026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p>
            <a:pPr algn="ctr" eaLnBrk="1" hangingPunct="1"/>
            <a:r>
              <a:rPr lang="de-DE" altLang="en-US" smtClean="0"/>
              <a:t>Towards Functional Paradigm</a:t>
            </a:r>
            <a:endParaRPr lang="en-US" altLang="en-US" sz="3200" dirty="0"/>
          </a:p>
        </p:txBody>
      </p:sp>
      <p:sp>
        <p:nvSpPr>
          <p:cNvPr id="5123" name="Untertitel 2"/>
          <p:cNvSpPr>
            <a:spLocks noGrp="1"/>
          </p:cNvSpPr>
          <p:nvPr>
            <p:ph type="body" idx="1"/>
          </p:nvPr>
        </p:nvSpPr>
        <p:spPr bwMode="auto">
          <a:xfrm>
            <a:off x="491115" y="441037"/>
            <a:ext cx="9607550" cy="90947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p>
            <a:pPr eaLnBrk="1" hangingPunct="1"/>
            <a:r>
              <a:rPr lang="de-DE" altLang="en-US" sz="4400" smtClean="0"/>
              <a:t>Robert Reitmeier, </a:t>
            </a:r>
            <a:r>
              <a:rPr lang="de-DE" altLang="en-US" sz="4400" dirty="0" smtClean="0"/>
              <a:t>Validas AG</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6547" y="1120918"/>
            <a:ext cx="4211926" cy="6440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1699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Motivation</a:t>
            </a:r>
            <a:endParaRPr lang="en-GB" dirty="0"/>
          </a:p>
        </p:txBody>
      </p:sp>
      <p:sp>
        <p:nvSpPr>
          <p:cNvPr id="3" name="Inhaltsplatzhalter 2"/>
          <p:cNvSpPr>
            <a:spLocks noGrp="1"/>
          </p:cNvSpPr>
          <p:nvPr>
            <p:ph idx="1"/>
          </p:nvPr>
        </p:nvSpPr>
        <p:spPr>
          <a:ln>
            <a:noFill/>
          </a:ln>
        </p:spPr>
        <p:txBody>
          <a:bodyPr/>
          <a:lstStyle/>
          <a:p>
            <a:pPr marL="0" indent="0">
              <a:buNone/>
            </a:pPr>
            <a:r>
              <a:rPr lang="en-GB" i="1" smtClean="0"/>
              <a:t>Why and when to switch to Haskell:</a:t>
            </a:r>
          </a:p>
          <a:p>
            <a:r>
              <a:rPr lang="en-GB" smtClean="0"/>
              <a:t>Medium to high level problem</a:t>
            </a:r>
          </a:p>
          <a:p>
            <a:r>
              <a:rPr lang="en-GB" smtClean="0"/>
              <a:t>Wish for rapid prototyping</a:t>
            </a:r>
          </a:p>
          <a:p>
            <a:r>
              <a:rPr lang="en-GB" smtClean="0"/>
              <a:t>High quality software</a:t>
            </a:r>
          </a:p>
          <a:p>
            <a:pPr marL="0" indent="0">
              <a:buNone/>
            </a:pPr>
            <a:endParaRPr lang="en-GB"/>
          </a:p>
          <a:p>
            <a:pPr marL="0" indent="0">
              <a:buNone/>
            </a:pPr>
            <a:r>
              <a:rPr lang="en-GB" i="1" smtClean="0"/>
              <a:t>When not to switch:</a:t>
            </a:r>
          </a:p>
          <a:p>
            <a:r>
              <a:rPr lang="en-GB" smtClean="0"/>
              <a:t>Low level problem</a:t>
            </a:r>
          </a:p>
          <a:p>
            <a:r>
              <a:rPr lang="en-GB" smtClean="0"/>
              <a:t>real-time system requirements</a:t>
            </a:r>
          </a:p>
          <a:p>
            <a:pPr marL="0" indent="0">
              <a:buNone/>
            </a:pPr>
            <a:endParaRPr lang="en-GB" sz="2400" b="0">
              <a:latin typeface="Eurostile" panose="020B0504020202050204" pitchFamily="34" charset="0"/>
            </a:endParaRPr>
          </a:p>
        </p:txBody>
      </p:sp>
    </p:spTree>
    <p:extLst>
      <p:ext uri="{BB962C8B-B14F-4D97-AF65-F5344CB8AC3E}">
        <p14:creationId xmlns:p14="http://schemas.microsoft.com/office/powerpoint/2010/main" val="3664909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TA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315" y="4508837"/>
            <a:ext cx="7927617" cy="4915127"/>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When </a:t>
            </a:r>
            <a:r>
              <a:rPr lang="en-US" u="sng" smtClean="0"/>
              <a:t>not</a:t>
            </a:r>
            <a:r>
              <a:rPr lang="en-US" smtClean="0"/>
              <a:t> to use Haskell</a:t>
            </a:r>
          </a:p>
        </p:txBody>
      </p:sp>
      <p:sp>
        <p:nvSpPr>
          <p:cNvPr id="3" name="Rectangle 4"/>
          <p:cNvSpPr>
            <a:spLocks/>
          </p:cNvSpPr>
          <p:nvPr/>
        </p:nvSpPr>
        <p:spPr bwMode="auto">
          <a:xfrm>
            <a:off x="443819"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800" b="1">
                <a:latin typeface="+mn-lt"/>
                <a:cs typeface="+mn-cs"/>
              </a:rPr>
              <a:t>no acceptance for “esoteric” (i.e. modern) </a:t>
            </a:r>
            <a:r>
              <a:rPr lang="en-US" sz="2800" b="1">
                <a:latin typeface="+mn-lt"/>
                <a:cs typeface="+mn-cs"/>
              </a:rPr>
              <a:t>technology</a:t>
            </a:r>
          </a:p>
          <a:p>
            <a:pPr marL="254000" indent="-254000">
              <a:lnSpc>
                <a:spcPct val="120000"/>
              </a:lnSpc>
              <a:spcBef>
                <a:spcPts val="1000"/>
              </a:spcBef>
              <a:buSzPct val="120000"/>
              <a:buFont typeface="Lucida Grande" charset="0"/>
              <a:buChar char="‣"/>
              <a:defRPr/>
            </a:pPr>
            <a:r>
              <a:rPr lang="en-US" sz="2800" b="1">
                <a:latin typeface="+mn-lt"/>
                <a:cs typeface="+mn-cs"/>
              </a:rPr>
              <a:t>In conservative and laggard enviroment</a:t>
            </a:r>
            <a:br>
              <a:rPr lang="en-US" sz="2800" b="1">
                <a:latin typeface="+mn-lt"/>
                <a:cs typeface="+mn-cs"/>
              </a:rPr>
            </a:br>
            <a:r>
              <a:rPr lang="en-US" sz="2800" b="1">
                <a:latin typeface="+mn-lt"/>
                <a:cs typeface="+mn-cs"/>
              </a:rPr>
              <a:t>(e.g. personal, political reasons):</a:t>
            </a:r>
          </a:p>
          <a:p>
            <a:pPr marL="254000" indent="-254000">
              <a:lnSpc>
                <a:spcPct val="120000"/>
              </a:lnSpc>
              <a:spcBef>
                <a:spcPts val="1000"/>
              </a:spcBef>
              <a:buSzPct val="120000"/>
              <a:buFont typeface="Lucida Grande" charset="0"/>
              <a:buChar char="‣"/>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pic>
        <p:nvPicPr>
          <p:cNvPr id="3079" name="Picture 7" descr="C:\Users\3t\AppData\Local\Microsoft\Windows\Temporary Internet Files\Content.IE5\OFIS4223\1169px-Achtung.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9429" y="309883"/>
            <a:ext cx="2729359" cy="2390816"/>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a:xfrm>
            <a:off x="6648038" y="4914900"/>
            <a:ext cx="3963809" cy="3138488"/>
          </a:xfrm>
          <a:prstGeom prst="rect">
            <a:avLst/>
          </a:prstGeom>
          <a:blipFill dpi="0" rotWithShape="1">
            <a:blip r:embed="rId4">
              <a:alphaModFix amt="30000"/>
            </a:blip>
            <a:srcRect/>
            <a:stretch>
              <a:fillRect/>
            </a:stretch>
          </a:blip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p:cNvCxnSpPr>
            <a:endCxn id="3078" idx="0"/>
          </p:cNvCxnSpPr>
          <p:nvPr/>
        </p:nvCxnSpPr>
        <p:spPr>
          <a:xfrm>
            <a:off x="5115375" y="3145987"/>
            <a:ext cx="1409749" cy="136285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38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What to expect</a:t>
            </a:r>
            <a:endParaRPr lang="en-GB" dirty="0"/>
          </a:p>
        </p:txBody>
      </p:sp>
      <p:sp>
        <p:nvSpPr>
          <p:cNvPr id="3" name="Inhaltsplatzhalter 2"/>
          <p:cNvSpPr>
            <a:spLocks noGrp="1"/>
          </p:cNvSpPr>
          <p:nvPr>
            <p:ph idx="1"/>
          </p:nvPr>
        </p:nvSpPr>
        <p:spPr/>
        <p:txBody>
          <a:bodyPr/>
          <a:lstStyle/>
          <a:p>
            <a:pPr marL="0" indent="0">
              <a:buNone/>
            </a:pPr>
            <a:r>
              <a:rPr lang="en-GB" i="1" smtClean="0"/>
              <a:t>What to expect:</a:t>
            </a:r>
          </a:p>
          <a:p>
            <a:r>
              <a:rPr lang="en-GB" smtClean="0"/>
              <a:t>Paradigm shift in your head:</a:t>
            </a:r>
            <a:br>
              <a:rPr lang="en-GB" smtClean="0"/>
            </a:br>
            <a:r>
              <a:rPr lang="en-GB" smtClean="0"/>
              <a:t>“</a:t>
            </a:r>
            <a:r>
              <a:rPr lang="en-US" sz="2000" smtClean="0">
                <a:latin typeface="Courier New" panose="02070309020205020404" pitchFamily="49" charset="0"/>
                <a:cs typeface="Courier New" panose="02070309020205020404" pitchFamily="49" charset="0"/>
              </a:rPr>
              <a:t>Lisp </a:t>
            </a:r>
            <a:r>
              <a:rPr lang="en-US" sz="2000">
                <a:latin typeface="Courier New" panose="02070309020205020404" pitchFamily="49" charset="0"/>
                <a:cs typeface="Courier New" panose="02070309020205020404" pitchFamily="49" charset="0"/>
              </a:rPr>
              <a:t>is worth learning for the profound enlightenment experience you will have when you finally get it; that experience will make you a better programmer for the rest of your days, even if you never actually use Lisp itself a lot</a:t>
            </a:r>
            <a:r>
              <a:rPr lang="en-US" sz="2000" smtClean="0">
                <a:latin typeface="Courier New" panose="02070309020205020404" pitchFamily="49" charset="0"/>
                <a:cs typeface="Courier New" panose="02070309020205020404" pitchFamily="49" charset="0"/>
              </a:rPr>
              <a:t>.”</a:t>
            </a:r>
            <a:br>
              <a:rPr lang="en-US" sz="2000" smtClean="0">
                <a:latin typeface="Courier New" panose="02070309020205020404" pitchFamily="49" charset="0"/>
                <a:cs typeface="Courier New" panose="02070309020205020404" pitchFamily="49" charset="0"/>
              </a:rPr>
            </a:br>
            <a:r>
              <a:rPr lang="en-US" sz="2000" smtClean="0">
                <a:latin typeface="Courier New" panose="02070309020205020404" pitchFamily="49" charset="0"/>
                <a:cs typeface="Courier New" panose="02070309020205020404" pitchFamily="49" charset="0"/>
              </a:rPr>
              <a:t>=&gt; </a:t>
            </a:r>
            <a:r>
              <a:rPr lang="en-US" smtClean="0"/>
              <a:t>Despise </a:t>
            </a:r>
            <a:r>
              <a:rPr lang="en-US"/>
              <a:t>of mainstream </a:t>
            </a:r>
            <a:r>
              <a:rPr lang="en-US" smtClean="0"/>
              <a:t>languages</a:t>
            </a:r>
          </a:p>
          <a:p>
            <a:r>
              <a:rPr lang="de-DE" smtClean="0"/>
              <a:t>Mathematical principledness and </a:t>
            </a:r>
            <a:r>
              <a:rPr lang="de-DE" smtClean="0"/>
              <a:t>cleanliness paying off!</a:t>
            </a:r>
            <a:endParaRPr lang="en-GB"/>
          </a:p>
          <a:p>
            <a:r>
              <a:rPr lang="en-GB" smtClean="0"/>
              <a:t>Rich tooling (library/build management, time and resources profiling e.g.)</a:t>
            </a:r>
          </a:p>
          <a:p>
            <a:r>
              <a:rPr lang="en-GB" smtClean="0"/>
              <a:t>Wealth of working libraries</a:t>
            </a:r>
          </a:p>
          <a:p>
            <a:r>
              <a:rPr lang="en-GB" smtClean="0"/>
              <a:t>Highly educated community with very good expertise</a:t>
            </a:r>
            <a:br>
              <a:rPr lang="en-GB" smtClean="0"/>
            </a:br>
            <a:r>
              <a:rPr lang="en-GB" smtClean="0"/>
              <a:t>(community is small, but growing)</a:t>
            </a:r>
          </a:p>
          <a:p>
            <a:r>
              <a:rPr lang="en-GB" smtClean="0"/>
              <a:t>Specialized librares sometimes come with very sparse documentation</a:t>
            </a:r>
          </a:p>
          <a:p>
            <a:r>
              <a:rPr lang="en-GB" smtClean="0">
                <a:latin typeface="Bradley Hand ITC" panose="03070402050302030203" pitchFamily="66" charset="0"/>
              </a:rPr>
              <a:t>“Once U go black, U don’t go back.”</a:t>
            </a:r>
          </a:p>
        </p:txBody>
      </p:sp>
    </p:spTree>
    <p:extLst>
      <p:ext uri="{BB962C8B-B14F-4D97-AF65-F5344CB8AC3E}">
        <p14:creationId xmlns:p14="http://schemas.microsoft.com/office/powerpoint/2010/main" val="104649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From modernescpp.com</a:t>
            </a:r>
            <a:endParaRPr lang="en-GB" dirty="0"/>
          </a:p>
        </p:txBody>
      </p:sp>
      <p:sp>
        <p:nvSpPr>
          <p:cNvPr id="4" name="AutoShape 2" descr="CharakteristikenFunktionaleProgrammierungFirstClassFunctionsE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572" y="891214"/>
            <a:ext cx="8935018" cy="8210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5" descr="Rainer Grim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4" y="1157918"/>
            <a:ext cx="3095657" cy="4392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1318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NSWC Experiment in 1993</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3" y="1535454"/>
            <a:ext cx="7277554" cy="507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731" y="1535454"/>
            <a:ext cx="5522006"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a:spLocks/>
          </p:cNvSpPr>
          <p:nvPr/>
        </p:nvSpPr>
        <p:spPr bwMode="auto">
          <a:xfrm>
            <a:off x="552675" y="8164291"/>
            <a:ext cx="12052982" cy="957938"/>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3600" i="1" smtClean="0">
                <a:solidFill>
                  <a:srgbClr val="262626"/>
                </a:solidFill>
                <a:effectLst>
                  <a:outerShdw blurRad="38100" dist="38100" dir="2700000" algn="tl">
                    <a:srgbClr val="000000">
                      <a:alpha val="43137"/>
                    </a:srgbClr>
                  </a:outerShdw>
                </a:effectLst>
                <a:latin typeface="+mn-lt"/>
                <a:ea typeface="Gill Sans" charset="0"/>
                <a:cs typeface="Gill Sans" charset="0"/>
              </a:rPr>
              <a:t>ADA vs. C++ vs. awk vs. Relational Lisp vs. Haskell vs. …</a:t>
            </a:r>
          </a:p>
          <a:p>
            <a:pPr marL="254000" indent="-254000">
              <a:spcBef>
                <a:spcPts val="1000"/>
              </a:spcBef>
              <a:buSzPct val="120000"/>
              <a:buFont typeface="Lucida Grande" charset="0"/>
              <a:buChar char="‣"/>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a:p>
            <a:pPr marL="254000" indent="-254000">
              <a:spcBef>
                <a:spcPts val="1000"/>
              </a:spcBef>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p:txBody>
      </p:sp>
    </p:spTree>
    <p:extLst>
      <p:ext uri="{BB962C8B-B14F-4D97-AF65-F5344CB8AC3E}">
        <p14:creationId xmlns:p14="http://schemas.microsoft.com/office/powerpoint/2010/main" val="2572481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NSWC Prototyping Results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1" y="1349827"/>
            <a:ext cx="12076759" cy="419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4"/>
          <p:cNvSpPr>
            <a:spLocks/>
          </p:cNvSpPr>
          <p:nvPr/>
        </p:nvSpPr>
        <p:spPr bwMode="auto">
          <a:xfrm>
            <a:off x="487362" y="6008914"/>
            <a:ext cx="11530467" cy="3133044"/>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2600" smtClean="0">
                <a:solidFill>
                  <a:srgbClr val="262626"/>
                </a:solidFill>
                <a:latin typeface="+mn-lt"/>
                <a:ea typeface="Gill Sans" charset="0"/>
                <a:cs typeface="Gill Sans" charset="0"/>
              </a:rPr>
              <a:t>(2) NSWC lead programmer (“control group”)</a:t>
            </a:r>
          </a:p>
          <a:p>
            <a:pPr>
              <a:spcBef>
                <a:spcPts val="1000"/>
              </a:spcBef>
              <a:buSzPct val="120000"/>
              <a:defRPr/>
            </a:pPr>
            <a:r>
              <a:rPr lang="en-US" sz="2600" smtClean="0">
                <a:solidFill>
                  <a:srgbClr val="262626"/>
                </a:solidFill>
                <a:latin typeface="+mn-lt"/>
                <a:ea typeface="Gill Sans" charset="0"/>
                <a:cs typeface="Gill Sans" charset="0"/>
              </a:rPr>
              <a:t>(4) After awk solution, plus 500 LOC test harness, no development time reported </a:t>
            </a:r>
          </a:p>
          <a:p>
            <a:pPr>
              <a:spcBef>
                <a:spcPts val="1000"/>
              </a:spcBef>
              <a:buSzPct val="120000"/>
              <a:defRPr/>
            </a:pPr>
            <a:r>
              <a:rPr lang="en-US" sz="2600" smtClean="0">
                <a:solidFill>
                  <a:srgbClr val="262626"/>
                </a:solidFill>
                <a:latin typeface="+mn-lt"/>
                <a:ea typeface="Gill Sans" charset="0"/>
                <a:cs typeface="Gill Sans" charset="0"/>
              </a:rPr>
              <a:t>(6)+(7) Code never executed</a:t>
            </a:r>
          </a:p>
          <a:p>
            <a:pPr>
              <a:spcBef>
                <a:spcPts val="1000"/>
              </a:spcBef>
              <a:buSzPct val="120000"/>
              <a:defRPr/>
            </a:pPr>
            <a:r>
              <a:rPr lang="en-US" sz="2600" smtClean="0">
                <a:solidFill>
                  <a:srgbClr val="262626"/>
                </a:solidFill>
                <a:latin typeface="+mn-lt"/>
                <a:ea typeface="Gill Sans" charset="0"/>
                <a:cs typeface="Gill Sans" charset="0"/>
              </a:rPr>
              <a:t>(9) Developmen time excluding 4 hours in kickoff</a:t>
            </a:r>
          </a:p>
          <a:p>
            <a:pPr>
              <a:spcBef>
                <a:spcPts val="1000"/>
              </a:spcBef>
              <a:buSzPct val="120000"/>
              <a:defRPr/>
            </a:pPr>
            <a:r>
              <a:rPr lang="en-US" sz="2600" smtClean="0">
                <a:solidFill>
                  <a:srgbClr val="262626"/>
                </a:solidFill>
                <a:latin typeface="+mn-lt"/>
                <a:ea typeface="Gill Sans" charset="0"/>
                <a:cs typeface="Gill Sans" charset="0"/>
              </a:rPr>
              <a:t>(10) Novice college graduate, given 8 days to learn Haskell and an expert to ask </a:t>
            </a:r>
            <a:endParaRPr lang="en-US" sz="2600">
              <a:solidFill>
                <a:srgbClr val="262626"/>
              </a:solidFill>
              <a:latin typeface="+mn-lt"/>
              <a:ea typeface="Gill Sans" charset="0"/>
              <a:cs typeface="Gill Sans" charset="0"/>
            </a:endParaRPr>
          </a:p>
          <a:p>
            <a:pPr marL="254000" indent="-254000">
              <a:spcBef>
                <a:spcPts val="1000"/>
              </a:spcBef>
              <a:defRPr/>
            </a:pPr>
            <a:endParaRPr lang="en-US" sz="2600">
              <a:solidFill>
                <a:srgbClr val="262626"/>
              </a:solidFill>
              <a:latin typeface="+mn-lt"/>
              <a:ea typeface="Gill Sans" charset="0"/>
              <a:cs typeface="Gill Sans" charset="0"/>
            </a:endParaRPr>
          </a:p>
        </p:txBody>
      </p:sp>
      <p:grpSp>
        <p:nvGrpSpPr>
          <p:cNvPr id="3" name="Gruppieren 2"/>
          <p:cNvGrpSpPr/>
          <p:nvPr/>
        </p:nvGrpSpPr>
        <p:grpSpPr>
          <a:xfrm>
            <a:off x="219919" y="5072743"/>
            <a:ext cx="12344201" cy="3237880"/>
            <a:chOff x="219919" y="5072743"/>
            <a:chExt cx="12344201" cy="3237880"/>
          </a:xfrm>
        </p:grpSpPr>
        <p:sp>
          <p:nvSpPr>
            <p:cNvPr id="2" name="Rechteck 1"/>
            <p:cNvSpPr/>
            <p:nvPr/>
          </p:nvSpPr>
          <p:spPr>
            <a:xfrm>
              <a:off x="487362" y="5072743"/>
              <a:ext cx="12076758" cy="473791"/>
            </a:xfrm>
            <a:prstGeom prst="rect">
              <a:avLst/>
            </a:prstGeom>
            <a:solidFill>
              <a:srgbClr val="FFFF00">
                <a:alpha val="20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p:cNvCxnSpPr/>
            <p:nvPr/>
          </p:nvCxnSpPr>
          <p:spPr>
            <a:xfrm>
              <a:off x="219919" y="5309638"/>
              <a:ext cx="267442"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a:off x="219919" y="5309638"/>
              <a:ext cx="0" cy="3000985"/>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a:off x="219919" y="8310623"/>
              <a:ext cx="267442"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2051" name="Picture 3" descr="C:\Users\3t\AppData\Local\Microsoft\Windows\Temporary Internet Files\Content.IE5\OFIS4223\500px-Face-wink.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637803" y="2840676"/>
            <a:ext cx="932799" cy="932799"/>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p:cNvSpPr/>
          <p:nvPr/>
        </p:nvSpPr>
        <p:spPr>
          <a:xfrm>
            <a:off x="442913" y="1772446"/>
            <a:ext cx="12076758" cy="473791"/>
          </a:xfrm>
          <a:prstGeom prst="rect">
            <a:avLst/>
          </a:prstGeom>
          <a:solidFill>
            <a:srgbClr val="FFFF00">
              <a:alpha val="20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7994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Strategic Choices</a:t>
            </a:r>
            <a:endParaRPr lang="en-GB" dirty="0"/>
          </a:p>
        </p:txBody>
      </p:sp>
      <p:sp>
        <p:nvSpPr>
          <p:cNvPr id="3" name="Inhaltsplatzhalter 2"/>
          <p:cNvSpPr>
            <a:spLocks noGrp="1"/>
          </p:cNvSpPr>
          <p:nvPr>
            <p:ph idx="1"/>
          </p:nvPr>
        </p:nvSpPr>
        <p:spPr/>
        <p:txBody>
          <a:bodyPr/>
          <a:lstStyle/>
          <a:p>
            <a:endParaRPr lang="en-GB" smtClean="0"/>
          </a:p>
        </p:txBody>
      </p:sp>
    </p:spTree>
    <p:extLst>
      <p:ext uri="{BB962C8B-B14F-4D97-AF65-F5344CB8AC3E}">
        <p14:creationId xmlns:p14="http://schemas.microsoft.com/office/powerpoint/2010/main" val="2126834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Purely Functional = No Side Effects</a:t>
            </a:r>
            <a:endParaRPr lang="en-GB" dirty="0"/>
          </a:p>
        </p:txBody>
      </p:sp>
      <p:sp>
        <p:nvSpPr>
          <p:cNvPr id="3" name="Inhaltsplatzhalter 2"/>
          <p:cNvSpPr>
            <a:spLocks noGrp="1"/>
          </p:cNvSpPr>
          <p:nvPr>
            <p:ph idx="1"/>
          </p:nvPr>
        </p:nvSpPr>
        <p:spPr/>
        <p:txBody>
          <a:bodyPr/>
          <a:lstStyle/>
          <a:p>
            <a:pPr marL="0" indent="0">
              <a:buNone/>
            </a:pPr>
            <a:r>
              <a:rPr lang="en-GB" smtClean="0"/>
              <a:t>int sideeffect = 0;</a:t>
            </a:r>
          </a:p>
          <a:p>
            <a:pPr marL="0" indent="0">
              <a:buNone/>
            </a:pPr>
            <a:r>
              <a:rPr lang="en-GB" smtClean="0"/>
              <a:t>int f(int x)</a:t>
            </a:r>
          </a:p>
          <a:p>
            <a:pPr marL="0" indent="0">
              <a:buNone/>
            </a:pPr>
            <a:r>
              <a:rPr lang="en-GB" smtClean="0"/>
              <a:t>{</a:t>
            </a:r>
          </a:p>
          <a:p>
            <a:pPr marL="0" indent="0">
              <a:buNone/>
            </a:pPr>
            <a:r>
              <a:rPr lang="en-GB"/>
              <a:t>	</a:t>
            </a:r>
            <a:r>
              <a:rPr lang="en-GB" smtClean="0"/>
              <a:t>sideeffect++;</a:t>
            </a:r>
          </a:p>
          <a:p>
            <a:pPr marL="0" indent="0">
              <a:buNone/>
            </a:pPr>
            <a:r>
              <a:rPr lang="en-GB"/>
              <a:t>	</a:t>
            </a:r>
            <a:r>
              <a:rPr lang="en-GB" smtClean="0"/>
              <a:t>return(2*x + sideeffect);</a:t>
            </a:r>
          </a:p>
          <a:p>
            <a:pPr marL="0" indent="0">
              <a:buNone/>
            </a:pPr>
            <a:r>
              <a:rPr lang="en-GB" smtClean="0"/>
              <a:t>}</a:t>
            </a:r>
          </a:p>
          <a:p>
            <a:pPr marL="0" indent="0">
              <a:buNone/>
            </a:pPr>
            <a:endParaRPr lang="en-GB" smtClean="0"/>
          </a:p>
          <a:p>
            <a:pPr marL="0" indent="0">
              <a:buNone/>
            </a:pPr>
            <a:r>
              <a:rPr lang="en-GB" smtClean="0"/>
              <a:t>f(5) ≠ f(5) !</a:t>
            </a:r>
            <a:endParaRPr lang="en-GB" smtClean="0"/>
          </a:p>
        </p:txBody>
      </p:sp>
    </p:spTree>
    <p:extLst>
      <p:ext uri="{BB962C8B-B14F-4D97-AF65-F5344CB8AC3E}">
        <p14:creationId xmlns:p14="http://schemas.microsoft.com/office/powerpoint/2010/main" val="3976244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Strong Static Type System</a:t>
            </a:r>
            <a:endParaRPr lang="en-GB" dirty="0"/>
          </a:p>
        </p:txBody>
      </p:sp>
      <p:sp>
        <p:nvSpPr>
          <p:cNvPr id="3" name="Inhaltsplatzhalter 2"/>
          <p:cNvSpPr>
            <a:spLocks noGrp="1"/>
          </p:cNvSpPr>
          <p:nvPr>
            <p:ph idx="1"/>
          </p:nvPr>
        </p:nvSpPr>
        <p:spPr/>
        <p:txBody>
          <a:bodyPr/>
          <a:lstStyle/>
          <a:p>
            <a:r>
              <a:rPr lang="en-GB" smtClean="0"/>
              <a:t>Types are your friend!</a:t>
            </a:r>
          </a:p>
        </p:txBody>
      </p:sp>
    </p:spTree>
    <p:extLst>
      <p:ext uri="{BB962C8B-B14F-4D97-AF65-F5344CB8AC3E}">
        <p14:creationId xmlns:p14="http://schemas.microsoft.com/office/powerpoint/2010/main" val="440282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1074174" cy="939800"/>
          </a:xfrm>
          <a:noFill/>
          <a:ln>
            <a:miter lim="800000"/>
            <a:headEnd/>
            <a:tailEnd/>
          </a:ln>
        </p:spPr>
        <p:txBody>
          <a:bodyPr vert="horz" wrap="square" numCol="1" anchor="t" anchorCtr="0" compatLnSpc="1">
            <a:prstTxWarp prst="textNoShape">
              <a:avLst/>
            </a:prstTxWarp>
          </a:bodyPr>
          <a:lstStyle/>
          <a:p>
            <a:r>
              <a:rPr lang="en-US" sz="5400" smtClean="0"/>
              <a:t>Sir Tony Hoare’s billion-dollar mistake</a:t>
            </a:r>
          </a:p>
        </p:txBody>
      </p:sp>
      <p:sp>
        <p:nvSpPr>
          <p:cNvPr id="3" name="Rectangle 4"/>
          <p:cNvSpPr>
            <a:spLocks/>
          </p:cNvSpPr>
          <p:nvPr/>
        </p:nvSpPr>
        <p:spPr bwMode="auto">
          <a:xfrm>
            <a:off x="4212419" y="1284966"/>
            <a:ext cx="8360581" cy="1326469"/>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800" i="1" smtClean="0"/>
              <a:t>“I </a:t>
            </a:r>
            <a:r>
              <a:rPr lang="en-US" sz="2800" i="1"/>
              <a:t>call it my billion-dollar </a:t>
            </a:r>
            <a:r>
              <a:rPr lang="en-US" sz="2800" i="1" smtClean="0"/>
              <a:t>mistake.</a:t>
            </a:r>
            <a:br>
              <a:rPr lang="en-US" sz="2800" i="1" smtClean="0"/>
            </a:br>
            <a:r>
              <a:rPr lang="en-US" sz="2800" i="1" smtClean="0"/>
              <a:t>It </a:t>
            </a:r>
            <a:r>
              <a:rPr lang="en-US" sz="2800" i="1"/>
              <a:t>was the invention of the null reference in 1965</a:t>
            </a:r>
            <a:r>
              <a:rPr lang="en-US" sz="2800" i="1" smtClean="0"/>
              <a:t>.”</a:t>
            </a:r>
            <a:endParaRPr lang="en-US" sz="2600" i="1">
              <a:solidFill>
                <a:srgbClr val="262626"/>
              </a:solidFill>
              <a:latin typeface="+mn-lt"/>
              <a:ea typeface="Gill Sans" charset="0"/>
              <a:cs typeface="Gill Sans" charset="0"/>
            </a:endParaRPr>
          </a:p>
        </p:txBody>
      </p:sp>
      <p:pic>
        <p:nvPicPr>
          <p:cNvPr id="1026" name="Picture 2" descr="Sir Tony Hoare IMG 51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395" y="1284966"/>
            <a:ext cx="2570617" cy="25706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res.infoq.com/presentations/Null-References-The-Billion-Dollar-Mistake-Tony-Hoare/en/slides/slide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2419" y="3018584"/>
            <a:ext cx="7745802" cy="5800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022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Contents TODO!</a:t>
            </a:r>
            <a:endParaRPr lang="en-GB" dirty="0"/>
          </a:p>
        </p:txBody>
      </p:sp>
      <p:sp>
        <p:nvSpPr>
          <p:cNvPr id="3" name="Inhaltsplatzhalter 2"/>
          <p:cNvSpPr>
            <a:spLocks noGrp="1"/>
          </p:cNvSpPr>
          <p:nvPr>
            <p:ph idx="1"/>
          </p:nvPr>
        </p:nvSpPr>
        <p:spPr/>
        <p:txBody>
          <a:bodyPr/>
          <a:lstStyle/>
          <a:p>
            <a:r>
              <a:rPr lang="en-GB" smtClean="0"/>
              <a:t>Motivation</a:t>
            </a:r>
          </a:p>
          <a:p>
            <a:pPr lvl="1"/>
            <a:r>
              <a:rPr lang="en-GB" smtClean="0"/>
              <a:t>Why and when to switch to Haskell</a:t>
            </a:r>
          </a:p>
          <a:p>
            <a:pPr lvl="1"/>
            <a:r>
              <a:rPr lang="en-GB" smtClean="0"/>
              <a:t>What to expect</a:t>
            </a:r>
          </a:p>
          <a:p>
            <a:r>
              <a:rPr lang="en-GB" smtClean="0"/>
              <a:t>The NSWC Experiment</a:t>
            </a:r>
          </a:p>
          <a:p>
            <a:r>
              <a:rPr lang="en-GB" smtClean="0"/>
              <a:t>Strategic Choices (and how they manifest)</a:t>
            </a:r>
          </a:p>
          <a:p>
            <a:r>
              <a:rPr lang="en-GB" smtClean="0"/>
              <a:t>Glasgow </a:t>
            </a:r>
            <a:r>
              <a:rPr lang="en-GB"/>
              <a:t>Haskell Compiler </a:t>
            </a:r>
            <a:r>
              <a:rPr lang="en-GB" smtClean="0"/>
              <a:t>[Interactive] / </a:t>
            </a:r>
            <a:r>
              <a:rPr lang="en-GB"/>
              <a:t>Hackage / </a:t>
            </a:r>
            <a:r>
              <a:rPr lang="en-GB" smtClean="0"/>
              <a:t>Stackage</a:t>
            </a:r>
            <a:endParaRPr lang="en-GB"/>
          </a:p>
          <a:p>
            <a:r>
              <a:rPr lang="en-GB" smtClean="0"/>
              <a:t>Hello World!</a:t>
            </a:r>
          </a:p>
          <a:p>
            <a:r>
              <a:rPr lang="en-GB" smtClean="0"/>
              <a:t>Closing the “Semantic Gap”</a:t>
            </a:r>
          </a:p>
          <a:p>
            <a:r>
              <a:rPr lang="en-GB" smtClean="0"/>
              <a:t>“Executable Proof”: Quicksort</a:t>
            </a:r>
          </a:p>
          <a:p>
            <a:r>
              <a:rPr lang="en-GB" smtClean="0"/>
              <a:t>“Executable Specification”: Chess in 200 Lines</a:t>
            </a:r>
          </a:p>
          <a:p>
            <a:endParaRPr lang="en-GB"/>
          </a:p>
          <a:p>
            <a:endParaRPr lang="en-GB" smtClean="0"/>
          </a:p>
        </p:txBody>
      </p:sp>
    </p:spTree>
    <p:extLst>
      <p:ext uri="{BB962C8B-B14F-4D97-AF65-F5344CB8AC3E}">
        <p14:creationId xmlns:p14="http://schemas.microsoft.com/office/powerpoint/2010/main" val="2704534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Null Pointer Constructor</a:t>
            </a:r>
            <a:endParaRPr lang="en-GB" dirty="0"/>
          </a:p>
        </p:txBody>
      </p:sp>
      <p:sp>
        <p:nvSpPr>
          <p:cNvPr id="3" name="Inhaltsplatzhalter 2"/>
          <p:cNvSpPr>
            <a:spLocks noGrp="1"/>
          </p:cNvSpPr>
          <p:nvPr>
            <p:ph idx="1"/>
          </p:nvPr>
        </p:nvSpPr>
        <p:spPr/>
        <p:txBody>
          <a:bodyPr/>
          <a:lstStyle/>
          <a:p>
            <a:pPr marL="0" indent="0">
              <a:buNone/>
            </a:pPr>
            <a:r>
              <a:rPr lang="en-GB" smtClean="0">
                <a:latin typeface="Courier New" panose="02070309020205020404" pitchFamily="49" charset="0"/>
                <a:cs typeface="Courier New" panose="02070309020205020404" pitchFamily="49" charset="0"/>
              </a:rPr>
              <a:t>Object obj</a:t>
            </a:r>
            <a:r>
              <a:rPr lang="en-GB" smtClean="0">
                <a:latin typeface="Courier New" panose="02070309020205020404" pitchFamily="49" charset="0"/>
                <a:cs typeface="Courier New" panose="02070309020205020404" pitchFamily="49" charset="0"/>
              </a:rPr>
              <a:t>;     // Meaning: Object obj = null;</a:t>
            </a:r>
            <a:endParaRPr lang="en-GB" smtClean="0">
              <a:latin typeface="Courier New" panose="02070309020205020404" pitchFamily="49" charset="0"/>
              <a:cs typeface="Courier New" panose="02070309020205020404" pitchFamily="49" charset="0"/>
            </a:endParaRPr>
          </a:p>
          <a:p>
            <a:pPr marL="0" indent="0">
              <a:buNone/>
            </a:pPr>
            <a:endParaRPr lang="en-GB" smtClean="0">
              <a:latin typeface="Courier New" panose="02070309020205020404" pitchFamily="49" charset="0"/>
              <a:cs typeface="Courier New" panose="02070309020205020404" pitchFamily="49" charset="0"/>
            </a:endParaRPr>
          </a:p>
          <a:p>
            <a:pPr marL="0" indent="0">
              <a:buNone/>
            </a:pPr>
            <a:r>
              <a:rPr lang="en-GB" smtClean="0">
                <a:latin typeface="Courier New" panose="02070309020205020404" pitchFamily="49" charset="0"/>
                <a:cs typeface="Courier New" panose="02070309020205020404" pitchFamily="49" charset="0"/>
              </a:rPr>
              <a:t>.. some forgotten path not setting obj ..</a:t>
            </a:r>
            <a:endParaRPr lang="en-GB" smtClean="0">
              <a:latin typeface="Courier New" panose="02070309020205020404" pitchFamily="49" charset="0"/>
              <a:cs typeface="Courier New" panose="02070309020205020404" pitchFamily="49" charset="0"/>
            </a:endParaRPr>
          </a:p>
          <a:p>
            <a:pPr marL="0" indent="0">
              <a:buNone/>
            </a:pPr>
            <a:endParaRPr lang="en-GB" smtClean="0">
              <a:latin typeface="Courier New" panose="02070309020205020404" pitchFamily="49" charset="0"/>
              <a:cs typeface="Courier New" panose="02070309020205020404" pitchFamily="49" charset="0"/>
            </a:endParaRPr>
          </a:p>
          <a:p>
            <a:pPr marL="0" indent="0">
              <a:buNone/>
            </a:pPr>
            <a:r>
              <a:rPr lang="en-GB" smtClean="0">
                <a:latin typeface="Courier New" panose="02070309020205020404" pitchFamily="49" charset="0"/>
                <a:cs typeface="Courier New" panose="02070309020205020404" pitchFamily="49" charset="0"/>
              </a:rPr>
              <a:t>obj.setterX(42);</a:t>
            </a:r>
            <a:endParaRPr lang="en-GB" smtClean="0">
              <a:latin typeface="Courier New" panose="02070309020205020404" pitchFamily="49" charset="0"/>
              <a:cs typeface="Courier New" panose="02070309020205020404" pitchFamily="49" charset="0"/>
            </a:endParaRPr>
          </a:p>
          <a:p>
            <a:pPr marL="0" indent="0">
              <a:buNone/>
            </a:pPr>
            <a:endParaRPr lang="en-GB">
              <a:latin typeface="Courier New" panose="02070309020205020404" pitchFamily="49" charset="0"/>
              <a:cs typeface="Courier New" panose="02070309020205020404" pitchFamily="49" charset="0"/>
            </a:endParaRPr>
          </a:p>
          <a:p>
            <a:pPr marL="0" indent="0">
              <a:buNone/>
            </a:pPr>
            <a:endParaRPr lang="en-GB" smtClean="0">
              <a:latin typeface="Courier New" panose="02070309020205020404" pitchFamily="49" charset="0"/>
              <a:cs typeface="Courier New" panose="02070309020205020404" pitchFamily="49" charset="0"/>
            </a:endParaRPr>
          </a:p>
          <a:p>
            <a:pPr marL="0" indent="0">
              <a:buNone/>
            </a:pPr>
            <a:endParaRPr lang="en-GB">
              <a:latin typeface="Courier New" panose="02070309020205020404" pitchFamily="49" charset="0"/>
              <a:cs typeface="Courier New" panose="02070309020205020404" pitchFamily="49" charset="0"/>
            </a:endParaRPr>
          </a:p>
          <a:p>
            <a:pPr marL="0" indent="0">
              <a:buNone/>
            </a:pPr>
            <a:endParaRPr lang="en-GB" smtClean="0">
              <a:latin typeface="Courier New" panose="02070309020205020404" pitchFamily="49" charset="0"/>
              <a:cs typeface="Courier New" panose="02070309020205020404" pitchFamily="49" charset="0"/>
            </a:endParaRPr>
          </a:p>
          <a:p>
            <a:pPr marL="0" indent="0">
              <a:buNone/>
            </a:pPr>
            <a:endParaRPr lang="en-GB" smtClean="0">
              <a:latin typeface="Courier New" panose="02070309020205020404" pitchFamily="49" charset="0"/>
              <a:cs typeface="Courier New" panose="02070309020205020404" pitchFamily="49" charset="0"/>
            </a:endParaRPr>
          </a:p>
          <a:p>
            <a:pPr marL="0" indent="0">
              <a:buNone/>
            </a:pPr>
            <a:endParaRPr lang="en-GB">
              <a:latin typeface="Courier New" panose="02070309020205020404" pitchFamily="49" charset="0"/>
              <a:cs typeface="Courier New" panose="02070309020205020404" pitchFamily="49" charset="0"/>
            </a:endParaRPr>
          </a:p>
          <a:p>
            <a:pPr marL="0" indent="0">
              <a:buNone/>
            </a:pPr>
            <a:endParaRPr lang="en-GB" smtClean="0">
              <a:latin typeface="Courier New" panose="02070309020205020404" pitchFamily="49" charset="0"/>
              <a:cs typeface="Courier New" panose="02070309020205020404" pitchFamily="49" charset="0"/>
            </a:endParaRPr>
          </a:p>
          <a:p>
            <a:pPr marL="0" indent="0">
              <a:buNone/>
            </a:pPr>
            <a:endParaRPr lang="en-GB">
              <a:latin typeface="Courier New" panose="02070309020205020404" pitchFamily="49" charset="0"/>
              <a:cs typeface="Courier New" panose="02070309020205020404" pitchFamily="49" charset="0"/>
            </a:endParaRPr>
          </a:p>
        </p:txBody>
      </p:sp>
      <p:sp>
        <p:nvSpPr>
          <p:cNvPr id="4" name="AutoShape 2" descr="Bildergebnis für null pointer excep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3362" y="5888970"/>
            <a:ext cx="5281775" cy="3149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Gerade Verbindung mit Pfeil 5"/>
          <p:cNvCxnSpPr/>
          <p:nvPr/>
        </p:nvCxnSpPr>
        <p:spPr>
          <a:xfrm>
            <a:off x="1003177" y="3968318"/>
            <a:ext cx="3180185" cy="1828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002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No Null Pointer, No </a:t>
            </a:r>
            <a:r>
              <a:rPr lang="en-US" smtClean="0"/>
              <a:t>Cry!</a:t>
            </a:r>
            <a:endParaRPr lang="en-US" smtClean="0"/>
          </a:p>
        </p:txBody>
      </p:sp>
      <p:sp>
        <p:nvSpPr>
          <p:cNvPr id="5" name="Textfeld 4"/>
          <p:cNvSpPr txBox="1"/>
          <p:nvPr/>
        </p:nvSpPr>
        <p:spPr>
          <a:xfrm>
            <a:off x="404057" y="2154391"/>
            <a:ext cx="12114514" cy="1200329"/>
          </a:xfrm>
          <a:prstGeom prst="rect">
            <a:avLst/>
          </a:prstGeom>
          <a:noFill/>
        </p:spPr>
        <p:txBody>
          <a:bodyPr wrap="square" rtlCol="0">
            <a:spAutoFit/>
          </a:bodyPr>
          <a:lstStyle/>
          <a:p>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Maybe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Nothing</a:t>
            </a:r>
            <a:b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br>
            <a:endPar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endPar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
        <p:nvSpPr>
          <p:cNvPr id="4" name="Textfeld 3"/>
          <p:cNvSpPr txBox="1"/>
          <p:nvPr/>
        </p:nvSpPr>
        <p:spPr>
          <a:xfrm>
            <a:off x="404057" y="4363663"/>
            <a:ext cx="12114514" cy="1569660"/>
          </a:xfrm>
          <a:prstGeom prst="rect">
            <a:avLst/>
          </a:prstGeom>
          <a:noFill/>
        </p:spPr>
        <p:txBody>
          <a:bodyPr wrap="square" rtlCol="0">
            <a:spAutoFit/>
          </a:bodyPr>
          <a:lstStyle/>
          <a:p>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input :: Maybe Int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Nothing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a:t>
            </a:r>
            <a:r>
              <a:rPr lang="en-US" sz="2400" i="1">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&lt;deal with </a:t>
            </a:r>
            <a:r>
              <a:rPr lang="en-US" sz="2400" i="1">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it </a:t>
            </a:r>
            <a:r>
              <a:rPr lang="en-US" sz="2400" i="1"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somehow!&gt;</a:t>
            </a:r>
            <a:endParaRPr lang="de-DE" sz="2400" i="1">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intval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sz="2400" i="1">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91318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List Comprehension</a:t>
            </a:r>
            <a:endParaRPr lang="en-GB" dirty="0"/>
          </a:p>
        </p:txBody>
      </p:sp>
      <p:sp>
        <p:nvSpPr>
          <p:cNvPr id="3" name="Inhaltsplatzhalter 2"/>
          <p:cNvSpPr>
            <a:spLocks noGrp="1"/>
          </p:cNvSpPr>
          <p:nvPr>
            <p:ph idx="1"/>
          </p:nvPr>
        </p:nvSpPr>
        <p:spPr/>
        <p:txBody>
          <a:bodyPr/>
          <a:lstStyle/>
          <a:p>
            <a:r>
              <a:rPr lang="en-GB" smtClean="0"/>
              <a:t>Mathematical/declarative way of defining lists</a:t>
            </a:r>
          </a:p>
          <a:p>
            <a:pPr marL="0" indent="0">
              <a:buNone/>
            </a:pPr>
            <a:endParaRPr lang="en-GB" smtClean="0"/>
          </a:p>
          <a:p>
            <a:pPr marL="0" indent="0">
              <a:buNone/>
            </a:pPr>
            <a:endParaRPr lang="en-GB"/>
          </a:p>
          <a:p>
            <a:pPr marL="0" indent="0">
              <a:buNone/>
            </a:pPr>
            <a:r>
              <a:rPr lang="en-US" sz="2400" b="0">
                <a:latin typeface="Droid Sans Mono" panose="020B0609030804020204" pitchFamily="49" charset="0"/>
                <a:ea typeface="Droid Sans Mono" panose="020B0609030804020204" pitchFamily="49" charset="0"/>
                <a:cs typeface="Droid Sans Mono" panose="020B0609030804020204" pitchFamily="49" charset="0"/>
              </a:rPr>
              <a:t>[ x | x &lt;- [2..100], all (x </a:t>
            </a:r>
            <a:r>
              <a:rPr lang="en-US" sz="2400" b="0">
                <a:latin typeface="Droid Sans Mono" panose="020B0609030804020204" pitchFamily="49" charset="0"/>
                <a:ea typeface="Droid Sans Mono" panose="020B0609030804020204" pitchFamily="49" charset="0"/>
                <a:cs typeface="Droid Sans Mono" panose="020B0609030804020204" pitchFamily="49" charset="0"/>
              </a:rPr>
              <a:t>`</a:t>
            </a:r>
            <a:r>
              <a:rPr lang="en-US" sz="2400" b="0" smtClean="0">
                <a:latin typeface="Droid Sans Mono" panose="020B0609030804020204" pitchFamily="49" charset="0"/>
                <a:ea typeface="Droid Sans Mono" panose="020B0609030804020204" pitchFamily="49" charset="0"/>
                <a:cs typeface="Droid Sans Mono" panose="020B0609030804020204" pitchFamily="49" charset="0"/>
              </a:rPr>
              <a:t>notDividibleBy</a:t>
            </a:r>
            <a:r>
              <a:rPr lang="en-US" sz="2400" b="0">
                <a:latin typeface="Droid Sans Mono" panose="020B0609030804020204" pitchFamily="49" charset="0"/>
                <a:ea typeface="Droid Sans Mono" panose="020B0609030804020204" pitchFamily="49" charset="0"/>
                <a:cs typeface="Droid Sans Mono" panose="020B0609030804020204" pitchFamily="49" charset="0"/>
              </a:rPr>
              <a:t>`) [2..(x-1)] ]</a:t>
            </a:r>
          </a:p>
          <a:p>
            <a:pPr marL="0" indent="0">
              <a:buNone/>
            </a:pPr>
            <a:endParaRPr lang="en-US" sz="2400" b="0">
              <a:latin typeface="Droid Sans Mono" panose="020B0609030804020204" pitchFamily="49" charset="0"/>
              <a:ea typeface="Droid Sans Mono" panose="020B0609030804020204" pitchFamily="49" charset="0"/>
              <a:cs typeface="Droid Sans Mono" panose="020B0609030804020204" pitchFamily="49" charset="0"/>
            </a:endParaRPr>
          </a:p>
          <a:p>
            <a:pPr marL="0" indent="0">
              <a:buNone/>
            </a:pPr>
            <a:r>
              <a:rPr lang="en-US" sz="2400" b="0">
                <a:latin typeface="Droid Sans Mono" panose="020B0609030804020204" pitchFamily="49" charset="0"/>
                <a:ea typeface="Droid Sans Mono" panose="020B0609030804020204" pitchFamily="49" charset="0"/>
                <a:cs typeface="Droid Sans Mono" panose="020B0609030804020204" pitchFamily="49" charset="0"/>
              </a:rPr>
              <a:t>where</a:t>
            </a:r>
          </a:p>
          <a:p>
            <a:pPr marL="0" indent="0">
              <a:buNone/>
            </a:pPr>
            <a:endParaRPr lang="en-US" sz="2400" b="0">
              <a:latin typeface="Droid Sans Mono" panose="020B0609030804020204" pitchFamily="49" charset="0"/>
              <a:ea typeface="Droid Sans Mono" panose="020B0609030804020204" pitchFamily="49" charset="0"/>
              <a:cs typeface="Droid Sans Mono" panose="020B0609030804020204" pitchFamily="49" charset="0"/>
            </a:endParaRPr>
          </a:p>
          <a:p>
            <a:pPr marL="0" indent="0">
              <a:buNone/>
            </a:pPr>
            <a:r>
              <a:rPr lang="en-US" sz="2400" b="0">
                <a:latin typeface="Droid Sans Mono" panose="020B0609030804020204" pitchFamily="49" charset="0"/>
                <a:ea typeface="Droid Sans Mono" panose="020B0609030804020204" pitchFamily="49" charset="0"/>
                <a:cs typeface="Droid Sans Mono" panose="020B0609030804020204" pitchFamily="49" charset="0"/>
              </a:rPr>
              <a:t>x </a:t>
            </a:r>
            <a:r>
              <a:rPr lang="en-US" sz="2400" b="0" smtClean="0">
                <a:latin typeface="Droid Sans Mono" panose="020B0609030804020204" pitchFamily="49" charset="0"/>
                <a:ea typeface="Droid Sans Mono" panose="020B0609030804020204" pitchFamily="49" charset="0"/>
                <a:cs typeface="Droid Sans Mono" panose="020B0609030804020204" pitchFamily="49" charset="0"/>
              </a:rPr>
              <a:t>`notDividibleBy` </a:t>
            </a:r>
            <a:r>
              <a:rPr lang="en-US" sz="2400" b="0">
                <a:latin typeface="Droid Sans Mono" panose="020B0609030804020204" pitchFamily="49" charset="0"/>
                <a:ea typeface="Droid Sans Mono" panose="020B0609030804020204" pitchFamily="49" charset="0"/>
                <a:cs typeface="Droid Sans Mono" panose="020B0609030804020204" pitchFamily="49" charset="0"/>
              </a:rPr>
              <a:t>d  </a:t>
            </a:r>
            <a:r>
              <a:rPr lang="en-US" sz="2400" b="0" smtClean="0">
                <a:latin typeface="Droid Sans Mono" panose="020B0609030804020204" pitchFamily="49" charset="0"/>
                <a:ea typeface="Droid Sans Mono" panose="020B0609030804020204" pitchFamily="49" charset="0"/>
                <a:cs typeface="Droid Sans Mono" panose="020B0609030804020204" pitchFamily="49" charset="0"/>
              </a:rPr>
              <a:t>  =    mod </a:t>
            </a:r>
            <a:r>
              <a:rPr lang="en-US" sz="2400" b="0">
                <a:latin typeface="Droid Sans Mono" panose="020B0609030804020204" pitchFamily="49" charset="0"/>
                <a:ea typeface="Droid Sans Mono" panose="020B0609030804020204" pitchFamily="49" charset="0"/>
                <a:cs typeface="Droid Sans Mono" panose="020B0609030804020204" pitchFamily="49" charset="0"/>
              </a:rPr>
              <a:t>x d /= 0</a:t>
            </a:r>
          </a:p>
        </p:txBody>
      </p:sp>
    </p:spTree>
    <p:extLst>
      <p:ext uri="{BB962C8B-B14F-4D97-AF65-F5344CB8AC3E}">
        <p14:creationId xmlns:p14="http://schemas.microsoft.com/office/powerpoint/2010/main" val="2413993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Lazy </a:t>
            </a:r>
            <a:r>
              <a:rPr lang="en-US" smtClean="0"/>
              <a:t>Evaluation: </a:t>
            </a:r>
            <a:r>
              <a:rPr lang="en-US" smtClean="0"/>
              <a:t>Only if needed!</a:t>
            </a:r>
            <a:endParaRPr lang="en-US" smtClean="0"/>
          </a:p>
        </p:txBody>
      </p:sp>
      <p:sp>
        <p:nvSpPr>
          <p:cNvPr id="7" name="Inhaltsplatzhalter 2"/>
          <p:cNvSpPr>
            <a:spLocks noGrp="1"/>
          </p:cNvSpPr>
          <p:nvPr>
            <p:ph idx="1"/>
          </p:nvPr>
        </p:nvSpPr>
        <p:spPr>
          <a:xfrm>
            <a:off x="459569" y="1607667"/>
            <a:ext cx="12029440" cy="7110205"/>
          </a:xfrm>
        </p:spPr>
        <p:txBody>
          <a:bodyPr/>
          <a:lstStyle/>
          <a:p>
            <a:r>
              <a:rPr lang="en-GB" smtClean="0"/>
              <a:t>Deal with </a:t>
            </a:r>
            <a:r>
              <a:rPr lang="en-GB" smtClean="0"/>
              <a:t>infinity</a:t>
            </a:r>
            <a:br>
              <a:rPr lang="en-GB" smtClean="0"/>
            </a:br>
            <a:r>
              <a:rPr lang="en-GB" smtClean="0"/>
              <a:t/>
            </a:r>
            <a:br>
              <a:rPr lang="en-GB" smtClean="0"/>
            </a:br>
            <a:r>
              <a:rPr lang="en-GB" b="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take 100 primes</a:t>
            </a:r>
          </a:p>
          <a:p>
            <a:pPr marL="0" indent="0">
              <a:buNone/>
            </a:pPr>
            <a:endParaRPr lang="en-GB" smtClean="0"/>
          </a:p>
          <a:p>
            <a:r>
              <a:rPr lang="en-GB" smtClean="0"/>
              <a:t>Efficiency without explicitly thinking about </a:t>
            </a:r>
            <a:r>
              <a:rPr lang="en-GB" smtClean="0"/>
              <a:t>it</a:t>
            </a:r>
            <a:br>
              <a:rPr lang="en-GB" smtClean="0"/>
            </a:br>
            <a:r>
              <a:rPr lang="en-GB" smtClean="0"/>
              <a:t/>
            </a:r>
            <a:br>
              <a:rPr lang="en-GB" smtClean="0"/>
            </a:br>
            <a:r>
              <a:rPr lang="en-US" b="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minimum </a:t>
            </a:r>
            <a:r>
              <a:rPr lang="en-US" b="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list = </a:t>
            </a:r>
            <a:r>
              <a:rPr lang="en-US" b="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head </a:t>
            </a:r>
            <a:r>
              <a:rPr lang="en-US" b="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(qsort list)</a:t>
            </a:r>
            <a:endParaRPr lang="de-DE" b="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marL="0" indent="0">
              <a:buNone/>
            </a:pPr>
            <a:endParaRPr lang="en-GB" smtClean="0"/>
          </a:p>
          <a:p>
            <a:r>
              <a:rPr lang="en-GB" smtClean="0"/>
              <a:t>No need for fixed upper bounds:</a:t>
            </a:r>
            <a:br>
              <a:rPr lang="en-GB" smtClean="0"/>
            </a:br>
            <a:r>
              <a:rPr lang="en-GB" smtClean="0"/>
              <a:t/>
            </a:r>
            <a:br>
              <a:rPr lang="en-GB" smtClean="0"/>
            </a:br>
            <a:r>
              <a:rPr lang="en-GB" b="0" smtClean="0">
                <a:latin typeface="Courier New" panose="02070309020205020404" pitchFamily="49" charset="0"/>
                <a:cs typeface="Courier New" panose="02070309020205020404" pitchFamily="49" charset="0"/>
              </a:rPr>
              <a:t>char text[100</a:t>
            </a:r>
            <a:r>
              <a:rPr lang="en-GB" b="0" smtClean="0">
                <a:latin typeface="Courier New" panose="02070309020205020404" pitchFamily="49" charset="0"/>
                <a:cs typeface="Courier New" panose="02070309020205020404" pitchFamily="49" charset="0"/>
              </a:rPr>
              <a:t>];</a:t>
            </a:r>
            <a:br>
              <a:rPr lang="en-GB" b="0" smtClean="0">
                <a:latin typeface="Courier New" panose="02070309020205020404" pitchFamily="49" charset="0"/>
                <a:cs typeface="Courier New" panose="02070309020205020404" pitchFamily="49" charset="0"/>
              </a:rPr>
            </a:br>
            <a:r>
              <a:rPr lang="en-GB" b="0" smtClean="0">
                <a:latin typeface="Courier New" panose="02070309020205020404" pitchFamily="49" charset="0"/>
                <a:cs typeface="Courier New" panose="02070309020205020404" pitchFamily="49" charset="0"/>
              </a:rPr>
              <a:t>gets(text);</a:t>
            </a:r>
            <a:endParaRPr lang="en-GB" b="0" smtClean="0">
              <a:latin typeface="Courier New" panose="02070309020205020404" pitchFamily="49" charset="0"/>
              <a:cs typeface="Courier New" panose="02070309020205020404" pitchFamily="49" charset="0"/>
            </a:endParaRPr>
          </a:p>
          <a:p>
            <a:endParaRPr lang="en-GB" smtClean="0"/>
          </a:p>
          <a:p>
            <a:pPr lvl="1"/>
            <a:r>
              <a:rPr lang="en-GB" smtClean="0"/>
              <a:t>Need checking </a:t>
            </a:r>
            <a:r>
              <a:rPr lang="en-GB" smtClean="0"/>
              <a:t>of the upper </a:t>
            </a:r>
            <a:r>
              <a:rPr lang="en-GB" smtClean="0"/>
              <a:t>bound!</a:t>
            </a:r>
            <a:endParaRPr lang="en-GB" smtClean="0"/>
          </a:p>
          <a:p>
            <a:pPr lvl="1"/>
            <a:r>
              <a:rPr lang="en-GB" smtClean="0"/>
              <a:t>Problems when </a:t>
            </a:r>
            <a:r>
              <a:rPr lang="en-GB" smtClean="0"/>
              <a:t>not checked and </a:t>
            </a:r>
            <a:r>
              <a:rPr lang="en-GB" smtClean="0"/>
              <a:t>bounds </a:t>
            </a:r>
            <a:r>
              <a:rPr lang="en-GB" smtClean="0"/>
              <a:t>exceeded</a:t>
            </a:r>
          </a:p>
        </p:txBody>
      </p:sp>
    </p:spTree>
    <p:extLst>
      <p:ext uri="{BB962C8B-B14F-4D97-AF65-F5344CB8AC3E}">
        <p14:creationId xmlns:p14="http://schemas.microsoft.com/office/powerpoint/2010/main" val="11372425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No (i.e. Automatic) Memory Management</a:t>
            </a:r>
            <a:endParaRPr lang="en-GB" dirty="0"/>
          </a:p>
        </p:txBody>
      </p:sp>
      <p:sp>
        <p:nvSpPr>
          <p:cNvPr id="3" name="Inhaltsplatzhalter 2"/>
          <p:cNvSpPr>
            <a:spLocks noGrp="1"/>
          </p:cNvSpPr>
          <p:nvPr>
            <p:ph idx="1"/>
          </p:nvPr>
        </p:nvSpPr>
        <p:spPr>
          <a:xfrm>
            <a:off x="487680" y="2372810"/>
            <a:ext cx="12029440" cy="6301573"/>
          </a:xfrm>
        </p:spPr>
        <p:txBody>
          <a:bodyPr/>
          <a:lstStyle/>
          <a:p>
            <a:r>
              <a:rPr lang="en-GB" smtClean="0"/>
              <a:t>Human being </a:t>
            </a:r>
            <a:r>
              <a:rPr lang="en-GB"/>
              <a:t>not </a:t>
            </a:r>
            <a:r>
              <a:rPr lang="en-GB" smtClean="0"/>
              <a:t>harassed with explicit memory management</a:t>
            </a:r>
            <a:br>
              <a:rPr lang="en-GB" smtClean="0"/>
            </a:br>
            <a:r>
              <a:rPr lang="en-GB" smtClean="0"/>
              <a:t/>
            </a:r>
            <a:br>
              <a:rPr lang="en-GB" smtClean="0"/>
            </a:br>
            <a:r>
              <a:rPr lang="en-GB" b="0" smtClean="0">
                <a:latin typeface="Courier New" panose="02070309020205020404" pitchFamily="49" charset="0"/>
                <a:cs typeface="Courier New" panose="02070309020205020404" pitchFamily="49" charset="0"/>
              </a:rPr>
              <a:t>void *mem = malloc(1000*sizeof(int));</a:t>
            </a:r>
            <a:br>
              <a:rPr lang="en-GB" b="0" smtClean="0">
                <a:latin typeface="Courier New" panose="02070309020205020404" pitchFamily="49" charset="0"/>
                <a:cs typeface="Courier New" panose="02070309020205020404" pitchFamily="49" charset="0"/>
              </a:rPr>
            </a:br>
            <a:r>
              <a:rPr lang="en-GB" b="0" smtClean="0">
                <a:latin typeface="Courier New" panose="02070309020205020404" pitchFamily="49" charset="0"/>
                <a:cs typeface="Courier New" panose="02070309020205020404" pitchFamily="49" charset="0"/>
              </a:rPr>
              <a:t>for(int i=0;i&lt;1000;i++) mem[i]=i;</a:t>
            </a:r>
            <a:br>
              <a:rPr lang="en-GB" b="0" smtClean="0">
                <a:latin typeface="Courier New" panose="02070309020205020404" pitchFamily="49" charset="0"/>
                <a:cs typeface="Courier New" panose="02070309020205020404" pitchFamily="49" charset="0"/>
              </a:rPr>
            </a:br>
            <a:endParaRPr lang="en-GB" b="0">
              <a:latin typeface="Courier New" panose="02070309020205020404" pitchFamily="49" charset="0"/>
              <a:cs typeface="Courier New" panose="02070309020205020404" pitchFamily="49" charset="0"/>
            </a:endParaRPr>
          </a:p>
          <a:p>
            <a:r>
              <a:rPr lang="en-GB" smtClean="0"/>
              <a:t>Crashes when out of memory!</a:t>
            </a:r>
          </a:p>
          <a:p>
            <a:pPr marL="0" indent="0">
              <a:buNone/>
            </a:pPr>
            <a:endParaRPr lang="en-GB" smtClean="0"/>
          </a:p>
          <a:p>
            <a:r>
              <a:rPr lang="en-GB" smtClean="0"/>
              <a:t>Forgot</a:t>
            </a:r>
            <a:br>
              <a:rPr lang="en-GB" smtClean="0"/>
            </a:br>
            <a:r>
              <a:rPr lang="en-GB" smtClean="0"/>
              <a:t/>
            </a:r>
            <a:br>
              <a:rPr lang="en-GB" smtClean="0"/>
            </a:br>
            <a:r>
              <a:rPr lang="en-GB" b="0">
                <a:latin typeface="Courier New" panose="02070309020205020404" pitchFamily="49" charset="0"/>
                <a:cs typeface="Courier New" panose="02070309020205020404" pitchFamily="49" charset="0"/>
              </a:rPr>
              <a:t>free(mem</a:t>
            </a:r>
            <a:r>
              <a:rPr lang="en-GB" b="0" smtClean="0">
                <a:latin typeface="Courier New" panose="02070309020205020404" pitchFamily="49" charset="0"/>
                <a:cs typeface="Courier New" panose="02070309020205020404" pitchFamily="49" charset="0"/>
              </a:rPr>
              <a:t>);</a:t>
            </a:r>
            <a:r>
              <a:rPr lang="en-GB" smtClean="0">
                <a:latin typeface="Courier New" panose="02070309020205020404" pitchFamily="49" charset="0"/>
                <a:cs typeface="Courier New" panose="02070309020205020404" pitchFamily="49" charset="0"/>
              </a:rPr>
              <a:t/>
            </a:r>
            <a:br>
              <a:rPr lang="en-GB" smtClean="0">
                <a:latin typeface="Courier New" panose="02070309020205020404" pitchFamily="49" charset="0"/>
                <a:cs typeface="Courier New" panose="02070309020205020404" pitchFamily="49" charset="0"/>
              </a:rPr>
            </a:br>
            <a:r>
              <a:rPr lang="en-GB" smtClean="0"/>
              <a:t/>
            </a:r>
            <a:br>
              <a:rPr lang="en-GB" smtClean="0"/>
            </a:br>
            <a:r>
              <a:rPr lang="en-GB" smtClean="0"/>
              <a:t>=&gt; memory leak!</a:t>
            </a:r>
          </a:p>
        </p:txBody>
      </p:sp>
    </p:spTree>
    <p:extLst>
      <p:ext uri="{BB962C8B-B14F-4D97-AF65-F5344CB8AC3E}">
        <p14:creationId xmlns:p14="http://schemas.microsoft.com/office/powerpoint/2010/main" val="10296591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Functions are First Class</a:t>
            </a:r>
            <a:endParaRPr lang="en-GB" dirty="0"/>
          </a:p>
        </p:txBody>
      </p:sp>
      <p:sp>
        <p:nvSpPr>
          <p:cNvPr id="3" name="Inhaltsplatzhalter 2"/>
          <p:cNvSpPr>
            <a:spLocks noGrp="1"/>
          </p:cNvSpPr>
          <p:nvPr>
            <p:ph idx="1"/>
          </p:nvPr>
        </p:nvSpPr>
        <p:spPr>
          <a:xfrm>
            <a:off x="487680" y="2372810"/>
            <a:ext cx="12029440" cy="6301573"/>
          </a:xfrm>
        </p:spPr>
        <p:txBody>
          <a:bodyPr/>
          <a:lstStyle/>
          <a:p>
            <a:endParaRPr lang="en-GB" smtClean="0"/>
          </a:p>
        </p:txBody>
      </p:sp>
    </p:spTree>
    <p:extLst>
      <p:ext uri="{BB962C8B-B14F-4D97-AF65-F5344CB8AC3E}">
        <p14:creationId xmlns:p14="http://schemas.microsoft.com/office/powerpoint/2010/main" val="34166771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DSLs for free!</a:t>
            </a:r>
            <a:endParaRPr lang="en-GB" dirty="0"/>
          </a:p>
        </p:txBody>
      </p:sp>
      <p:sp>
        <p:nvSpPr>
          <p:cNvPr id="5" name="Inhaltsplatzhalter 2"/>
          <p:cNvSpPr txBox="1">
            <a:spLocks/>
          </p:cNvSpPr>
          <p:nvPr/>
        </p:nvSpPr>
        <p:spPr>
          <a:xfrm>
            <a:off x="487680" y="1469986"/>
            <a:ext cx="12029440" cy="7204398"/>
          </a:xfrm>
          <a:prstGeom prst="rect">
            <a:avLst/>
          </a:prstGeom>
        </p:spPr>
        <p:txBody>
          <a:bodyPr lIns="130046" tIns="65023" rIns="130046" bIns="65023"/>
          <a:lstStyle>
            <a:lvl1pPr marL="487363" indent="-487363" algn="l" rtl="0" eaLnBrk="0" fontAlgn="base" hangingPunct="0">
              <a:spcBef>
                <a:spcPct val="20000"/>
              </a:spcBef>
              <a:spcAft>
                <a:spcPct val="0"/>
              </a:spcAft>
              <a:buFont typeface="Wingdings 3" pitchFamily="18" charset="2"/>
              <a:buChar char=""/>
              <a:defRPr sz="2800" b="1" spc="0">
                <a:solidFill>
                  <a:schemeClr val="tx1"/>
                </a:solidFill>
                <a:latin typeface="+mn-lt"/>
                <a:ea typeface="+mn-ea"/>
                <a:cs typeface="+mn-cs"/>
              </a:defRPr>
            </a:lvl1pPr>
            <a:lvl2pPr marL="1055688" indent="-404813" algn="l" rtl="0" eaLnBrk="0" fontAlgn="base" hangingPunct="0">
              <a:spcBef>
                <a:spcPct val="20000"/>
              </a:spcBef>
              <a:spcAft>
                <a:spcPct val="0"/>
              </a:spcAft>
              <a:buFont typeface="Calibri" pitchFamily="34" charset="0"/>
              <a:buChar char="–"/>
              <a:defRPr sz="2800" spc="0">
                <a:solidFill>
                  <a:schemeClr val="tx1"/>
                </a:solidFill>
                <a:latin typeface="+mn-lt"/>
              </a:defRPr>
            </a:lvl2pPr>
            <a:lvl3pPr marL="1624013" indent="-323850" algn="l" rtl="0" eaLnBrk="0" fontAlgn="base" hangingPunct="0">
              <a:spcBef>
                <a:spcPct val="20000"/>
              </a:spcBef>
              <a:spcAft>
                <a:spcPct val="0"/>
              </a:spcAft>
              <a:buChar char="•"/>
              <a:defRPr sz="2400" spc="0">
                <a:solidFill>
                  <a:schemeClr val="tx1"/>
                </a:solidFill>
                <a:latin typeface="+mn-lt"/>
              </a:defRPr>
            </a:lvl3pPr>
            <a:lvl4pPr marL="2274888" indent="-323850" algn="l" rtl="0" eaLnBrk="0" fontAlgn="base" hangingPunct="0">
              <a:spcBef>
                <a:spcPct val="20000"/>
              </a:spcBef>
              <a:spcAft>
                <a:spcPct val="0"/>
              </a:spcAft>
              <a:buChar char="–"/>
              <a:defRPr sz="2000" spc="0">
                <a:solidFill>
                  <a:schemeClr val="tx1"/>
                </a:solidFill>
                <a:latin typeface="+mn-lt"/>
              </a:defRPr>
            </a:lvl4pPr>
            <a:lvl5pPr marL="2925763" indent="-323850" algn="l" rtl="0" eaLnBrk="0" fontAlgn="base" hangingPunct="0">
              <a:spcBef>
                <a:spcPct val="20000"/>
              </a:spcBef>
              <a:spcAft>
                <a:spcPct val="0"/>
              </a:spcAft>
              <a:buChar char="»"/>
              <a:defRPr sz="1800" spc="0">
                <a:solidFill>
                  <a:schemeClr val="tx1"/>
                </a:solidFill>
                <a:latin typeface="+mn-lt"/>
              </a:defRPr>
            </a:lvl5pPr>
            <a:lvl6pPr marL="3576264" indent="-325115" algn="l" rtl="0" eaLnBrk="1" fontAlgn="base" hangingPunct="1">
              <a:spcBef>
                <a:spcPct val="20000"/>
              </a:spcBef>
              <a:spcAft>
                <a:spcPct val="0"/>
              </a:spcAft>
              <a:buChar char="»"/>
              <a:defRPr sz="2800">
                <a:solidFill>
                  <a:schemeClr val="tx1"/>
                </a:solidFill>
                <a:latin typeface="+mn-lt"/>
              </a:defRPr>
            </a:lvl6pPr>
            <a:lvl7pPr marL="4226494" indent="-325115" algn="l" rtl="0" eaLnBrk="1" fontAlgn="base" hangingPunct="1">
              <a:spcBef>
                <a:spcPct val="20000"/>
              </a:spcBef>
              <a:spcAft>
                <a:spcPct val="0"/>
              </a:spcAft>
              <a:buChar char="»"/>
              <a:defRPr sz="2800">
                <a:solidFill>
                  <a:schemeClr val="tx1"/>
                </a:solidFill>
                <a:latin typeface="+mn-lt"/>
              </a:defRPr>
            </a:lvl7pPr>
            <a:lvl8pPr marL="4876724" indent="-325115" algn="l" rtl="0" eaLnBrk="1" fontAlgn="base" hangingPunct="1">
              <a:spcBef>
                <a:spcPct val="20000"/>
              </a:spcBef>
              <a:spcAft>
                <a:spcPct val="0"/>
              </a:spcAft>
              <a:buChar char="»"/>
              <a:defRPr sz="2800">
                <a:solidFill>
                  <a:schemeClr val="tx1"/>
                </a:solidFill>
                <a:latin typeface="+mn-lt"/>
              </a:defRPr>
            </a:lvl8pPr>
            <a:lvl9pPr marL="5526954" indent="-325115" algn="l" rtl="0" eaLnBrk="1" fontAlgn="base" hangingPunct="1">
              <a:spcBef>
                <a:spcPct val="20000"/>
              </a:spcBef>
              <a:spcAft>
                <a:spcPct val="0"/>
              </a:spcAft>
              <a:buChar char="»"/>
              <a:defRPr sz="2800">
                <a:solidFill>
                  <a:schemeClr val="tx1"/>
                </a:solidFill>
                <a:latin typeface="+mn-lt"/>
              </a:defRPr>
            </a:lvl9pPr>
          </a:lstStyle>
          <a:p>
            <a:r>
              <a:rPr lang="en-GB" kern="0" smtClean="0"/>
              <a:t>Every “Monad” is a DSL by construction</a:t>
            </a:r>
          </a:p>
          <a:p>
            <a:r>
              <a:rPr lang="en-GB" kern="0" smtClean="0"/>
              <a:t>Example: Parsing</a:t>
            </a:r>
          </a:p>
          <a:p>
            <a:pPr marL="0" indent="0">
              <a:buNone/>
            </a:pPr>
            <a:endParaRPr lang="en-GB" kern="0"/>
          </a:p>
          <a:p>
            <a:pPr marL="0" indent="0">
              <a:buNone/>
            </a:pPr>
            <a:endParaRPr lang="en-GB" kern="0" smtClean="0"/>
          </a:p>
          <a:p>
            <a:pPr marL="0" indent="0">
              <a:buNone/>
            </a:pPr>
            <a:r>
              <a:rPr lang="en-GB" kern="0" smtClean="0"/>
              <a:t>Formal Grammar:</a:t>
            </a:r>
          </a:p>
          <a:p>
            <a:pPr marL="0" indent="0">
              <a:buNone/>
            </a:pPr>
            <a:endParaRPr lang="en-GB" kern="0"/>
          </a:p>
          <a:p>
            <a:pPr marL="0" indent="0">
              <a:buNone/>
            </a:pPr>
            <a:endParaRPr lang="en-GB" kern="0" smtClean="0"/>
          </a:p>
          <a:p>
            <a:pPr marL="0" indent="0">
              <a:buNone/>
            </a:pPr>
            <a:endParaRPr lang="en-GB" kern="0"/>
          </a:p>
          <a:p>
            <a:pPr marL="0" indent="0">
              <a:buNone/>
            </a:pPr>
            <a:endParaRPr lang="en-GB" kern="0" smtClean="0"/>
          </a:p>
          <a:p>
            <a:pPr marL="0" indent="0">
              <a:buNone/>
            </a:pPr>
            <a:endParaRPr lang="en-GB" kern="0" smtClean="0"/>
          </a:p>
          <a:p>
            <a:pPr marL="0" indent="0">
              <a:buNone/>
            </a:pPr>
            <a:endParaRPr lang="en-GB" kern="0"/>
          </a:p>
          <a:p>
            <a:pPr marL="0" indent="0">
              <a:buNone/>
            </a:pPr>
            <a:r>
              <a:rPr lang="en-GB" kern="0" smtClean="0"/>
              <a:t>Parsing DSL code:</a:t>
            </a:r>
          </a:p>
        </p:txBody>
      </p:sp>
      <p:sp>
        <p:nvSpPr>
          <p:cNvPr id="9" name="Inhaltsplatzhalter 2"/>
          <p:cNvSpPr>
            <a:spLocks noGrp="1"/>
          </p:cNvSpPr>
          <p:nvPr>
            <p:ph idx="1"/>
          </p:nvPr>
        </p:nvSpPr>
        <p:spPr>
          <a:xfrm>
            <a:off x="480291" y="7941223"/>
            <a:ext cx="12036829" cy="733161"/>
          </a:xfrm>
          <a:solidFill>
            <a:srgbClr val="C2E49C">
              <a:alpha val="43000"/>
            </a:srgbClr>
          </a:solidFill>
        </p:spPr>
        <p:txBody>
          <a:bodyPr/>
          <a:lstStyle/>
          <a:p>
            <a:pPr marL="0" indent="0">
              <a:buNone/>
            </a:pPr>
            <a:r>
              <a:rPr lang="en-US" sz="1800" b="0">
                <a:latin typeface="Droid Sans Mono" panose="020B0609030804020204" pitchFamily="49" charset="0"/>
                <a:ea typeface="Droid Sans Mono" panose="020B0609030804020204" pitchFamily="49" charset="0"/>
                <a:cs typeface="Droid Sans Mono" panose="020B0609030804020204" pitchFamily="49" charset="0"/>
              </a:rPr>
              <a:t>compound_statement = Compound_Statement &lt;$&gt; braces (many statement)</a:t>
            </a:r>
            <a:endParaRPr lang="en-GB" sz="1800" b="0" dirty="0">
              <a:latin typeface="Droid Sans Mono" panose="020B0609030804020204" pitchFamily="49" charset="0"/>
              <a:ea typeface="Droid Sans Mono" panose="020B0609030804020204" pitchFamily="49" charset="0"/>
              <a:cs typeface="Droid Sans Mono" panose="020B0609030804020204" pitchFamily="49"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534" y="4172072"/>
            <a:ext cx="4305300"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Pfeil nach unten 7"/>
          <p:cNvSpPr/>
          <p:nvPr/>
        </p:nvSpPr>
        <p:spPr>
          <a:xfrm>
            <a:off x="1641231" y="6370605"/>
            <a:ext cx="608046" cy="4923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5138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DSLs for free!</a:t>
            </a:r>
            <a:endParaRPr lang="en-GB" dirty="0"/>
          </a:p>
        </p:txBody>
      </p:sp>
      <p:sp>
        <p:nvSpPr>
          <p:cNvPr id="3" name="Inhaltsplatzhalter 2"/>
          <p:cNvSpPr>
            <a:spLocks noGrp="1"/>
          </p:cNvSpPr>
          <p:nvPr>
            <p:ph idx="1"/>
          </p:nvPr>
        </p:nvSpPr>
        <p:spPr>
          <a:xfrm>
            <a:off x="587856" y="7102117"/>
            <a:ext cx="12036829" cy="1910797"/>
          </a:xfrm>
          <a:solidFill>
            <a:srgbClr val="C2E49C">
              <a:alpha val="43000"/>
            </a:srgbClr>
          </a:solidFill>
        </p:spPr>
        <p:txBody>
          <a:bodyPr/>
          <a:lstStyle/>
          <a:p>
            <a:pPr marL="0" indent="0">
              <a:buNone/>
            </a:pPr>
            <a:r>
              <a:rPr lang="en-GB" sz="1800" b="0">
                <a:latin typeface="Droid Sans Mono" panose="020B0609030804020204" pitchFamily="49" charset="0"/>
                <a:ea typeface="Droid Sans Mono" panose="020B0609030804020204" pitchFamily="49" charset="0"/>
                <a:cs typeface="Droid Sans Mono" panose="020B0609030804020204" pitchFamily="49" charset="0"/>
              </a:rPr>
              <a:t>jump_statement </a:t>
            </a:r>
            <a:r>
              <a:rPr lang="en-GB" sz="1800" b="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buNone/>
            </a:pPr>
            <a:r>
              <a:rPr lang="en-GB" sz="1800" b="0">
                <a:latin typeface="Droid Sans Mono" panose="020B0609030804020204" pitchFamily="49" charset="0"/>
                <a:ea typeface="Droid Sans Mono" panose="020B0609030804020204" pitchFamily="49" charset="0"/>
                <a:cs typeface="Droid Sans Mono" panose="020B0609030804020204" pitchFamily="49" charset="0"/>
              </a:rPr>
              <a:t>	Break_Statement    &lt;$  (reserved "break"    *&gt; semi) </a:t>
            </a:r>
            <a:r>
              <a:rPr lang="en-GB" sz="1800" b="0" smtClean="0">
                <a:latin typeface="Droid Sans Mono" panose="020B0609030804020204" pitchFamily="49" charset="0"/>
                <a:ea typeface="Droid Sans Mono" panose="020B0609030804020204" pitchFamily="49" charset="0"/>
                <a:cs typeface="Droid Sans Mono" panose="020B0609030804020204" pitchFamily="49" charset="0"/>
              </a:rPr>
              <a:t>&lt;|&gt;</a:t>
            </a:r>
          </a:p>
          <a:p>
            <a:pPr marL="0" indent="0">
              <a:buNone/>
            </a:pPr>
            <a:r>
              <a:rPr lang="en-GB" sz="1800" b="0">
                <a:latin typeface="Droid Sans Mono" panose="020B0609030804020204" pitchFamily="49" charset="0"/>
                <a:ea typeface="Droid Sans Mono" panose="020B0609030804020204" pitchFamily="49" charset="0"/>
                <a:cs typeface="Droid Sans Mono" panose="020B0609030804020204" pitchFamily="49" charset="0"/>
              </a:rPr>
              <a:t>	Continue_Statement &lt;$  (reserved "continue" *&gt; semi) </a:t>
            </a:r>
            <a:r>
              <a:rPr lang="en-GB" sz="1800" b="0" smtClean="0">
                <a:latin typeface="Droid Sans Mono" panose="020B0609030804020204" pitchFamily="49" charset="0"/>
                <a:ea typeface="Droid Sans Mono" panose="020B0609030804020204" pitchFamily="49" charset="0"/>
                <a:cs typeface="Droid Sans Mono" panose="020B0609030804020204" pitchFamily="49" charset="0"/>
              </a:rPr>
              <a:t>&lt;|&gt;</a:t>
            </a:r>
          </a:p>
          <a:p>
            <a:pPr marL="0" indent="0">
              <a:buNone/>
            </a:pPr>
            <a:r>
              <a:rPr lang="en-GB" sz="1800" b="0">
                <a:latin typeface="Droid Sans Mono" panose="020B0609030804020204" pitchFamily="49" charset="0"/>
                <a:ea typeface="Droid Sans Mono" panose="020B0609030804020204" pitchFamily="49" charset="0"/>
                <a:cs typeface="Droid Sans Mono" panose="020B0609030804020204" pitchFamily="49" charset="0"/>
              </a:rPr>
              <a:t>	Return_Statement   &lt;$&gt; (reserved "return"   *&gt; optionMaybe expression &lt;* semi</a:t>
            </a:r>
            <a:r>
              <a:rPr lang="en-GB" sz="1800" b="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buNone/>
            </a:pPr>
            <a:r>
              <a:rPr lang="en-GB" sz="1800" b="0">
                <a:latin typeface="Droid Sans Mono" panose="020B0609030804020204" pitchFamily="49" charset="0"/>
                <a:ea typeface="Droid Sans Mono" panose="020B0609030804020204" pitchFamily="49" charset="0"/>
                <a:cs typeface="Droid Sans Mono" panose="020B0609030804020204" pitchFamily="49" charset="0"/>
              </a:rPr>
              <a:t>	Goto_Statement     &lt;$&gt; (identifier &lt;* semi)</a:t>
            </a:r>
            <a:endParaRPr lang="en-GB" sz="1800" b="0" dirty="0">
              <a:latin typeface="Droid Sans Mono" panose="020B0609030804020204" pitchFamily="49" charset="0"/>
              <a:ea typeface="Droid Sans Mono" panose="020B0609030804020204" pitchFamily="49" charset="0"/>
              <a:cs typeface="Droid Sans Mono" panose="020B060903080402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37" y="2473335"/>
            <a:ext cx="531495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Inhaltsplatzhalter 2"/>
          <p:cNvSpPr txBox="1">
            <a:spLocks/>
          </p:cNvSpPr>
          <p:nvPr/>
        </p:nvSpPr>
        <p:spPr>
          <a:xfrm>
            <a:off x="487680" y="1469986"/>
            <a:ext cx="12029440" cy="7204398"/>
          </a:xfrm>
          <a:prstGeom prst="rect">
            <a:avLst/>
          </a:prstGeom>
        </p:spPr>
        <p:txBody>
          <a:bodyPr lIns="130046" tIns="65023" rIns="130046" bIns="65023"/>
          <a:lstStyle>
            <a:lvl1pPr marL="487363" indent="-487363" algn="l" rtl="0" eaLnBrk="0" fontAlgn="base" hangingPunct="0">
              <a:spcBef>
                <a:spcPct val="20000"/>
              </a:spcBef>
              <a:spcAft>
                <a:spcPct val="0"/>
              </a:spcAft>
              <a:buFont typeface="Wingdings 3" pitchFamily="18" charset="2"/>
              <a:buChar char=""/>
              <a:defRPr sz="2800" b="1" spc="0">
                <a:solidFill>
                  <a:schemeClr val="tx1"/>
                </a:solidFill>
                <a:latin typeface="+mn-lt"/>
                <a:ea typeface="+mn-ea"/>
                <a:cs typeface="+mn-cs"/>
              </a:defRPr>
            </a:lvl1pPr>
            <a:lvl2pPr marL="1055688" indent="-404813" algn="l" rtl="0" eaLnBrk="0" fontAlgn="base" hangingPunct="0">
              <a:spcBef>
                <a:spcPct val="20000"/>
              </a:spcBef>
              <a:spcAft>
                <a:spcPct val="0"/>
              </a:spcAft>
              <a:buFont typeface="Calibri" pitchFamily="34" charset="0"/>
              <a:buChar char="–"/>
              <a:defRPr sz="2800" spc="0">
                <a:solidFill>
                  <a:schemeClr val="tx1"/>
                </a:solidFill>
                <a:latin typeface="+mn-lt"/>
              </a:defRPr>
            </a:lvl2pPr>
            <a:lvl3pPr marL="1624013" indent="-323850" algn="l" rtl="0" eaLnBrk="0" fontAlgn="base" hangingPunct="0">
              <a:spcBef>
                <a:spcPct val="20000"/>
              </a:spcBef>
              <a:spcAft>
                <a:spcPct val="0"/>
              </a:spcAft>
              <a:buChar char="•"/>
              <a:defRPr sz="2400" spc="0">
                <a:solidFill>
                  <a:schemeClr val="tx1"/>
                </a:solidFill>
                <a:latin typeface="+mn-lt"/>
              </a:defRPr>
            </a:lvl3pPr>
            <a:lvl4pPr marL="2274888" indent="-323850" algn="l" rtl="0" eaLnBrk="0" fontAlgn="base" hangingPunct="0">
              <a:spcBef>
                <a:spcPct val="20000"/>
              </a:spcBef>
              <a:spcAft>
                <a:spcPct val="0"/>
              </a:spcAft>
              <a:buChar char="–"/>
              <a:defRPr sz="2000" spc="0">
                <a:solidFill>
                  <a:schemeClr val="tx1"/>
                </a:solidFill>
                <a:latin typeface="+mn-lt"/>
              </a:defRPr>
            </a:lvl4pPr>
            <a:lvl5pPr marL="2925763" indent="-323850" algn="l" rtl="0" eaLnBrk="0" fontAlgn="base" hangingPunct="0">
              <a:spcBef>
                <a:spcPct val="20000"/>
              </a:spcBef>
              <a:spcAft>
                <a:spcPct val="0"/>
              </a:spcAft>
              <a:buChar char="»"/>
              <a:defRPr sz="1800" spc="0">
                <a:solidFill>
                  <a:schemeClr val="tx1"/>
                </a:solidFill>
                <a:latin typeface="+mn-lt"/>
              </a:defRPr>
            </a:lvl5pPr>
            <a:lvl6pPr marL="3576264" indent="-325115" algn="l" rtl="0" eaLnBrk="1" fontAlgn="base" hangingPunct="1">
              <a:spcBef>
                <a:spcPct val="20000"/>
              </a:spcBef>
              <a:spcAft>
                <a:spcPct val="0"/>
              </a:spcAft>
              <a:buChar char="»"/>
              <a:defRPr sz="2800">
                <a:solidFill>
                  <a:schemeClr val="tx1"/>
                </a:solidFill>
                <a:latin typeface="+mn-lt"/>
              </a:defRPr>
            </a:lvl6pPr>
            <a:lvl7pPr marL="4226494" indent="-325115" algn="l" rtl="0" eaLnBrk="1" fontAlgn="base" hangingPunct="1">
              <a:spcBef>
                <a:spcPct val="20000"/>
              </a:spcBef>
              <a:spcAft>
                <a:spcPct val="0"/>
              </a:spcAft>
              <a:buChar char="»"/>
              <a:defRPr sz="2800">
                <a:solidFill>
                  <a:schemeClr val="tx1"/>
                </a:solidFill>
                <a:latin typeface="+mn-lt"/>
              </a:defRPr>
            </a:lvl7pPr>
            <a:lvl8pPr marL="4876724" indent="-325115" algn="l" rtl="0" eaLnBrk="1" fontAlgn="base" hangingPunct="1">
              <a:spcBef>
                <a:spcPct val="20000"/>
              </a:spcBef>
              <a:spcAft>
                <a:spcPct val="0"/>
              </a:spcAft>
              <a:buChar char="»"/>
              <a:defRPr sz="2800">
                <a:solidFill>
                  <a:schemeClr val="tx1"/>
                </a:solidFill>
                <a:latin typeface="+mn-lt"/>
              </a:defRPr>
            </a:lvl8pPr>
            <a:lvl9pPr marL="5526954" indent="-325115" algn="l" rtl="0" eaLnBrk="1" fontAlgn="base" hangingPunct="1">
              <a:spcBef>
                <a:spcPct val="20000"/>
              </a:spcBef>
              <a:spcAft>
                <a:spcPct val="0"/>
              </a:spcAft>
              <a:buChar char="»"/>
              <a:defRPr sz="2800">
                <a:solidFill>
                  <a:schemeClr val="tx1"/>
                </a:solidFill>
                <a:latin typeface="+mn-lt"/>
              </a:defRPr>
            </a:lvl9pPr>
          </a:lstStyle>
          <a:p>
            <a:pPr marL="0" indent="0">
              <a:buNone/>
            </a:pPr>
            <a:endParaRPr lang="en-GB" kern="0" smtClean="0"/>
          </a:p>
        </p:txBody>
      </p:sp>
      <p:sp>
        <p:nvSpPr>
          <p:cNvPr id="6" name="Pfeil nach unten 5"/>
          <p:cNvSpPr/>
          <p:nvPr/>
        </p:nvSpPr>
        <p:spPr>
          <a:xfrm>
            <a:off x="1887415" y="5210711"/>
            <a:ext cx="608046" cy="11153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p:cNvPicPr>
            <a:picLocks noChangeAspect="1"/>
          </p:cNvPicPr>
          <p:nvPr/>
        </p:nvPicPr>
        <p:blipFill>
          <a:blip r:embed="rId3"/>
          <a:stretch>
            <a:fillRect/>
          </a:stretch>
        </p:blipFill>
        <p:spPr>
          <a:xfrm>
            <a:off x="1230286" y="3921613"/>
            <a:ext cx="3095530" cy="771047"/>
          </a:xfrm>
          <a:prstGeom prst="rect">
            <a:avLst/>
          </a:prstGeom>
        </p:spPr>
      </p:pic>
    </p:spTree>
    <p:extLst>
      <p:ext uri="{BB962C8B-B14F-4D97-AF65-F5344CB8AC3E}">
        <p14:creationId xmlns:p14="http://schemas.microsoft.com/office/powerpoint/2010/main" val="39435872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Let’s get concrete now!</a:t>
            </a:r>
            <a:endParaRPr lang="en-GB" dirty="0"/>
          </a:p>
        </p:txBody>
      </p:sp>
      <p:sp>
        <p:nvSpPr>
          <p:cNvPr id="5" name="AutoShape 2" descr="Bildergebnis für haskell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Grafik 5"/>
          <p:cNvPicPr>
            <a:picLocks noChangeAspect="1"/>
          </p:cNvPicPr>
          <p:nvPr/>
        </p:nvPicPr>
        <p:blipFill>
          <a:blip r:embed="rId3"/>
          <a:stretch>
            <a:fillRect/>
          </a:stretch>
        </p:blipFill>
        <p:spPr>
          <a:xfrm>
            <a:off x="1606549" y="3204062"/>
            <a:ext cx="9366307" cy="3735999"/>
          </a:xfrm>
          <a:prstGeom prst="rect">
            <a:avLst/>
          </a:prstGeom>
        </p:spPr>
      </p:pic>
    </p:spTree>
    <p:extLst>
      <p:ext uri="{BB962C8B-B14F-4D97-AF65-F5344CB8AC3E}">
        <p14:creationId xmlns:p14="http://schemas.microsoft.com/office/powerpoint/2010/main" val="19039621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Haskell Brooks Curry</a:t>
            </a:r>
          </a:p>
        </p:txBody>
      </p:sp>
      <p:sp>
        <p:nvSpPr>
          <p:cNvPr id="5" name="Rectangle 4"/>
          <p:cNvSpPr>
            <a:spLocks/>
          </p:cNvSpPr>
          <p:nvPr/>
        </p:nvSpPr>
        <p:spPr bwMode="auto">
          <a:xfrm>
            <a:off x="487363" y="1373188"/>
            <a:ext cx="7859468" cy="2589212"/>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3600" smtClean="0">
                <a:solidFill>
                  <a:srgbClr val="262626"/>
                </a:solidFill>
                <a:latin typeface="+mn-lt"/>
                <a:ea typeface="Gill Sans" charset="0"/>
                <a:cs typeface="Gill Sans" charset="0"/>
              </a:rPr>
              <a:t>Currying</a:t>
            </a:r>
          </a:p>
          <a:p>
            <a:pPr marL="254000" indent="-254000">
              <a:lnSpc>
                <a:spcPct val="120000"/>
              </a:lnSpc>
              <a:spcBef>
                <a:spcPts val="1000"/>
              </a:spcBef>
              <a:buSzPct val="120000"/>
              <a:buFont typeface="Lucida Grande" charset="0"/>
              <a:buChar char="‣"/>
              <a:defRPr/>
            </a:pPr>
            <a:r>
              <a:rPr lang="en-US" sz="3600" smtClean="0">
                <a:solidFill>
                  <a:srgbClr val="262626"/>
                </a:solidFill>
                <a:latin typeface="+mn-lt"/>
                <a:ea typeface="Gill Sans" charset="0"/>
                <a:cs typeface="Gill Sans" charset="0"/>
              </a:rPr>
              <a:t>Curry-Howard-Isomorphism</a:t>
            </a:r>
            <a:endParaRPr lang="en-US" sz="3600">
              <a:solidFill>
                <a:srgbClr val="262626"/>
              </a:solidFill>
              <a:latin typeface="+mn-lt"/>
              <a:ea typeface="Gill Sans" charset="0"/>
              <a:cs typeface="Gill Sans" charset="0"/>
            </a:endParaRP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0191" y="105274"/>
            <a:ext cx="2845344" cy="3507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1315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Level </a:t>
            </a:r>
            <a:r>
              <a:rPr lang="en-US" smtClean="0"/>
              <a:t>Continuum</a:t>
            </a:r>
          </a:p>
        </p:txBody>
      </p:sp>
      <p:sp>
        <p:nvSpPr>
          <p:cNvPr id="2" name="Pfeil nach unten 1"/>
          <p:cNvSpPr/>
          <p:nvPr/>
        </p:nvSpPr>
        <p:spPr>
          <a:xfrm rot="10800000">
            <a:off x="1442428" y="1403794"/>
            <a:ext cx="837127" cy="7250807"/>
          </a:xfrm>
          <a:prstGeom prst="downArrow">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de-DE" sz="2400" smtClean="0">
                <a:solidFill>
                  <a:schemeClr val="bg1"/>
                </a:solidFill>
                <a:latin typeface="Arial Black" panose="020B0A04020102020204" pitchFamily="34" charset="0"/>
              </a:rPr>
              <a:t>higher                                                lower</a:t>
            </a:r>
            <a:endParaRPr lang="de-DE" sz="2400">
              <a:solidFill>
                <a:schemeClr val="bg1"/>
              </a:solidFill>
              <a:latin typeface="Arial Black" panose="020B0A04020102020204" pitchFamily="34"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629" y="3540349"/>
            <a:ext cx="1228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2475354" y="8281115"/>
            <a:ext cx="3479863" cy="584775"/>
          </a:xfrm>
          <a:prstGeom prst="rect">
            <a:avLst/>
          </a:prstGeom>
          <a:noFill/>
        </p:spPr>
        <p:txBody>
          <a:bodyPr wrap="none" rtlCol="0">
            <a:spAutoFit/>
          </a:bodyPr>
          <a:lstStyle/>
          <a:p>
            <a:r>
              <a:rPr lang="de-DE" sz="3200" smtClean="0">
                <a:latin typeface="+mn-lt"/>
              </a:rPr>
              <a:t>„Procedural“: How!</a:t>
            </a:r>
            <a:endParaRPr lang="de-DE" sz="3200" err="1" smtClean="0">
              <a:latin typeface="+mn-lt"/>
            </a:endParaRPr>
          </a:p>
        </p:txBody>
      </p:sp>
      <p:sp>
        <p:nvSpPr>
          <p:cNvPr id="9" name="Textfeld 8"/>
          <p:cNvSpPr txBox="1"/>
          <p:nvPr/>
        </p:nvSpPr>
        <p:spPr>
          <a:xfrm>
            <a:off x="2475354" y="1839532"/>
            <a:ext cx="3696076" cy="584775"/>
          </a:xfrm>
          <a:prstGeom prst="rect">
            <a:avLst/>
          </a:prstGeom>
          <a:noFill/>
        </p:spPr>
        <p:txBody>
          <a:bodyPr wrap="none" rtlCol="0">
            <a:spAutoFit/>
          </a:bodyPr>
          <a:lstStyle/>
          <a:p>
            <a:r>
              <a:rPr lang="de-DE" sz="3200" smtClean="0">
                <a:latin typeface="+mn-lt"/>
              </a:rPr>
              <a:t>„Declarative“: What!</a:t>
            </a:r>
            <a:endParaRPr lang="de-DE" sz="3200" err="1" smtClean="0">
              <a:latin typeface="+mn-lt"/>
            </a:endParaRPr>
          </a:p>
        </p:txBody>
      </p:sp>
      <p:pic>
        <p:nvPicPr>
          <p:cNvPr id="1030" name="Picture 6" descr="C:\Users\reitmeier\AppData\Local\Microsoft\Windows\Temporary Internet Files\Content.IE5\3LWRIX8I\cpu-152656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8876" y="7661785"/>
            <a:ext cx="1823434" cy="182343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reitmeier\AppData\Local\Microsoft\Windows\Temporary Internet Files\Content.IE5\CVE2Q6IP\person-311292_960_72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9712" y="1403794"/>
            <a:ext cx="1361762" cy="17762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nvSpPr>
        <p:spPr>
          <a:xfrm rot="5400000">
            <a:off x="7816733" y="4908976"/>
            <a:ext cx="3631828" cy="830997"/>
          </a:xfrm>
          <a:prstGeom prst="rect">
            <a:avLst/>
          </a:prstGeom>
          <a:noFill/>
        </p:spPr>
        <p:txBody>
          <a:bodyPr wrap="none" rtlCol="0">
            <a:spAutoFit/>
          </a:bodyPr>
          <a:lstStyle/>
          <a:p>
            <a:r>
              <a:rPr lang="de-DE" sz="4800" smtClean="0">
                <a:latin typeface="+mn-lt"/>
              </a:rPr>
              <a:t>Semantic Gap</a:t>
            </a:r>
            <a:endParaRPr lang="de-DE" sz="4800" err="1" smtClean="0">
              <a:latin typeface="+mn-lt"/>
            </a:endParaRPr>
          </a:p>
        </p:txBody>
      </p:sp>
      <p:sp>
        <p:nvSpPr>
          <p:cNvPr id="11" name="Textfeld 10"/>
          <p:cNvSpPr txBox="1"/>
          <p:nvPr/>
        </p:nvSpPr>
        <p:spPr>
          <a:xfrm>
            <a:off x="8628504" y="8281114"/>
            <a:ext cx="3165867" cy="584775"/>
          </a:xfrm>
          <a:prstGeom prst="rect">
            <a:avLst/>
          </a:prstGeom>
          <a:noFill/>
        </p:spPr>
        <p:txBody>
          <a:bodyPr wrap="none" rtlCol="0">
            <a:spAutoFit/>
          </a:bodyPr>
          <a:lstStyle/>
          <a:p>
            <a:r>
              <a:rPr lang="de-DE" sz="3200" smtClean="0">
                <a:latin typeface="+mn-lt"/>
              </a:rPr>
              <a:t>Easy for machines</a:t>
            </a:r>
            <a:endParaRPr lang="de-DE" sz="3200" err="1" smtClean="0">
              <a:latin typeface="+mn-lt"/>
            </a:endParaRPr>
          </a:p>
        </p:txBody>
      </p:sp>
      <p:sp>
        <p:nvSpPr>
          <p:cNvPr id="12" name="Textfeld 11"/>
          <p:cNvSpPr txBox="1"/>
          <p:nvPr/>
        </p:nvSpPr>
        <p:spPr>
          <a:xfrm>
            <a:off x="8628503" y="1839531"/>
            <a:ext cx="2910990" cy="584775"/>
          </a:xfrm>
          <a:prstGeom prst="rect">
            <a:avLst/>
          </a:prstGeom>
          <a:noFill/>
        </p:spPr>
        <p:txBody>
          <a:bodyPr wrap="none" rtlCol="0">
            <a:spAutoFit/>
          </a:bodyPr>
          <a:lstStyle/>
          <a:p>
            <a:r>
              <a:rPr lang="de-DE" sz="3200" smtClean="0">
                <a:latin typeface="+mn-lt"/>
              </a:rPr>
              <a:t>Easy for humans</a:t>
            </a:r>
            <a:endParaRPr lang="de-DE" sz="3200" err="1" smtClean="0">
              <a:latin typeface="+mn-lt"/>
            </a:endParaRPr>
          </a:p>
        </p:txBody>
      </p:sp>
      <p:cxnSp>
        <p:nvCxnSpPr>
          <p:cNvPr id="5" name="Gerade Verbindung mit Pfeil 4"/>
          <p:cNvCxnSpPr/>
          <p:nvPr/>
        </p:nvCxnSpPr>
        <p:spPr>
          <a:xfrm>
            <a:off x="10083998" y="2838450"/>
            <a:ext cx="0" cy="4972050"/>
          </a:xfrm>
          <a:prstGeom prst="straightConnector1">
            <a:avLst/>
          </a:prstGeom>
          <a:ln w="63500">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3972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pPr marL="254000" indent="-254000">
              <a:lnSpc>
                <a:spcPct val="120000"/>
              </a:lnSpc>
              <a:spcBef>
                <a:spcPts val="1000"/>
              </a:spcBef>
              <a:defRPr/>
            </a:pPr>
            <a:r>
              <a:rPr lang="en-US" sz="4400">
                <a:solidFill>
                  <a:srgbClr val="262626"/>
                </a:solidFill>
                <a:ea typeface="Gill Sans" charset="0"/>
                <a:cs typeface="Gill Sans" charset="0"/>
              </a:rPr>
              <a:t>https://vole.wtf/coder-serial-killer-quiz/</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455" y="3431931"/>
            <a:ext cx="9001125" cy="560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Grafik 2"/>
          <p:cNvPicPr>
            <a:picLocks noChangeAspect="1"/>
          </p:cNvPicPr>
          <p:nvPr/>
        </p:nvPicPr>
        <p:blipFill>
          <a:blip r:embed="rId3"/>
          <a:stretch>
            <a:fillRect/>
          </a:stretch>
        </p:blipFill>
        <p:spPr>
          <a:xfrm>
            <a:off x="442913" y="1031055"/>
            <a:ext cx="3212381" cy="2907377"/>
          </a:xfrm>
          <a:prstGeom prst="rect">
            <a:avLst/>
          </a:prstGeom>
        </p:spPr>
      </p:pic>
    </p:spTree>
    <p:extLst>
      <p:ext uri="{BB962C8B-B14F-4D97-AF65-F5344CB8AC3E}">
        <p14:creationId xmlns:p14="http://schemas.microsoft.com/office/powerpoint/2010/main" val="31105050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Glasgow Haskell Compiler (GHC)</a:t>
            </a:r>
            <a:endParaRPr lang="en-GB" dirty="0"/>
          </a:p>
        </p:txBody>
      </p:sp>
      <p:sp>
        <p:nvSpPr>
          <p:cNvPr id="3" name="Inhaltsplatzhalter 2"/>
          <p:cNvSpPr>
            <a:spLocks noGrp="1"/>
          </p:cNvSpPr>
          <p:nvPr>
            <p:ph idx="1"/>
          </p:nvPr>
        </p:nvSpPr>
        <p:spPr/>
        <p:txBody>
          <a:bodyPr/>
          <a:lstStyle/>
          <a:p>
            <a:r>
              <a:rPr lang="en-GB" smtClean="0"/>
              <a:t>Developed by Microsoft Research Cambridge</a:t>
            </a:r>
          </a:p>
          <a:p>
            <a:r>
              <a:rPr lang="en-GB" smtClean="0"/>
              <a:t>Currently de facto standard</a:t>
            </a:r>
          </a:p>
          <a:p>
            <a:r>
              <a:rPr lang="en-GB" smtClean="0"/>
              <a:t>On the scientific forefront</a:t>
            </a:r>
          </a:p>
        </p:txBody>
      </p:sp>
    </p:spTree>
    <p:extLst>
      <p:ext uri="{BB962C8B-B14F-4D97-AF65-F5344CB8AC3E}">
        <p14:creationId xmlns:p14="http://schemas.microsoft.com/office/powerpoint/2010/main" val="14604830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Compiler vs. Interactive</a:t>
            </a:r>
            <a:endParaRPr lang="en-GB" dirty="0"/>
          </a:p>
        </p:txBody>
      </p:sp>
      <p:sp>
        <p:nvSpPr>
          <p:cNvPr id="3" name="Inhaltsplatzhalter 2"/>
          <p:cNvSpPr>
            <a:spLocks noGrp="1"/>
          </p:cNvSpPr>
          <p:nvPr>
            <p:ph idx="1"/>
          </p:nvPr>
        </p:nvSpPr>
        <p:spPr/>
        <p:txBody>
          <a:bodyPr/>
          <a:lstStyle/>
          <a:p>
            <a:r>
              <a:rPr lang="en-GB" smtClean="0"/>
              <a:t>Compiler is GHC</a:t>
            </a:r>
          </a:p>
          <a:p>
            <a:r>
              <a:rPr lang="en-GB" smtClean="0"/>
              <a:t>Interactive Interpreter is GHCi</a:t>
            </a:r>
            <a:endParaRPr lang="en-GB" smtClean="0"/>
          </a:p>
        </p:txBody>
      </p:sp>
    </p:spTree>
    <p:extLst>
      <p:ext uri="{BB962C8B-B14F-4D97-AF65-F5344CB8AC3E}">
        <p14:creationId xmlns:p14="http://schemas.microsoft.com/office/powerpoint/2010/main" val="5300355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Example: Chess in 200 Lines</a:t>
            </a:r>
            <a:endParaRPr lang="en-GB" dirty="0"/>
          </a:p>
        </p:txBody>
      </p:sp>
      <p:sp>
        <p:nvSpPr>
          <p:cNvPr id="3" name="Inhaltsplatzhalter 2"/>
          <p:cNvSpPr>
            <a:spLocks noGrp="1"/>
          </p:cNvSpPr>
          <p:nvPr>
            <p:ph idx="1"/>
          </p:nvPr>
        </p:nvSpPr>
        <p:spPr/>
        <p:txBody>
          <a:bodyPr/>
          <a:lstStyle/>
          <a:p>
            <a:pPr marL="0" indent="0">
              <a:buNone/>
            </a:pPr>
            <a:r>
              <a:rPr lang="en-GB"/>
              <a:t>High </a:t>
            </a:r>
            <a:r>
              <a:rPr lang="en-GB"/>
              <a:t>level </a:t>
            </a:r>
            <a:r>
              <a:rPr lang="en-GB" smtClean="0"/>
              <a:t>specification: reads </a:t>
            </a:r>
            <a:r>
              <a:rPr lang="en-GB"/>
              <a:t>(mostly) like a Chess manual</a:t>
            </a:r>
          </a:p>
          <a:p>
            <a:pPr marL="0" indent="0">
              <a:buNone/>
            </a:pPr>
            <a:endParaRPr lang="en-GB" sz="1600" b="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marL="0" indent="0">
              <a:buNone/>
            </a:pPr>
            <a:endParaRPr lang="en-GB" sz="2000" b="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marL="0" indent="0">
              <a:buNone/>
            </a:pPr>
            <a:r>
              <a:rPr lang="en-GB" sz="2000" b="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initialPosition </a:t>
            </a:r>
            <a:r>
              <a:rPr lang="en-GB" sz="2000" b="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Position {</a:t>
            </a:r>
          </a:p>
          <a:p>
            <a:pPr marL="0" indent="0">
              <a:buNone/>
            </a:pPr>
            <a:r>
              <a:rPr lang="en-GB" sz="2000" b="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pBoard = boardFromString [</a:t>
            </a:r>
          </a:p>
          <a:p>
            <a:pPr marL="0" indent="0">
              <a:buNone/>
            </a:pPr>
            <a:r>
              <a:rPr lang="en-GB" sz="2000" b="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"âïáòäðàñ",</a:t>
            </a:r>
          </a:p>
          <a:p>
            <a:pPr marL="0" indent="0">
              <a:buNone/>
            </a:pPr>
            <a:r>
              <a:rPr lang="en-GB" sz="2000" b="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"îßîßîßîß",</a:t>
            </a:r>
          </a:p>
          <a:p>
            <a:pPr marL="0" indent="0">
              <a:buNone/>
            </a:pPr>
            <a:r>
              <a:rPr lang="en-GB" sz="2000" b="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"ØçØçØçØç",</a:t>
            </a:r>
          </a:p>
          <a:p>
            <a:pPr marL="0" indent="0">
              <a:buNone/>
            </a:pPr>
            <a:r>
              <a:rPr lang="en-GB" sz="2000" b="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"çØçØçØçØ",</a:t>
            </a:r>
          </a:p>
          <a:p>
            <a:pPr marL="0" indent="0">
              <a:buNone/>
            </a:pPr>
            <a:r>
              <a:rPr lang="en-GB" sz="2000" b="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"ØçØçØçØç",</a:t>
            </a:r>
          </a:p>
          <a:p>
            <a:pPr marL="0" indent="0">
              <a:buNone/>
            </a:pPr>
            <a:r>
              <a:rPr lang="en-GB" sz="2000" b="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"çØçØçØçØ",</a:t>
            </a:r>
          </a:p>
          <a:p>
            <a:pPr marL="0" indent="0">
              <a:buNone/>
            </a:pPr>
            <a:r>
              <a:rPr lang="en-GB" sz="2000" b="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"ÙèÙèÙèÙè",</a:t>
            </a:r>
          </a:p>
          <a:p>
            <a:pPr marL="0" indent="0">
              <a:buNone/>
            </a:pPr>
            <a:r>
              <a:rPr lang="en-GB" sz="2000" b="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"ëÚêÝíÛéÜ" ],</a:t>
            </a:r>
          </a:p>
          <a:p>
            <a:pPr marL="0" indent="0">
              <a:buNone/>
            </a:pPr>
            <a:r>
              <a:rPr lang="en-GB" sz="2000" b="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pColourToMove       = White,</a:t>
            </a:r>
          </a:p>
          <a:p>
            <a:pPr marL="0" indent="0">
              <a:buNone/>
            </a:pPr>
            <a:r>
              <a:rPr lang="en-GB" sz="2000" b="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pCanCastleQueenSide = allOfThem,</a:t>
            </a:r>
          </a:p>
          <a:p>
            <a:pPr marL="0" indent="0">
              <a:buNone/>
            </a:pPr>
            <a:r>
              <a:rPr lang="en-GB" sz="2000" b="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pCanCastleKingSide  = allOfThem,</a:t>
            </a:r>
          </a:p>
          <a:p>
            <a:pPr marL="0" indent="0">
              <a:buNone/>
            </a:pPr>
            <a:r>
              <a:rPr lang="en-GB" sz="2000" b="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pEnPassant          = Nothing,</a:t>
            </a:r>
          </a:p>
          <a:p>
            <a:pPr marL="0" indent="0">
              <a:buNone/>
            </a:pPr>
            <a:r>
              <a:rPr lang="en-GB" sz="2000" b="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pHalfmoveClock      = 0,</a:t>
            </a:r>
          </a:p>
          <a:p>
            <a:pPr marL="0" indent="0">
              <a:buNone/>
            </a:pPr>
            <a:r>
              <a:rPr lang="en-GB" sz="2000" b="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pNextMoveNumber     = 1 }</a:t>
            </a:r>
          </a:p>
          <a:p>
            <a:pPr marL="0" indent="0">
              <a:buNone/>
            </a:pPr>
            <a:endParaRPr lang="en-GB" sz="1600" b="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809584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Board and Positions</a:t>
            </a:r>
          </a:p>
        </p:txBody>
      </p:sp>
      <p:sp>
        <p:nvSpPr>
          <p:cNvPr id="4" name="Rechteck 3"/>
          <p:cNvSpPr/>
          <p:nvPr/>
        </p:nvSpPr>
        <p:spPr>
          <a:xfrm>
            <a:off x="514350" y="1371316"/>
            <a:ext cx="11925300" cy="7717754"/>
          </a:xfrm>
          <a:prstGeom prst="rect">
            <a:avLst/>
          </a:prstGeom>
        </p:spPr>
        <p:txBody>
          <a:bodyPr wrap="square">
            <a:spAutoFit/>
          </a:bodyPr>
          <a:lstStyle/>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Colour = White | Black</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(Show,Eq,Enum,Bounded,Ord)</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White = Black</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Black = White</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Piece = Ù | Ú | Û | Ü | Ý | Þ</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(Eq,Enum,Bounded,Ord,Show)</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Board  = Array Coors Square</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Square = Maybe (Colour,Piece)</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Coors = (Int,Int)</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instance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Coors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(file,rank)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..]!!(file-</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show rank</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Position = Position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pBoard              :: Board,</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pColourToMove       :: Colour,</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pCanCastleQueenSide :: [Colour],</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pCanCastleKingSide  :: [Colour],</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pEnPassant          :: Maybe (Coors,Coors),</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pHalfmoveClock      :: Int,</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pNextMoveNumber     :: Int }</a:t>
            </a:r>
            <a:endParaRPr lang="de-DE">
              <a:effectLs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15213501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Initial Position</a:t>
            </a:r>
          </a:p>
        </p:txBody>
      </p:sp>
      <p:sp>
        <p:nvSpPr>
          <p:cNvPr id="4" name="Rechteck 3"/>
          <p:cNvSpPr/>
          <p:nvPr/>
        </p:nvSpPr>
        <p:spPr>
          <a:xfrm>
            <a:off x="514350" y="1071065"/>
            <a:ext cx="11925300" cy="8354851"/>
          </a:xfrm>
          <a:prstGeom prst="rect">
            <a:avLst/>
          </a:prstGeom>
        </p:spPr>
        <p:txBody>
          <a:bodyPr wrap="square">
            <a:spAutoFit/>
          </a:bodyPr>
          <a:lstStyle/>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initialPosition = Position {</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pBoard = boardFromString [</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"âïáòäðàñ"</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"îßîßîßîß"</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"ØçØçØçØç"</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"çØçØçØçØ"</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"ØçØçØçØç"</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"çØçØçØçØ"</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"ÙèÙèÙèÙè"</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"ëÚêÝíÛéÜ"</a:t>
            </a:r>
            <a:r>
              <a:rPr lang="de-DE" smtClean="0">
                <a:solidFill>
                  <a:srgbClr val="000000"/>
                </a:solidFill>
                <a:highlight>
                  <a:srgbClr val="FFFFFF"/>
                </a:highlight>
                <a:latin typeface="Droid Sans Mono Chess ASCII"/>
                <a:ea typeface="Calibri"/>
                <a:cs typeface="Times New Roman"/>
              </a:rPr>
              <a:t> ],</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pColourToMove       = White,</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pCanCastleQueenSide = allOfThem,</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pCanCastleKingSide  = allOfThem,</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pEnPassant          = Nothing,</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pHalfmoveClock      = </a:t>
            </a:r>
            <a:r>
              <a:rPr lang="de-DE" smtClean="0">
                <a:solidFill>
                  <a:srgbClr val="008080"/>
                </a:solidFill>
                <a:highlight>
                  <a:srgbClr val="FFFFFF"/>
                </a:highlight>
                <a:latin typeface="Droid Sans Mono Chess ASCII"/>
                <a:ea typeface="Calibri"/>
                <a:cs typeface="Times New Roman"/>
              </a:rPr>
              <a:t>0</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pNextMoveNumber     = </a:t>
            </a:r>
            <a:r>
              <a:rPr lang="de-DE" smtClean="0">
                <a:solidFill>
                  <a:srgbClr val="008080"/>
                </a:solidFill>
                <a:highlight>
                  <a:srgbClr val="FFFFFF"/>
                </a:highlight>
                <a:latin typeface="Droid Sans Mono Chess ASCII"/>
                <a:ea typeface="Calibri"/>
                <a:cs typeface="Times New Roman"/>
              </a:rPr>
              <a:t>1</a:t>
            </a:r>
            <a:r>
              <a:rPr lang="de-DE" smtClean="0">
                <a:solidFill>
                  <a:srgbClr val="000000"/>
                </a:solidFill>
                <a:highlight>
                  <a:srgbClr val="FFFFFF"/>
                </a:highlight>
                <a:latin typeface="Droid Sans Mono Chess ASCII"/>
                <a:ea typeface="Calibri"/>
                <a:cs typeface="Times New Roman"/>
              </a:rPr>
              <a:t> }</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endParaRPr lang="de-DE" smtClean="0">
              <a:latin typeface="Calibri"/>
              <a:ea typeface="Calibri"/>
              <a:cs typeface="Times New Roman"/>
            </a:endParaRPr>
          </a:p>
          <a:p>
            <a:pPr defTabSz="619200">
              <a:lnSpc>
                <a:spcPct val="115000"/>
              </a:lnSpc>
              <a:spcAft>
                <a:spcPts val="0"/>
              </a:spcAft>
            </a:pPr>
            <a:r>
              <a:rPr lang="de-DE" i="1" smtClean="0">
                <a:solidFill>
                  <a:srgbClr val="000000"/>
                </a:solidFill>
                <a:highlight>
                  <a:srgbClr val="FFFFFF"/>
                </a:highlight>
                <a:latin typeface="Droid Sans Mono Chess ASCII"/>
                <a:ea typeface="Calibri"/>
                <a:cs typeface="Times New Roman"/>
              </a:rPr>
              <a:t>allOfThem :: (Enum a,Bounded a,Ord a) =&gt; [a]</a:t>
            </a:r>
            <a:endParaRPr lang="de-DE" i="1"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allOfThem = [minBound..maxBound]</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boardFromString ranks = array ((</a:t>
            </a:r>
            <a:r>
              <a:rPr lang="de-DE" smtClean="0">
                <a:solidFill>
                  <a:srgbClr val="008080"/>
                </a:solidFill>
                <a:highlight>
                  <a:srgbClr val="FFFFFF"/>
                </a:highlight>
                <a:latin typeface="Droid Sans Mono Chess ASCII"/>
                <a:ea typeface="Calibri"/>
                <a:cs typeface="Times New Roman"/>
              </a:rPr>
              <a:t>1</a:t>
            </a:r>
            <a:r>
              <a:rPr lang="de-DE" smtClean="0">
                <a:solidFill>
                  <a:srgbClr val="000000"/>
                </a:solidFill>
                <a:highlight>
                  <a:srgbClr val="FFFFFF"/>
                </a:highlight>
                <a:latin typeface="Droid Sans Mono Chess ASCII"/>
                <a:ea typeface="Calibri"/>
                <a:cs typeface="Times New Roman"/>
              </a:rPr>
              <a:t>,</a:t>
            </a:r>
            <a:r>
              <a:rPr lang="de-DE" smtClean="0">
                <a:solidFill>
                  <a:srgbClr val="008080"/>
                </a:solidFill>
                <a:highlight>
                  <a:srgbClr val="FFFFFF"/>
                </a:highlight>
                <a:latin typeface="Droid Sans Mono Chess ASCII"/>
                <a:ea typeface="Calibri"/>
                <a:cs typeface="Times New Roman"/>
              </a:rPr>
              <a:t>1</a:t>
            </a:r>
            <a:r>
              <a:rPr lang="de-DE" smtClean="0">
                <a:solidFill>
                  <a:srgbClr val="000000"/>
                </a:solidFill>
                <a:highlight>
                  <a:srgbClr val="FFFFFF"/>
                </a:highlight>
                <a:latin typeface="Droid Sans Mono Chess ASCII"/>
                <a:ea typeface="Calibri"/>
                <a:cs typeface="Times New Roman"/>
              </a:rPr>
              <a:t>),(max_f,max_r)) $</a:t>
            </a: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zip [ (f,r) | r &lt;- reverse [</a:t>
            </a:r>
            <a:r>
              <a:rPr lang="de-DE" smtClean="0">
                <a:solidFill>
                  <a:srgbClr val="008080"/>
                </a:solidFill>
                <a:highlight>
                  <a:srgbClr val="FFFFFF"/>
                </a:highlight>
                <a:latin typeface="Droid Sans Mono Chess ASCII"/>
                <a:ea typeface="Calibri"/>
                <a:cs typeface="Times New Roman"/>
              </a:rPr>
              <a:t>1</a:t>
            </a:r>
            <a:r>
              <a:rPr lang="de-DE" smtClean="0">
                <a:solidFill>
                  <a:srgbClr val="000000"/>
                </a:solidFill>
                <a:highlight>
                  <a:srgbClr val="FFFFFF"/>
                </a:highlight>
                <a:latin typeface="Droid Sans Mono Chess ASCII"/>
                <a:ea typeface="Calibri"/>
                <a:cs typeface="Times New Roman"/>
              </a:rPr>
              <a:t>..max_r], f &lt;- [</a:t>
            </a:r>
            <a:r>
              <a:rPr lang="de-DE" smtClean="0">
                <a:solidFill>
                  <a:srgbClr val="008080"/>
                </a:solidFill>
                <a:highlight>
                  <a:srgbClr val="FFFFFF"/>
                </a:highlight>
                <a:latin typeface="Droid Sans Mono Chess ASCII"/>
                <a:ea typeface="Calibri"/>
                <a:cs typeface="Times New Roman"/>
              </a:rPr>
              <a:t>1</a:t>
            </a:r>
            <a:r>
              <a:rPr lang="de-DE" smtClean="0">
                <a:solidFill>
                  <a:srgbClr val="000000"/>
                </a:solidFill>
                <a:highlight>
                  <a:srgbClr val="FFFFFF"/>
                </a:highlight>
                <a:latin typeface="Droid Sans Mono Chess ASCII"/>
                <a:ea typeface="Calibri"/>
                <a:cs typeface="Times New Roman"/>
              </a:rPr>
              <a:t>..max_f] ]</a:t>
            </a:r>
            <a:r>
              <a:rPr lang="de-DE" smtClean="0">
                <a:highlight>
                  <a:srgbClr val="FFFFFF"/>
                </a:highlight>
                <a:latin typeface="Calibri"/>
                <a:ea typeface="Calibri"/>
                <a:cs typeface="Times New Roman"/>
              </a:rPr>
              <a:t> </a:t>
            </a:r>
          </a:p>
          <a:p>
            <a:pPr defTabSz="619200">
              <a:lnSpc>
                <a:spcPct val="115000"/>
              </a:lnSpc>
              <a:spcAft>
                <a:spcPts val="0"/>
              </a:spcAft>
            </a:pPr>
            <a:r>
              <a:rPr lang="de-DE" smtClean="0">
                <a:solidFill>
                  <a:srgbClr val="000000"/>
                </a:solidFill>
                <a:highlight>
                  <a:srgbClr val="FFFFFF"/>
                </a:highlight>
                <a:latin typeface="Calibri"/>
                <a:ea typeface="Calibri"/>
                <a:cs typeface="Times New Roman"/>
              </a:rPr>
              <a:t>		</a:t>
            </a:r>
            <a:r>
              <a:rPr lang="de-DE" smtClean="0">
                <a:solidFill>
                  <a:srgbClr val="000000"/>
                </a:solidFill>
                <a:highlight>
                  <a:srgbClr val="FFFFFF"/>
                </a:highlight>
                <a:latin typeface="Droid Sans Mono Chess ASCII"/>
                <a:ea typeface="Calibri"/>
                <a:cs typeface="Times New Roman"/>
              </a:rPr>
              <a:t>(concatMap read_rank ranks)</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b="1" smtClean="0">
                <a:solidFill>
                  <a:srgbClr val="0000FF"/>
                </a:solidFill>
                <a:highlight>
                  <a:srgbClr val="FFFFFF"/>
                </a:highlight>
                <a:latin typeface="Droid Sans Mono Chess ASCII"/>
                <a:ea typeface="Calibri"/>
                <a:cs typeface="Times New Roman"/>
              </a:rPr>
              <a:t>where</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read_rank = map read_square</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(max_f,max_r) = (maximum (map length ranks),length ranks)</a:t>
            </a:r>
            <a:endParaRPr lang="de-DE">
              <a:effectLst/>
              <a:latin typeface="Calibri"/>
              <a:ea typeface="Calibri"/>
              <a:cs typeface="Times New Roman"/>
            </a:endParaRPr>
          </a:p>
        </p:txBody>
      </p:sp>
    </p:spTree>
    <p:extLst>
      <p:ext uri="{BB962C8B-B14F-4D97-AF65-F5344CB8AC3E}">
        <p14:creationId xmlns:p14="http://schemas.microsoft.com/office/powerpoint/2010/main" val="28736243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Coordinates</a:t>
            </a:r>
          </a:p>
        </p:txBody>
      </p:sp>
      <p:sp>
        <p:nvSpPr>
          <p:cNvPr id="4" name="Rechteck 3"/>
          <p:cNvSpPr/>
          <p:nvPr/>
        </p:nvSpPr>
        <p:spPr>
          <a:xfrm>
            <a:off x="514350" y="1466850"/>
            <a:ext cx="12249150" cy="3970318"/>
          </a:xfrm>
          <a:prstGeom prst="rect">
            <a:avLst/>
          </a:prstGeom>
        </p:spPr>
        <p:txBody>
          <a:bodyPr wrap="square">
            <a:spAutoFit/>
          </a:bodyPr>
          <a:lstStyle/>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(north,east)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(south,west) = (-north,-east)</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pawnStep White = north</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pawnStep Black = south</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baseRank White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baseRank Black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8</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i="1"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addCoors </a:t>
            </a:r>
            <a:r>
              <a:rPr lang="en-US" i="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Board -&gt; Coors -&gt; (Int,Int) -&gt; Maybe Coors</a:t>
            </a:r>
          </a:p>
          <a:p>
            <a:pPr defTabSz="619200"/>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addCoors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board coors offset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coors+offset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coors' | coors' </a:t>
            </a:r>
            <a:r>
              <a:rPr lang="de-DE" smtClean="0"/>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indices board</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coors'</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Nothing</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9329549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A Move</a:t>
            </a:r>
          </a:p>
        </p:txBody>
      </p:sp>
      <p:sp>
        <p:nvSpPr>
          <p:cNvPr id="4" name="Rechteck 3"/>
          <p:cNvSpPr/>
          <p:nvPr/>
        </p:nvSpPr>
        <p:spPr>
          <a:xfrm>
            <a:off x="514350" y="1466850"/>
            <a:ext cx="12249150" cy="5355312"/>
          </a:xfrm>
          <a:prstGeom prst="rect">
            <a:avLst/>
          </a:prstGeom>
        </p:spPr>
        <p:txBody>
          <a:bodyPr wrap="square">
            <a:spAutoFit/>
          </a:bodyPr>
          <a:lstStyle/>
          <a:p>
            <a:pPr defTabSz="619200"/>
            <a:r>
              <a:rPr lang="de-DE"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Move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moveFrom    :: Coors,</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moveTo      :: Coors,</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moveTakes   :: Maybe Coors,</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movePromote :: Maybe Piece }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CastlingSide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Eq</a:t>
            </a:r>
          </a:p>
          <a:p>
            <a:pPr defTabSz="619200"/>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CastlingSide = Queenside | Kingside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Eq</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instance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Move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Move{..} = show moveFrom ++ show moveTo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movePromote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Ú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Û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Ü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Ý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"Q"</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(Castling Queenside)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"O-O-O"</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(Castling Kingside)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"O-O"</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16069864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Potential Moves 1</a:t>
            </a:r>
          </a:p>
        </p:txBody>
      </p:sp>
      <p:sp>
        <p:nvSpPr>
          <p:cNvPr id="5" name="Rechteck 4"/>
          <p:cNvSpPr/>
          <p:nvPr/>
        </p:nvSpPr>
        <p:spPr>
          <a:xfrm>
            <a:off x="136478" y="1201005"/>
            <a:ext cx="12868322" cy="7017306"/>
          </a:xfrm>
          <a:prstGeom prst="rect">
            <a:avLst/>
          </a:prstGeom>
        </p:spPr>
        <p:txBody>
          <a:bodyPr wrap="square">
            <a:spAutoFit/>
          </a:bodyPr>
          <a:lstStyle/>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potentialMoves Position{..} = normal_moves ++ castling_moves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normal_moves = [ Move src dest mb_takes mb_promote |</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(src,Just (colour,piece)) &lt;- assocs pBoard,</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colour==pColourToMove,</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(dest@(</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,to_rank),mb_takes) &lt;- </a:t>
            </a:r>
            <a:r>
              <a:rPr lang="de-DE" b="1" smtClean="0">
                <a:solidFill>
                  <a:srgbClr val="FF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de-DE"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case</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piece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Ù → pawn_moves ++ pawn_takes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dest   = addCoors pBoard src pawn_step  </a:t>
            </a:r>
            <a:endPar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8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8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There cannot be a pawn on the opposite base rank</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pawn_moves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if</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square_empty dest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then</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(dest,Nothing) ] ++ pawn_double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else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pawn_double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addCoors pBoard src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*pawn_step)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dest2 | square_empty dest2 ∧ snd src == initial_rank →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dest2,Nothing) ]</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 []</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pawn_takes  = [ (dest,Just take_on) |</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dest &lt;- map (addCoors pBoard src</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pawn_step+east,pawn_step+west],</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take_on   &lt;-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pBoard!dest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(colour,</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colour ≠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pColourToMove 							→	[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dest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Just (middle,pawn_coors) &lt;-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pEnPassant,</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middle==dest                         	→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pawn_coors ]</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            ] ]</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Ú → concatMap (maybe_move           src) knight_moves</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Û → concatMap (maybe_move_direction src) diagonals</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Ü → concatMap (maybe_move_direction src) straights</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Ý → concatMap (maybe_move_direction src) (straights++diagonals)</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Þ → concatMap (maybe_move           src) (straights++diagonals</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754537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Position Rating 1</a:t>
            </a:r>
          </a:p>
        </p:txBody>
      </p:sp>
      <p:sp>
        <p:nvSpPr>
          <p:cNvPr id="5" name="Rechteck 4"/>
          <p:cNvSpPr/>
          <p:nvPr/>
        </p:nvSpPr>
        <p:spPr>
          <a:xfrm>
            <a:off x="477672" y="1419368"/>
            <a:ext cx="11655188" cy="5355312"/>
          </a:xfrm>
          <a:prstGeom prst="rect">
            <a:avLst/>
          </a:prstGeom>
        </p:spPr>
        <p:txBody>
          <a:bodyPr wrap="square">
            <a:spAutoFit/>
          </a:bodyPr>
          <a:lstStyle/>
          <a:p>
            <a:pPr defTabSz="619200"/>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MatchResult = Winner Colour WinReason | Draw DrawReason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a:t>
            </a:r>
          </a:p>
          <a:p>
            <a:pPr defTabSz="619200"/>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WinReason   = Resignation | Checkmate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a:t>
            </a:r>
          </a:p>
          <a:p>
            <a:pPr defTabSz="619200"/>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DrawReason  = Fifty_Halfmoves | Stalemate | NoMatePossible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Rating = Float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mAX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10000.0</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mIN         = negate mAX</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eQUAL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0.0</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i="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rate :: Position → (Rating,Maybe MatchResult)</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rate Position{..} | pHalfmoveClock ≥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50</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(eQUAL,Just $ Draw Fifty_Halfmoves)</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rate pos@Position{..} | moveGen pos == []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(king_in_check,pColourToMove)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(False,</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 (eQUAL,Just $ Draw Stalemate)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(True ,White) → (mIN,  Just $ Winner Black Checkmate)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(True ,Black) → (mAX,  Just $ Winner White Checkmate)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king_in_check = not $ coorsNotInCheck pos $ kingsCoors pos</a:t>
            </a:r>
          </a:p>
        </p:txBody>
      </p:sp>
    </p:spTree>
    <p:extLst>
      <p:ext uri="{BB962C8B-B14F-4D97-AF65-F5344CB8AC3E}">
        <p14:creationId xmlns:p14="http://schemas.microsoft.com/office/powerpoint/2010/main" val="1372449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Example: What </a:t>
            </a:r>
            <a:r>
              <a:rPr lang="en-US" smtClean="0"/>
              <a:t>does </a:t>
            </a:r>
            <a:r>
              <a:rPr lang="en-US" smtClean="0">
                <a:latin typeface="Courier New" panose="02070309020205020404" pitchFamily="49" charset="0"/>
                <a:cs typeface="Courier New" panose="02070309020205020404" pitchFamily="49" charset="0"/>
              </a:rPr>
              <a:t>process</a:t>
            </a:r>
            <a:r>
              <a:rPr lang="en-US" smtClean="0"/>
              <a:t> do?</a:t>
            </a:r>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9405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Searching Brute Force Minimax</a:t>
            </a:r>
          </a:p>
        </p:txBody>
      </p:sp>
      <p:sp>
        <p:nvSpPr>
          <p:cNvPr id="5" name="Rechteck 4"/>
          <p:cNvSpPr/>
          <p:nvPr/>
        </p:nvSpPr>
        <p:spPr>
          <a:xfrm>
            <a:off x="245661" y="1419368"/>
            <a:ext cx="12624178" cy="3139321"/>
          </a:xfrm>
          <a:prstGeom prst="rect">
            <a:avLst/>
          </a:prstGeom>
        </p:spPr>
        <p:txBody>
          <a:bodyPr wrap="square">
            <a:spAutoFit/>
          </a:bodyPr>
          <a:lstStyle/>
          <a:p>
            <a:pPr defTabSz="619200"/>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Depth = Int</a:t>
            </a:r>
          </a:p>
          <a:p>
            <a:pPr defTabSz="619200"/>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Line  = [Move]</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i="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search :: Depth → Position → Line → (Rating,Line)</a:t>
            </a:r>
          </a:p>
          <a:p>
            <a:pPr defTabSz="619200"/>
            <a:endPar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search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depth pos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line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moveGen pos == [] ∨ depth==</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(fst $ rate pos,line)</a:t>
            </a:r>
          </a:p>
          <a:p>
            <a:pPr defTabSz="619200"/>
            <a:endPar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search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depth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 line =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minimax (comparing fst) (map go_deeper $ moveGen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a:t>
            </a:r>
          </a:p>
          <a:p>
            <a:pPr defTabSz="619200"/>
            <a:r>
              <a:rPr lang="en-US" b="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minimax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if</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pColourToMove == White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then</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maximumBy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else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minimumBy</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go_deeper move = search (depth-</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(doMove pos move) (move:line)</a:t>
            </a:r>
          </a:p>
        </p:txBody>
      </p:sp>
      <p:sp>
        <p:nvSpPr>
          <p:cNvPr id="4" name="Rechteck 3"/>
          <p:cNvSpPr/>
          <p:nvPr/>
        </p:nvSpPr>
        <p:spPr>
          <a:xfrm>
            <a:off x="6328960" y="6962633"/>
            <a:ext cx="1721134" cy="369332"/>
          </a:xfrm>
          <a:prstGeom prst="rect">
            <a:avLst/>
          </a:prstGeom>
        </p:spPr>
        <p:txBody>
          <a:bodyPr wrap="square">
            <a:spAutoFit/>
          </a:bodyPr>
          <a:lstStyle/>
          <a:p>
            <a:pPr defTabSz="619200"/>
            <a:r>
              <a:rPr lang="de-DE">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parMap rpar</a:t>
            </a:r>
            <a:endParaRPr lang="en-US">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
        <p:nvSpPr>
          <p:cNvPr id="6" name="Abgerundetes Rechteck 5"/>
          <p:cNvSpPr/>
          <p:nvPr/>
        </p:nvSpPr>
        <p:spPr>
          <a:xfrm>
            <a:off x="7015329" y="3357349"/>
            <a:ext cx="457579" cy="3411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Abgerundetes Rechteck 7"/>
          <p:cNvSpPr/>
          <p:nvPr/>
        </p:nvSpPr>
        <p:spPr>
          <a:xfrm>
            <a:off x="6328960" y="7019499"/>
            <a:ext cx="1611952" cy="3411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 name="Gerade Verbindung mit Pfeil 2"/>
          <p:cNvCxnSpPr>
            <a:stCxn id="6" idx="2"/>
            <a:endCxn id="4" idx="0"/>
          </p:cNvCxnSpPr>
          <p:nvPr/>
        </p:nvCxnSpPr>
        <p:spPr>
          <a:xfrm flipH="1">
            <a:off x="7189527" y="3698543"/>
            <a:ext cx="54592" cy="3264090"/>
          </a:xfrm>
          <a:prstGeom prst="straightConnector1">
            <a:avLst/>
          </a:prstGeom>
          <a:ln w="38100">
            <a:solidFill>
              <a:srgbClr val="FF0000"/>
            </a:solidFill>
            <a:headEnd type="arrow"/>
            <a:tailEnd type="oval"/>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245661" y="5070627"/>
            <a:ext cx="7089570" cy="707886"/>
          </a:xfrm>
          <a:prstGeom prst="rect">
            <a:avLst/>
          </a:prstGeom>
          <a:noFill/>
        </p:spPr>
        <p:txBody>
          <a:bodyPr wrap="none" rtlCol="0">
            <a:spAutoFit/>
          </a:bodyPr>
          <a:lstStyle/>
          <a:p>
            <a:r>
              <a:rPr lang="de-DE" sz="4000" smtClean="0">
                <a:solidFill>
                  <a:srgbClr val="FF0000"/>
                </a:solidFill>
                <a:latin typeface="+mn-lt"/>
              </a:rPr>
              <a:t>import Control.Parallel.Strategies</a:t>
            </a:r>
            <a:endParaRPr lang="de-DE" sz="4000" dirty="0" err="1" smtClean="0">
              <a:solidFill>
                <a:srgbClr val="FF0000"/>
              </a:solidFill>
              <a:latin typeface="+mn-lt"/>
            </a:endParaRPr>
          </a:p>
        </p:txBody>
      </p:sp>
      <p:sp>
        <p:nvSpPr>
          <p:cNvPr id="14" name="Textfeld 13"/>
          <p:cNvSpPr txBox="1"/>
          <p:nvPr/>
        </p:nvSpPr>
        <p:spPr>
          <a:xfrm>
            <a:off x="1498173" y="8180525"/>
            <a:ext cx="10498130" cy="707886"/>
          </a:xfrm>
          <a:prstGeom prst="rect">
            <a:avLst/>
          </a:prstGeom>
          <a:noFill/>
        </p:spPr>
        <p:txBody>
          <a:bodyPr wrap="none" rtlCol="0">
            <a:spAutoFit/>
          </a:bodyPr>
          <a:lstStyle/>
          <a:p>
            <a:r>
              <a:rPr lang="de-DE" sz="4000" smtClean="0">
                <a:solidFill>
                  <a:srgbClr val="FF0000"/>
                </a:solidFill>
                <a:latin typeface="+mn-lt"/>
              </a:rPr>
              <a:t>This parallelization works because no side effects!</a:t>
            </a:r>
            <a:endParaRPr lang="de-DE" sz="4000" dirty="0" err="1" smtClean="0">
              <a:solidFill>
                <a:srgbClr val="FF0000"/>
              </a:solidFill>
              <a:latin typeface="+mn-lt"/>
            </a:endParaRPr>
          </a:p>
        </p:txBody>
      </p:sp>
    </p:spTree>
    <p:extLst>
      <p:ext uri="{BB962C8B-B14F-4D97-AF65-F5344CB8AC3E}">
        <p14:creationId xmlns:p14="http://schemas.microsoft.com/office/powerpoint/2010/main" val="208465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8" grpId="0" animBg="1"/>
      <p:bldP spid="10" grpId="0"/>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Exercises</a:t>
            </a:r>
            <a:endParaRPr lang="en-GB" dirty="0"/>
          </a:p>
        </p:txBody>
      </p:sp>
      <p:sp>
        <p:nvSpPr>
          <p:cNvPr id="3" name="Inhaltsplatzhalter 2"/>
          <p:cNvSpPr>
            <a:spLocks noGrp="1"/>
          </p:cNvSpPr>
          <p:nvPr>
            <p:ph idx="1"/>
          </p:nvPr>
        </p:nvSpPr>
        <p:spPr/>
        <p:txBody>
          <a:bodyPr/>
          <a:lstStyle/>
          <a:p>
            <a:r>
              <a:rPr lang="en-GB" smtClean="0"/>
              <a:t>Poker Hands</a:t>
            </a:r>
          </a:p>
          <a:p>
            <a:r>
              <a:rPr lang="en-GB" smtClean="0"/>
              <a:t>squareroot</a:t>
            </a:r>
            <a:endParaRPr lang="en-GB" smtClean="0"/>
          </a:p>
          <a:p>
            <a:r>
              <a:rPr lang="en-GB" smtClean="0"/>
              <a:t>maximum of a list (show: fold geq l where geq x y = if x&gt;=y then x else y)</a:t>
            </a:r>
            <a:endParaRPr lang="en-GB"/>
          </a:p>
          <a:p>
            <a:r>
              <a:rPr lang="en-GB" smtClean="0"/>
              <a:t>data Employee = Employee Name Age</a:t>
            </a:r>
          </a:p>
          <a:p>
            <a:r>
              <a:rPr lang="en-GB" smtClean="0"/>
              <a:t>data Company = Company1 CEO CTO Depts | Company2 [Board] Depts</a:t>
            </a:r>
          </a:p>
          <a:p>
            <a:r>
              <a:rPr lang="en-GB" smtClean="0"/>
              <a:t>data Dept = Dept Name Head [(Employee,Salary)]</a:t>
            </a:r>
          </a:p>
          <a:p>
            <a:r>
              <a:rPr lang="en-GB"/>
              <a:t>Extract all employees from </a:t>
            </a:r>
            <a:r>
              <a:rPr lang="en-GB" smtClean="0"/>
              <a:t>Company, Functor fmap: total salary, sorted people’s list</a:t>
            </a:r>
            <a:endParaRPr lang="en-GB"/>
          </a:p>
          <a:p>
            <a:r>
              <a:rPr lang="en-GB" smtClean="0"/>
              <a:t>n-th Prime Number</a:t>
            </a:r>
          </a:p>
          <a:p>
            <a:r>
              <a:rPr lang="en-GB" smtClean="0"/>
              <a:t>IO monad in GHCI: getDirectoryContents, writeFile, …</a:t>
            </a:r>
          </a:p>
          <a:p>
            <a:r>
              <a:rPr lang="en-GB" smtClean="0"/>
              <a:t>Parser</a:t>
            </a:r>
          </a:p>
          <a:p>
            <a:endParaRPr lang="en-GB" smtClean="0"/>
          </a:p>
          <a:p>
            <a:endParaRPr lang="en-GB" smtClean="0"/>
          </a:p>
          <a:p>
            <a:endParaRPr lang="en-GB" smtClean="0"/>
          </a:p>
        </p:txBody>
      </p:sp>
    </p:spTree>
    <p:extLst>
      <p:ext uri="{BB962C8B-B14F-4D97-AF65-F5344CB8AC3E}">
        <p14:creationId xmlns:p14="http://schemas.microsoft.com/office/powerpoint/2010/main" val="3875655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928" y="5075582"/>
            <a:ext cx="3464891" cy="3464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Industrial Strength</a:t>
            </a:r>
          </a:p>
        </p:txBody>
      </p:sp>
      <p:sp>
        <p:nvSpPr>
          <p:cNvPr id="2" name="AutoShape 2" descr="Bildergebnis für galois in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914" y="2410447"/>
            <a:ext cx="423862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Bildergebnis für microsof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0531" y="312738"/>
            <a:ext cx="3333750" cy="33337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7" descr="Bildergebnis für ICS a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4281" y="3486772"/>
            <a:ext cx="21431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10" descr="Bildergebnis für qualcom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77406" y="6180068"/>
            <a:ext cx="242887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2439" y="4033838"/>
            <a:ext cx="2705100"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7393" y="2789238"/>
            <a:ext cx="17145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175" y="4558334"/>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1"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9261" y="6635473"/>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2"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1425" y="7587973"/>
            <a:ext cx="285750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07294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cstate="print"/>
          <a:srcRect/>
          <a:stretch>
            <a:fillRect/>
          </a:stretch>
        </p:blipFill>
        <p:spPr bwMode="auto">
          <a:xfrm>
            <a:off x="461963" y="1608138"/>
            <a:ext cx="5689600" cy="7340600"/>
          </a:xfrm>
          <a:prstGeom prst="rect">
            <a:avLst/>
          </a:prstGeom>
          <a:noFill/>
          <a:ln w="12700">
            <a:noFill/>
            <a:miter lim="800000"/>
            <a:headEnd/>
            <a:tailEnd/>
          </a:ln>
        </p:spPr>
      </p:pic>
      <p:sp>
        <p:nvSpPr>
          <p:cNvPr id="4" name="Abgerundetes Rechteck 3"/>
          <p:cNvSpPr/>
          <p:nvPr/>
        </p:nvSpPr>
        <p:spPr>
          <a:xfrm>
            <a:off x="6813550" y="1625600"/>
            <a:ext cx="5703888" cy="539115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endParaRPr lang="de-DE" sz="3400" b="1">
              <a:solidFill>
                <a:srgbClr val="64748B"/>
              </a:solidFill>
            </a:endParaRPr>
          </a:p>
        </p:txBody>
      </p:sp>
      <p:pic>
        <p:nvPicPr>
          <p:cNvPr id="17413" name="Picture 2" descr="\\smbsrv.validas\intranet\Validas\CorporateIdentity\ValidasLogos\validas600.png"/>
          <p:cNvPicPr>
            <a:picLocks noChangeAspect="1" noChangeArrowheads="1"/>
          </p:cNvPicPr>
          <p:nvPr/>
        </p:nvPicPr>
        <p:blipFill>
          <a:blip r:embed="rId3" cstate="print">
            <a:lum bright="-10000" contrast="30000"/>
          </a:blip>
          <a:srcRect/>
          <a:stretch>
            <a:fillRect/>
          </a:stretch>
        </p:blipFill>
        <p:spPr bwMode="auto">
          <a:xfrm>
            <a:off x="8858665" y="8129588"/>
            <a:ext cx="3727450" cy="819150"/>
          </a:xfrm>
          <a:prstGeom prst="rect">
            <a:avLst/>
          </a:prstGeom>
          <a:noFill/>
          <a:ln w="9525">
            <a:noFill/>
            <a:miter lim="800000"/>
            <a:headEnd/>
            <a:tailEnd/>
          </a:ln>
        </p:spPr>
      </p:pic>
      <p:sp>
        <p:nvSpPr>
          <p:cNvPr id="17415" name="Titel 9"/>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pPr eaLnBrk="1" hangingPunct="1"/>
            <a:r>
              <a:rPr lang="de-DE" smtClean="0"/>
              <a:t>putStrLn „Thank you!“</a:t>
            </a:r>
            <a:endParaRPr lang="en-US" smtClean="0"/>
          </a:p>
        </p:txBody>
      </p:sp>
      <p:sp>
        <p:nvSpPr>
          <p:cNvPr id="2" name="Textfeld 1"/>
          <p:cNvSpPr txBox="1"/>
          <p:nvPr/>
        </p:nvSpPr>
        <p:spPr>
          <a:xfrm>
            <a:off x="6955044" y="2385314"/>
            <a:ext cx="5420899" cy="4832092"/>
          </a:xfrm>
          <a:prstGeom prst="rect">
            <a:avLst/>
          </a:prstGeom>
          <a:noFill/>
        </p:spPr>
        <p:txBody>
          <a:bodyPr wrap="square" rtlCol="0">
            <a:spAutoFit/>
          </a:bodyPr>
          <a:lstStyle/>
          <a:p>
            <a:r>
              <a:rPr lang="en-US" sz="2800" i="1" smtClean="0"/>
              <a:t>“LISP </a:t>
            </a:r>
            <a:r>
              <a:rPr lang="en-US" sz="2800" i="1"/>
              <a:t>is worth learning for a different reason — the profound enlightenment experience you will have when you finally get </a:t>
            </a:r>
            <a:r>
              <a:rPr lang="en-US" sz="2800" i="1" smtClean="0"/>
              <a:t>it.</a:t>
            </a:r>
          </a:p>
          <a:p>
            <a:r>
              <a:rPr lang="en-US" sz="2800" i="1" smtClean="0"/>
              <a:t>That </a:t>
            </a:r>
            <a:r>
              <a:rPr lang="en-US" sz="2800" i="1"/>
              <a:t>experience will make you a better programmer for the rest of your days, even if you never actually use LISP itself a lot</a:t>
            </a:r>
            <a:r>
              <a:rPr lang="en-US" sz="2800" i="1" smtClean="0"/>
              <a:t>.”</a:t>
            </a:r>
          </a:p>
          <a:p>
            <a:endParaRPr lang="en-US" sz="2800" i="1">
              <a:latin typeface="+mn-lt"/>
            </a:endParaRPr>
          </a:p>
          <a:p>
            <a:pPr algn="r"/>
            <a:r>
              <a:rPr lang="en-US" sz="2800" i="1" smtClean="0">
                <a:latin typeface="+mn-lt"/>
              </a:rPr>
              <a:t>From “How to Become a Hacker”</a:t>
            </a:r>
          </a:p>
          <a:p>
            <a:pPr algn="r"/>
            <a:r>
              <a:rPr lang="en-US" sz="2800" i="1" smtClean="0">
                <a:latin typeface="+mn-lt"/>
              </a:rPr>
              <a:t>by Eric Raymond</a:t>
            </a:r>
            <a:endParaRPr lang="de-DE" sz="2800" i="1" dirty="0" err="1" smtClean="0">
              <a:latin typeface="+mn-lt"/>
            </a:endParaRPr>
          </a:p>
        </p:txBody>
      </p:sp>
    </p:spTree>
    <p:extLst>
      <p:ext uri="{BB962C8B-B14F-4D97-AF65-F5344CB8AC3E}">
        <p14:creationId xmlns:p14="http://schemas.microsoft.com/office/powerpoint/2010/main" val="284728557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2" y="93663"/>
            <a:ext cx="11470046" cy="939800"/>
          </a:xfrm>
          <a:noFill/>
          <a:ln>
            <a:miter lim="800000"/>
            <a:headEnd/>
            <a:tailEnd/>
          </a:ln>
        </p:spPr>
        <p:txBody>
          <a:bodyPr vert="horz" wrap="square" numCol="1" anchor="t" anchorCtr="0" compatLnSpc="1">
            <a:prstTxWarp prst="textNoShape">
              <a:avLst/>
            </a:prstTxWarp>
          </a:bodyPr>
          <a:lstStyle/>
          <a:p>
            <a:r>
              <a:rPr lang="en-US" smtClean="0"/>
              <a:t>Example2: What </a:t>
            </a:r>
            <a:r>
              <a:rPr lang="en-US" smtClean="0"/>
              <a:t>does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a:t>
            </a:r>
            <a:r>
              <a:rPr lang="en-US" smtClean="0"/>
              <a:t> do?</a:t>
            </a:r>
          </a:p>
        </p:txBody>
      </p:sp>
      <p:sp>
        <p:nvSpPr>
          <p:cNvPr id="4" name="Textfeld 3"/>
          <p:cNvSpPr txBox="1"/>
          <p:nvPr/>
        </p:nvSpPr>
        <p:spPr>
          <a:xfrm>
            <a:off x="477520" y="1894195"/>
            <a:ext cx="11435438" cy="3785652"/>
          </a:xfrm>
          <a:prstGeom prst="rect">
            <a:avLst/>
          </a:prstGeom>
          <a:noFill/>
        </p:spPr>
        <p:txBody>
          <a:bodyPr wrap="square" rtlCol="0">
            <a:spAutoFit/>
          </a:bodyPr>
          <a:lstStyle/>
          <a:p>
            <a:r>
              <a:rPr lang="en-US" sz="2400">
                <a:latin typeface="Droid Sans Mono" panose="020B0609030804020204" pitchFamily="49" charset="0"/>
                <a:ea typeface="Droid Sans Mono" panose="020B0609030804020204" pitchFamily="49" charset="0"/>
                <a:cs typeface="Droid Sans Mono" panose="020B0609030804020204" pitchFamily="49" charset="0"/>
              </a:rPr>
              <a:t>process2 []           =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a:t>
            </a:r>
          </a:p>
          <a:p>
            <a:endParaRPr lang="en-US" sz="240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a:latin typeface="Droid Sans Mono" panose="020B0609030804020204" pitchFamily="49" charset="0"/>
                <a:ea typeface="Droid Sans Mono" panose="020B0609030804020204" pitchFamily="49" charset="0"/>
                <a:cs typeface="Droid Sans Mono" panose="020B0609030804020204" pitchFamily="49" charset="0"/>
              </a:rPr>
              <a:t>process2 (first:rest)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process2 </a:t>
            </a:r>
            <a:r>
              <a:rPr lang="en-US" sz="2400">
                <a:latin typeface="Droid Sans Mono" panose="020B0609030804020204" pitchFamily="49" charset="0"/>
                <a:ea typeface="Droid Sans Mono" panose="020B0609030804020204" pitchFamily="49" charset="0"/>
                <a:cs typeface="Droid Sans Mono" panose="020B0609030804020204" pitchFamily="49" charset="0"/>
              </a:rPr>
              <a:t>smaller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400">
                <a:latin typeface="Droid Sans Mono" panose="020B0609030804020204" pitchFamily="49" charset="0"/>
                <a:ea typeface="Droid Sans Mono" panose="020B0609030804020204" pitchFamily="49" charset="0"/>
                <a:cs typeface="Droid Sans Mono" panose="020B0609030804020204" pitchFamily="49" charset="0"/>
              </a:rPr>
              <a:t>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process2 bigger</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de-DE" sz="2400">
                <a:latin typeface="Droid Sans Mono" panose="020B0609030804020204" pitchFamily="49" charset="0"/>
                <a:ea typeface="Droid Sans Mono" panose="020B0609030804020204" pitchFamily="49" charset="0"/>
                <a:cs typeface="Droid Sans Mono" panose="020B0609030804020204" pitchFamily="49" charset="0"/>
              </a:rPr>
              <a:t>	</a:t>
            </a:r>
            <a:r>
              <a:rPr lang="de-DE" sz="2400" smtClean="0">
                <a:latin typeface="Droid Sans Mono" panose="020B0609030804020204" pitchFamily="49" charset="0"/>
                <a:ea typeface="Droid Sans Mono" panose="020B0609030804020204" pitchFamily="49" charset="0"/>
                <a:cs typeface="Droid Sans Mono" panose="020B0609030804020204" pitchFamily="49" charset="0"/>
              </a:rPr>
              <a:t>where</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smaller </a:t>
            </a:r>
            <a:r>
              <a:rPr lang="en-US" sz="2400">
                <a:latin typeface="Droid Sans Mono" panose="020B0609030804020204" pitchFamily="49" charset="0"/>
                <a:ea typeface="Droid Sans Mono" panose="020B0609030804020204" pitchFamily="49" charset="0"/>
                <a:cs typeface="Droid Sans Mono" panose="020B0609030804020204" pitchFamily="49" charset="0"/>
              </a:rPr>
              <a:t>= filter (&lt;= 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rest</a:t>
            </a: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bigger  = </a:t>
            </a:r>
            <a:r>
              <a:rPr lang="en-US" sz="2400">
                <a:latin typeface="Droid Sans Mono" panose="020B0609030804020204" pitchFamily="49" charset="0"/>
                <a:ea typeface="Droid Sans Mono" panose="020B0609030804020204" pitchFamily="49" charset="0"/>
                <a:cs typeface="Droid Sans Mono" panose="020B0609030804020204" pitchFamily="49" charset="0"/>
              </a:rPr>
              <a:t>filter (&gt;  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rest</a:t>
            </a:r>
            <a:endParaRPr lang="en-US" sz="240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endParaRPr lang="de-DE" sz="2400">
              <a:latin typeface="Droid Sans Mono" panose="020B0609030804020204" pitchFamily="49" charset="0"/>
              <a:ea typeface="Droid Sans Mono" panose="020B0609030804020204" pitchFamily="49" charset="0"/>
              <a:cs typeface="Droid Sans Mono" panose="020B0609030804020204" pitchFamily="49" charset="0"/>
            </a:endParaRPr>
          </a:p>
        </p:txBody>
      </p:sp>
    </p:spTree>
    <p:extLst>
      <p:ext uri="{BB962C8B-B14F-4D97-AF65-F5344CB8AC3E}">
        <p14:creationId xmlns:p14="http://schemas.microsoft.com/office/powerpoint/2010/main" val="368443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a:t>How to prove </a:t>
            </a:r>
            <a:r>
              <a:rPr lang="en-US" smtClean="0"/>
              <a:t>it?</a:t>
            </a:r>
            <a:endParaRPr lang="en-US" smtClean="0"/>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6983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442913" y="2152103"/>
            <a:ext cx="11435438" cy="3785652"/>
          </a:xfrm>
          <a:prstGeom prst="rect">
            <a:avLst/>
          </a:prstGeom>
          <a:noFill/>
        </p:spPr>
        <p:txBody>
          <a:bodyPr wrap="square" rtlCol="0">
            <a:spAutoFit/>
          </a:bodyPr>
          <a:lstStyle/>
          <a:p>
            <a:r>
              <a:rPr lang="en-US" sz="2400">
                <a:latin typeface="Droid Sans Mono" panose="020B0609030804020204" pitchFamily="49" charset="0"/>
                <a:ea typeface="Droid Sans Mono" panose="020B0609030804020204" pitchFamily="49" charset="0"/>
                <a:cs typeface="Droid Sans Mono" panose="020B0609030804020204" pitchFamily="49" charset="0"/>
              </a:rPr>
              <a:t>process2 []           =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a:t>
            </a:r>
          </a:p>
          <a:p>
            <a:endParaRPr lang="en-US" sz="240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a:latin typeface="Droid Sans Mono" panose="020B0609030804020204" pitchFamily="49" charset="0"/>
                <a:ea typeface="Droid Sans Mono" panose="020B0609030804020204" pitchFamily="49" charset="0"/>
                <a:cs typeface="Droid Sans Mono" panose="020B0609030804020204" pitchFamily="49" charset="0"/>
              </a:rPr>
              <a:t>process2 (first:rest)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process2 </a:t>
            </a:r>
            <a:r>
              <a:rPr lang="en-US" sz="2400">
                <a:latin typeface="Droid Sans Mono" panose="020B0609030804020204" pitchFamily="49" charset="0"/>
                <a:ea typeface="Droid Sans Mono" panose="020B0609030804020204" pitchFamily="49" charset="0"/>
                <a:cs typeface="Droid Sans Mono" panose="020B0609030804020204" pitchFamily="49" charset="0"/>
              </a:rPr>
              <a:t>smaller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400">
                <a:latin typeface="Droid Sans Mono" panose="020B0609030804020204" pitchFamily="49" charset="0"/>
                <a:ea typeface="Droid Sans Mono" panose="020B0609030804020204" pitchFamily="49" charset="0"/>
                <a:cs typeface="Droid Sans Mono" panose="020B0609030804020204" pitchFamily="49" charset="0"/>
              </a:rPr>
              <a:t>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process2 bigger</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de-DE" sz="2400">
                <a:latin typeface="Droid Sans Mono" panose="020B0609030804020204" pitchFamily="49" charset="0"/>
                <a:ea typeface="Droid Sans Mono" panose="020B0609030804020204" pitchFamily="49" charset="0"/>
                <a:cs typeface="Droid Sans Mono" panose="020B0609030804020204" pitchFamily="49" charset="0"/>
              </a:rPr>
              <a:t>	</a:t>
            </a:r>
            <a:r>
              <a:rPr lang="de-DE" sz="2400" smtClean="0">
                <a:latin typeface="Droid Sans Mono" panose="020B0609030804020204" pitchFamily="49" charset="0"/>
                <a:ea typeface="Droid Sans Mono" panose="020B0609030804020204" pitchFamily="49" charset="0"/>
                <a:cs typeface="Droid Sans Mono" panose="020B0609030804020204" pitchFamily="49" charset="0"/>
              </a:rPr>
              <a:t>where</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smaller </a:t>
            </a:r>
            <a:r>
              <a:rPr lang="en-US" sz="2400">
                <a:latin typeface="Droid Sans Mono" panose="020B0609030804020204" pitchFamily="49" charset="0"/>
                <a:ea typeface="Droid Sans Mono" panose="020B0609030804020204" pitchFamily="49" charset="0"/>
                <a:cs typeface="Droid Sans Mono" panose="020B0609030804020204" pitchFamily="49" charset="0"/>
              </a:rPr>
              <a:t>= filter (&lt;= 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rest</a:t>
            </a: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bigger  = </a:t>
            </a:r>
            <a:r>
              <a:rPr lang="en-US" sz="2400">
                <a:latin typeface="Droid Sans Mono" panose="020B0609030804020204" pitchFamily="49" charset="0"/>
                <a:ea typeface="Droid Sans Mono" panose="020B0609030804020204" pitchFamily="49" charset="0"/>
                <a:cs typeface="Droid Sans Mono" panose="020B0609030804020204" pitchFamily="49" charset="0"/>
              </a:rPr>
              <a:t>filter (&gt;  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rest</a:t>
            </a:r>
            <a:endParaRPr lang="en-US" sz="240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endParaRPr lang="de-DE" sz="2400">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How to prove it?</a:t>
            </a:r>
          </a:p>
        </p:txBody>
      </p:sp>
    </p:spTree>
    <p:extLst>
      <p:ext uri="{BB962C8B-B14F-4D97-AF65-F5344CB8AC3E}">
        <p14:creationId xmlns:p14="http://schemas.microsoft.com/office/powerpoint/2010/main" val="1908377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6940062" y="3962400"/>
            <a:ext cx="3305908" cy="52753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lipse 6"/>
          <p:cNvSpPr/>
          <p:nvPr/>
        </p:nvSpPr>
        <p:spPr>
          <a:xfrm>
            <a:off x="5046785" y="3962399"/>
            <a:ext cx="1383324" cy="52753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llipse 1"/>
          <p:cNvSpPr/>
          <p:nvPr/>
        </p:nvSpPr>
        <p:spPr>
          <a:xfrm>
            <a:off x="1230924" y="3974123"/>
            <a:ext cx="3305908" cy="52753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feld 2"/>
          <p:cNvSpPr txBox="1"/>
          <p:nvPr/>
        </p:nvSpPr>
        <p:spPr>
          <a:xfrm>
            <a:off x="8175964" y="4501662"/>
            <a:ext cx="902677" cy="369332"/>
          </a:xfrm>
          <a:prstGeom prst="rect">
            <a:avLst/>
          </a:prstGeom>
          <a:noFill/>
        </p:spPr>
        <p:txBody>
          <a:bodyPr wrap="square" rtlCol="0">
            <a:spAutoFit/>
          </a:bodyPr>
          <a:lstStyle/>
          <a:p>
            <a:r>
              <a:rPr lang="de-DE" smtClean="0">
                <a:solidFill>
                  <a:srgbClr val="00B050"/>
                </a:solidFill>
              </a:rPr>
              <a:t>sorted</a:t>
            </a:r>
            <a:endParaRPr lang="en-US">
              <a:solidFill>
                <a:srgbClr val="00B050"/>
              </a:solidFill>
            </a:endParaRPr>
          </a:p>
        </p:txBody>
      </p:sp>
      <p:sp>
        <p:nvSpPr>
          <p:cNvPr id="8" name="Textfeld 7"/>
          <p:cNvSpPr txBox="1"/>
          <p:nvPr/>
        </p:nvSpPr>
        <p:spPr>
          <a:xfrm>
            <a:off x="5352808" y="4484956"/>
            <a:ext cx="902677" cy="369332"/>
          </a:xfrm>
          <a:prstGeom prst="rect">
            <a:avLst/>
          </a:prstGeom>
          <a:noFill/>
        </p:spPr>
        <p:txBody>
          <a:bodyPr wrap="square" rtlCol="0">
            <a:spAutoFit/>
          </a:bodyPr>
          <a:lstStyle/>
          <a:p>
            <a:r>
              <a:rPr lang="de-DE" smtClean="0">
                <a:solidFill>
                  <a:srgbClr val="00B050"/>
                </a:solidFill>
              </a:rPr>
              <a:t>sorted</a:t>
            </a:r>
            <a:endParaRPr lang="en-US">
              <a:solidFill>
                <a:srgbClr val="00B050"/>
              </a:solidFill>
            </a:endParaRPr>
          </a:p>
        </p:txBody>
      </p:sp>
      <p:sp>
        <p:nvSpPr>
          <p:cNvPr id="9" name="Textfeld 8"/>
          <p:cNvSpPr txBox="1"/>
          <p:nvPr/>
        </p:nvSpPr>
        <p:spPr>
          <a:xfrm>
            <a:off x="2616964" y="4484956"/>
            <a:ext cx="902677" cy="369332"/>
          </a:xfrm>
          <a:prstGeom prst="rect">
            <a:avLst/>
          </a:prstGeom>
          <a:noFill/>
        </p:spPr>
        <p:txBody>
          <a:bodyPr wrap="square" rtlCol="0">
            <a:spAutoFit/>
          </a:bodyPr>
          <a:lstStyle/>
          <a:p>
            <a:r>
              <a:rPr lang="de-DE" smtClean="0">
                <a:solidFill>
                  <a:srgbClr val="00B050"/>
                </a:solidFill>
              </a:rPr>
              <a:t>sorted</a:t>
            </a:r>
            <a:endParaRPr lang="en-US">
              <a:solidFill>
                <a:srgbClr val="00B050"/>
              </a:solidFill>
            </a:endParaRPr>
          </a:p>
        </p:txBody>
      </p:sp>
      <p:sp>
        <p:nvSpPr>
          <p:cNvPr id="11" name="Textfeld 10"/>
          <p:cNvSpPr txBox="1"/>
          <p:nvPr/>
        </p:nvSpPr>
        <p:spPr>
          <a:xfrm>
            <a:off x="6461465" y="4254123"/>
            <a:ext cx="542678" cy="830997"/>
          </a:xfrm>
          <a:prstGeom prst="rect">
            <a:avLst/>
          </a:prstGeom>
          <a:noFill/>
        </p:spPr>
        <p:txBody>
          <a:bodyPr wrap="square" rtlCol="0">
            <a:spAutoFit/>
          </a:bodyPr>
          <a:lstStyle/>
          <a:p>
            <a:r>
              <a:rPr lang="de-DE" sz="4800" smtClean="0">
                <a:solidFill>
                  <a:srgbClr val="00B050"/>
                </a:solidFill>
              </a:rPr>
              <a:t>≤</a:t>
            </a:r>
            <a:endParaRPr lang="en-US" sz="4800">
              <a:solidFill>
                <a:srgbClr val="00B050"/>
              </a:solidFill>
            </a:endParaRPr>
          </a:p>
        </p:txBody>
      </p:sp>
      <p:sp>
        <p:nvSpPr>
          <p:cNvPr id="10" name="Textfeld 9"/>
          <p:cNvSpPr txBox="1"/>
          <p:nvPr/>
        </p:nvSpPr>
        <p:spPr>
          <a:xfrm>
            <a:off x="4396892" y="4262477"/>
            <a:ext cx="542678" cy="830997"/>
          </a:xfrm>
          <a:prstGeom prst="rect">
            <a:avLst/>
          </a:prstGeom>
          <a:noFill/>
        </p:spPr>
        <p:txBody>
          <a:bodyPr wrap="square" rtlCol="0">
            <a:spAutoFit/>
          </a:bodyPr>
          <a:lstStyle/>
          <a:p>
            <a:r>
              <a:rPr lang="de-DE" sz="4800" smtClean="0">
                <a:solidFill>
                  <a:srgbClr val="00B050"/>
                </a:solidFill>
              </a:rPr>
              <a:t>≤</a:t>
            </a:r>
            <a:endParaRPr lang="en-US" sz="4800">
              <a:solidFill>
                <a:srgbClr val="00B050"/>
              </a:solidFill>
            </a:endParaRPr>
          </a:p>
        </p:txBody>
      </p:sp>
      <p:sp>
        <p:nvSpPr>
          <p:cNvPr id="4" name="Abgerundetes Rechteck 3"/>
          <p:cNvSpPr/>
          <p:nvPr/>
        </p:nvSpPr>
        <p:spPr>
          <a:xfrm>
            <a:off x="1055077" y="3894552"/>
            <a:ext cx="9366739" cy="686679"/>
          </a:xfrm>
          <a:prstGeom prst="roundRect">
            <a:avLst/>
          </a:prstGeom>
          <a:solidFill>
            <a:srgbClr val="559B7A">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feld 4"/>
          <p:cNvSpPr txBox="1"/>
          <p:nvPr/>
        </p:nvSpPr>
        <p:spPr>
          <a:xfrm>
            <a:off x="442913" y="2152103"/>
            <a:ext cx="11435438" cy="6740307"/>
          </a:xfrm>
          <a:prstGeom prst="rect">
            <a:avLst/>
          </a:prstGeom>
          <a:noFill/>
        </p:spPr>
        <p:txBody>
          <a:bodyPr wrap="square" rtlCol="0">
            <a:spAutoFit/>
          </a:bodyPr>
          <a:lstStyle/>
          <a:p>
            <a:r>
              <a:rPr lang="en-US" sz="2400">
                <a:latin typeface="Droid Sans Mono" panose="020B0609030804020204" pitchFamily="49" charset="0"/>
                <a:ea typeface="Droid Sans Mono" panose="020B0609030804020204" pitchFamily="49" charset="0"/>
                <a:cs typeface="Droid Sans Mono" panose="020B0609030804020204" pitchFamily="49" charset="0"/>
              </a:rPr>
              <a:t>process2 []           =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endParaRPr lang="en-US" sz="240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a:latin typeface="Droid Sans Mono" panose="020B0609030804020204" pitchFamily="49" charset="0"/>
                <a:ea typeface="Droid Sans Mono" panose="020B0609030804020204" pitchFamily="49" charset="0"/>
                <a:cs typeface="Droid Sans Mono" panose="020B0609030804020204" pitchFamily="49" charset="0"/>
              </a:rPr>
              <a:t>process2 (first:rest)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process2 </a:t>
            </a:r>
            <a:r>
              <a:rPr lang="en-US" sz="2400">
                <a:latin typeface="Droid Sans Mono" panose="020B0609030804020204" pitchFamily="49" charset="0"/>
                <a:ea typeface="Droid Sans Mono" panose="020B0609030804020204" pitchFamily="49" charset="0"/>
                <a:cs typeface="Droid Sans Mono" panose="020B0609030804020204" pitchFamily="49" charset="0"/>
              </a:rPr>
              <a:t>smaller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400">
                <a:latin typeface="Droid Sans Mono" panose="020B0609030804020204" pitchFamily="49" charset="0"/>
                <a:ea typeface="Droid Sans Mono" panose="020B0609030804020204" pitchFamily="49" charset="0"/>
                <a:cs typeface="Droid Sans Mono" panose="020B0609030804020204" pitchFamily="49" charset="0"/>
              </a:rPr>
              <a:t>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process2 bigger</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de-DE" sz="2400">
                <a:latin typeface="Droid Sans Mono" panose="020B0609030804020204" pitchFamily="49" charset="0"/>
                <a:ea typeface="Droid Sans Mono" panose="020B0609030804020204" pitchFamily="49" charset="0"/>
                <a:cs typeface="Droid Sans Mono" panose="020B0609030804020204" pitchFamily="49" charset="0"/>
              </a:rPr>
              <a:t>	</a:t>
            </a:r>
            <a:endParaRPr lang="de-DE"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de-DE" sz="2400">
                <a:latin typeface="Droid Sans Mono" panose="020B0609030804020204" pitchFamily="49" charset="0"/>
                <a:ea typeface="Droid Sans Mono" panose="020B0609030804020204" pitchFamily="49" charset="0"/>
                <a:cs typeface="Droid Sans Mono" panose="020B0609030804020204" pitchFamily="49" charset="0"/>
              </a:rPr>
              <a:t>	</a:t>
            </a:r>
            <a:endParaRPr lang="de-DE" sz="2400" smtClean="0">
              <a:latin typeface="Droid Sans Mono" panose="020B0609030804020204" pitchFamily="49" charset="0"/>
              <a:ea typeface="Droid Sans Mono" panose="020B0609030804020204" pitchFamily="49" charset="0"/>
              <a:cs typeface="Droid Sans Mono" panose="020B0609030804020204" pitchFamily="49" charset="0"/>
            </a:endParaRPr>
          </a:p>
          <a:p>
            <a:endParaRPr lang="de-DE" sz="2400">
              <a:latin typeface="Droid Sans Mono" panose="020B0609030804020204" pitchFamily="49" charset="0"/>
              <a:ea typeface="Droid Sans Mono" panose="020B0609030804020204" pitchFamily="49" charset="0"/>
              <a:cs typeface="Droid Sans Mono" panose="020B0609030804020204" pitchFamily="49" charset="0"/>
            </a:endParaRPr>
          </a:p>
          <a:p>
            <a:r>
              <a:rPr lang="de-DE" sz="2400" smtClean="0">
                <a:latin typeface="Droid Sans Mono" panose="020B0609030804020204" pitchFamily="49" charset="0"/>
                <a:ea typeface="Droid Sans Mono" panose="020B0609030804020204" pitchFamily="49" charset="0"/>
                <a:cs typeface="Droid Sans Mono" panose="020B0609030804020204" pitchFamily="49" charset="0"/>
              </a:rPr>
              <a:t>	</a:t>
            </a:r>
          </a:p>
          <a:p>
            <a:endParaRPr lang="de-DE" sz="2400">
              <a:latin typeface="Droid Sans Mono" panose="020B0609030804020204" pitchFamily="49" charset="0"/>
              <a:ea typeface="Droid Sans Mono" panose="020B0609030804020204" pitchFamily="49" charset="0"/>
              <a:cs typeface="Droid Sans Mono" panose="020B0609030804020204" pitchFamily="49" charset="0"/>
            </a:endParaRPr>
          </a:p>
          <a:p>
            <a:r>
              <a:rPr lang="de-DE" sz="2400" smtClean="0">
                <a:latin typeface="Droid Sans Mono" panose="020B0609030804020204" pitchFamily="49" charset="0"/>
                <a:ea typeface="Droid Sans Mono" panose="020B0609030804020204" pitchFamily="49" charset="0"/>
                <a:cs typeface="Droid Sans Mono" panose="020B0609030804020204" pitchFamily="49" charset="0"/>
              </a:rPr>
              <a:t>	</a:t>
            </a:r>
          </a:p>
          <a:p>
            <a:r>
              <a:rPr lang="de-DE" sz="2400">
                <a:latin typeface="Droid Sans Mono" panose="020B0609030804020204" pitchFamily="49" charset="0"/>
                <a:ea typeface="Droid Sans Mono" panose="020B0609030804020204" pitchFamily="49" charset="0"/>
                <a:cs typeface="Droid Sans Mono" panose="020B0609030804020204" pitchFamily="49" charset="0"/>
              </a:rPr>
              <a:t>	</a:t>
            </a:r>
            <a:r>
              <a:rPr lang="de-DE" sz="2400" smtClean="0">
                <a:latin typeface="Droid Sans Mono" panose="020B0609030804020204" pitchFamily="49" charset="0"/>
                <a:ea typeface="Droid Sans Mono" panose="020B0609030804020204" pitchFamily="49" charset="0"/>
                <a:cs typeface="Droid Sans Mono" panose="020B0609030804020204" pitchFamily="49" charset="0"/>
              </a:rPr>
              <a:t>where</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smaller </a:t>
            </a:r>
            <a:r>
              <a:rPr lang="en-US" sz="2400">
                <a:latin typeface="Droid Sans Mono" panose="020B0609030804020204" pitchFamily="49" charset="0"/>
                <a:ea typeface="Droid Sans Mono" panose="020B0609030804020204" pitchFamily="49" charset="0"/>
                <a:cs typeface="Droid Sans Mono" panose="020B0609030804020204" pitchFamily="49" charset="0"/>
              </a:rPr>
              <a:t>= filter (&lt;= 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rest</a:t>
            </a: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bigger  = </a:t>
            </a:r>
            <a:r>
              <a:rPr lang="en-US" sz="2400">
                <a:latin typeface="Droid Sans Mono" panose="020B0609030804020204" pitchFamily="49" charset="0"/>
                <a:ea typeface="Droid Sans Mono" panose="020B0609030804020204" pitchFamily="49" charset="0"/>
                <a:cs typeface="Droid Sans Mono" panose="020B0609030804020204" pitchFamily="49" charset="0"/>
              </a:rPr>
              <a:t>filter (&gt;  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rest</a:t>
            </a:r>
            <a:endParaRPr lang="en-US" sz="240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endParaRPr lang="de-DE" sz="2400">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13" name="Textfeld 12"/>
          <p:cNvSpPr txBox="1"/>
          <p:nvPr/>
        </p:nvSpPr>
        <p:spPr>
          <a:xfrm>
            <a:off x="5126848" y="6316821"/>
            <a:ext cx="2086128" cy="584775"/>
          </a:xfrm>
          <a:prstGeom prst="rect">
            <a:avLst/>
          </a:prstGeom>
          <a:noFill/>
        </p:spPr>
        <p:txBody>
          <a:bodyPr wrap="square" rtlCol="0">
            <a:spAutoFit/>
          </a:bodyPr>
          <a:lstStyle/>
          <a:p>
            <a:r>
              <a:rPr lang="de-DE" sz="3200" smtClean="0">
                <a:solidFill>
                  <a:srgbClr val="559B7A"/>
                </a:solidFill>
              </a:rPr>
              <a:t>sorted</a:t>
            </a:r>
            <a:endParaRPr lang="en-US" sz="3200">
              <a:solidFill>
                <a:srgbClr val="559B7A"/>
              </a:solidFill>
            </a:endParaRPr>
          </a:p>
        </p:txBody>
      </p:sp>
      <p:sp>
        <p:nvSpPr>
          <p:cNvPr id="12" name="Geschweifte Klammer links 11"/>
          <p:cNvSpPr/>
          <p:nvPr/>
        </p:nvSpPr>
        <p:spPr>
          <a:xfrm rot="16200000">
            <a:off x="5575555" y="1520389"/>
            <a:ext cx="325786" cy="9366741"/>
          </a:xfrm>
          <a:prstGeom prst="leftBrace">
            <a:avLst>
              <a:gd name="adj1" fmla="val 51514"/>
              <a:gd name="adj2" fmla="val 50501"/>
            </a:avLst>
          </a:prstGeom>
          <a:ln w="50800">
            <a:solidFill>
              <a:srgbClr val="559B7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How to prove it?</a:t>
            </a:r>
          </a:p>
        </p:txBody>
      </p:sp>
      <p:sp>
        <p:nvSpPr>
          <p:cNvPr id="15" name="Textfeld 14"/>
          <p:cNvSpPr txBox="1"/>
          <p:nvPr/>
        </p:nvSpPr>
        <p:spPr>
          <a:xfrm rot="5400000">
            <a:off x="5257242" y="4960149"/>
            <a:ext cx="1113952" cy="1323439"/>
          </a:xfrm>
          <a:prstGeom prst="rect">
            <a:avLst/>
          </a:prstGeom>
          <a:noFill/>
        </p:spPr>
        <p:txBody>
          <a:bodyPr wrap="square" rtlCol="0">
            <a:spAutoFit/>
          </a:bodyPr>
          <a:lstStyle/>
          <a:p>
            <a:r>
              <a:rPr lang="en-US" sz="8000"/>
              <a:t>⇒</a:t>
            </a:r>
          </a:p>
        </p:txBody>
      </p:sp>
      <p:cxnSp>
        <p:nvCxnSpPr>
          <p:cNvPr id="17" name="Gerade Verbindung mit Pfeil 16"/>
          <p:cNvCxnSpPr/>
          <p:nvPr/>
        </p:nvCxnSpPr>
        <p:spPr>
          <a:xfrm flipH="1" flipV="1">
            <a:off x="4621655" y="4949156"/>
            <a:ext cx="317916" cy="27529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V="1">
            <a:off x="4970926" y="4949156"/>
            <a:ext cx="1712761" cy="318168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469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 grpId="0" animBg="1"/>
      <p:bldP spid="3" grpId="0"/>
      <p:bldP spid="8" grpId="0"/>
      <p:bldP spid="9" grpId="0"/>
      <p:bldP spid="11" grpId="0"/>
      <p:bldP spid="10" grpId="0"/>
      <p:bldP spid="4" grpId="0" animBg="1"/>
      <p:bldP spid="13" grpId="0"/>
      <p:bldP spid="12"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Psychological Obstacles</a:t>
            </a:r>
            <a:endParaRPr lang="en-GB" dirty="0"/>
          </a:p>
        </p:txBody>
      </p:sp>
      <p:sp>
        <p:nvSpPr>
          <p:cNvPr id="3" name="Inhaltsplatzhalter 2"/>
          <p:cNvSpPr>
            <a:spLocks noGrp="1"/>
          </p:cNvSpPr>
          <p:nvPr>
            <p:ph idx="1"/>
          </p:nvPr>
        </p:nvSpPr>
        <p:spPr>
          <a:xfrm>
            <a:off x="850667" y="6331592"/>
            <a:ext cx="10743456" cy="1851116"/>
          </a:xfrm>
          <a:ln>
            <a:noFill/>
          </a:ln>
        </p:spPr>
        <p:txBody>
          <a:bodyPr/>
          <a:lstStyle/>
          <a:p>
            <a:pPr marL="0" indent="0">
              <a:buNone/>
            </a:pPr>
            <a:r>
              <a:rPr lang="en-GB" smtClean="0"/>
              <a:t/>
            </a:r>
            <a:br>
              <a:rPr lang="en-GB" smtClean="0"/>
            </a:br>
            <a:r>
              <a:rPr lang="en-US" sz="2400" smtClean="0">
                <a:latin typeface="Eurostile" panose="020B0504020202050204" pitchFamily="34" charset="0"/>
                <a:cs typeface="Courier New" panose="02070309020205020404" pitchFamily="49" charset="0"/>
              </a:rPr>
              <a:t>“</a:t>
            </a:r>
            <a:r>
              <a:rPr lang="en-US" sz="2400" b="0" smtClean="0">
                <a:latin typeface="Eurostile" panose="020B0504020202050204" pitchFamily="34" charset="0"/>
              </a:rPr>
              <a:t>Any </a:t>
            </a:r>
            <a:r>
              <a:rPr lang="en-US" sz="2400" b="0">
                <a:latin typeface="Eurostile" panose="020B0504020202050204" pitchFamily="34" charset="0"/>
              </a:rPr>
              <a:t>sufficiently </a:t>
            </a:r>
            <a:r>
              <a:rPr lang="en-US" sz="2400" b="0" smtClean="0">
                <a:latin typeface="Eurostile" panose="020B0504020202050204" pitchFamily="34" charset="0"/>
              </a:rPr>
              <a:t>advanced technology is </a:t>
            </a:r>
            <a:r>
              <a:rPr lang="en-US" sz="2400" b="0">
                <a:latin typeface="Eurostile" panose="020B0504020202050204" pitchFamily="34" charset="0"/>
              </a:rPr>
              <a:t>indistinguishable </a:t>
            </a:r>
            <a:r>
              <a:rPr lang="en-US" sz="2400" b="0" smtClean="0">
                <a:latin typeface="Eurostile" panose="020B0504020202050204" pitchFamily="34" charset="0"/>
              </a:rPr>
              <a:t>from magic.”</a:t>
            </a:r>
          </a:p>
          <a:p>
            <a:pPr marL="0" indent="0" algn="r">
              <a:buNone/>
            </a:pPr>
            <a:r>
              <a:rPr lang="de-DE" sz="2400" b="0" i="1" smtClean="0">
                <a:latin typeface="Eurostile" panose="020B0504020202050204" pitchFamily="34" charset="0"/>
              </a:rPr>
              <a:t>Arthur C. Clarke‘s third law</a:t>
            </a:r>
            <a:endParaRPr lang="en-GB" sz="2400" b="0" i="1">
              <a:latin typeface="Eurostile" panose="020B0504020202050204" pitchFamily="34" charset="0"/>
            </a:endParaRPr>
          </a:p>
        </p:txBody>
      </p:sp>
      <p:sp>
        <p:nvSpPr>
          <p:cNvPr id="4" name="Textfeld 3"/>
          <p:cNvSpPr txBox="1"/>
          <p:nvPr/>
        </p:nvSpPr>
        <p:spPr>
          <a:xfrm>
            <a:off x="850667" y="1502246"/>
            <a:ext cx="10547798" cy="3970318"/>
          </a:xfrm>
          <a:prstGeom prst="rect">
            <a:avLst/>
          </a:prstGeom>
          <a:noFill/>
        </p:spPr>
        <p:txBody>
          <a:bodyPr wrap="square" rtlCol="0">
            <a:spAutoFit/>
          </a:bodyPr>
          <a:lstStyle/>
          <a:p>
            <a:r>
              <a:rPr lang="en-US" sz="2400" i="1" smtClean="0"/>
              <a:t>“As </a:t>
            </a:r>
            <a:r>
              <a:rPr lang="en-US" sz="2400" i="1"/>
              <a:t>long as our hypothetical Blub programmer is looking down the power continuum, he knows he's looking down. Languages less powerful than Blub are obviously less powerful, because they're missing some feature he's used to. But when our hypothetical Blub programmer looks in the other direction, up the power continuum, he doesn't realize he's looking up. What he sees are merely weird languages. He probably considers them about equivalent in power to Blub, but with all this other hairy stuff thrown in as well. Blub is good enough for him, because he thinks in Blub</a:t>
            </a:r>
            <a:r>
              <a:rPr lang="en-US" sz="2400" i="1" smtClean="0"/>
              <a:t>.”</a:t>
            </a:r>
          </a:p>
          <a:p>
            <a:endParaRPr lang="en-US" sz="2400" i="1" smtClean="0"/>
          </a:p>
          <a:p>
            <a:pPr algn="r"/>
            <a:r>
              <a:rPr lang="en-US" smtClean="0">
                <a:latin typeface="Arial" panose="020B0604020202020204" pitchFamily="34" charset="0"/>
                <a:cs typeface="Arial" panose="020B0604020202020204" pitchFamily="34" charset="0"/>
              </a:rPr>
              <a:t>From the essay “Beating the Averages” by Paul Graham</a:t>
            </a:r>
          </a:p>
          <a:p>
            <a:pPr algn="r"/>
            <a:r>
              <a:rPr lang="en-US" smtClean="0">
                <a:latin typeface="Arial" panose="020B0604020202020204" pitchFamily="34" charset="0"/>
                <a:cs typeface="Arial" panose="020B0604020202020204" pitchFamily="34" charset="0"/>
              </a:rPr>
              <a:t>(Startup Millionaire, co-Founder of YCombinator)</a:t>
            </a:r>
            <a:endParaRPr lang="de-DE"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102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Validas">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äsentation2003-he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äsentation2003-hel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äsentation2003-hel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äsentation2003-hel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äsentation2003-hel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äsentation2003-hel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äsentation2003-hel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äsentation2003-hel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äsentation2003-hel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äsentation2003-hel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äsentation2003-hel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äsentation2003-hel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1347</Words>
  <Application>Microsoft Office PowerPoint</Application>
  <PresentationFormat>Benutzerdefiniert</PresentationFormat>
  <Paragraphs>436</Paragraphs>
  <Slides>43</Slides>
  <Notes>20</Notes>
  <HiddenSlides>0</HiddenSlides>
  <MMClips>0</MMClips>
  <ScaleCrop>false</ScaleCrop>
  <HeadingPairs>
    <vt:vector size="4" baseType="variant">
      <vt:variant>
        <vt:lpstr>Design</vt:lpstr>
      </vt:variant>
      <vt:variant>
        <vt:i4>1</vt:i4>
      </vt:variant>
      <vt:variant>
        <vt:lpstr>Folientitel</vt:lpstr>
      </vt:variant>
      <vt:variant>
        <vt:i4>43</vt:i4>
      </vt:variant>
    </vt:vector>
  </HeadingPairs>
  <TitlesOfParts>
    <vt:vector size="44" baseType="lpstr">
      <vt:lpstr>template</vt:lpstr>
      <vt:lpstr>Towards Functional Paradigm</vt:lpstr>
      <vt:lpstr>Contents TODO!</vt:lpstr>
      <vt:lpstr>The Level Continuum</vt:lpstr>
      <vt:lpstr>Example: What does process do?</vt:lpstr>
      <vt:lpstr>Example2: What does process2 do?</vt:lpstr>
      <vt:lpstr>How to prove it?</vt:lpstr>
      <vt:lpstr>How to prove it?</vt:lpstr>
      <vt:lpstr>How to prove it?</vt:lpstr>
      <vt:lpstr>Psychological Obstacles</vt:lpstr>
      <vt:lpstr>Motivation</vt:lpstr>
      <vt:lpstr>When not to use Haskell</vt:lpstr>
      <vt:lpstr>What to expect</vt:lpstr>
      <vt:lpstr>From modernescpp.com</vt:lpstr>
      <vt:lpstr>The NSWC Experiment in 1993</vt:lpstr>
      <vt:lpstr>NSWC Prototyping Results</vt:lpstr>
      <vt:lpstr>Strategic Choices</vt:lpstr>
      <vt:lpstr>Purely Functional = No Side Effects</vt:lpstr>
      <vt:lpstr>Strong Static Type System</vt:lpstr>
      <vt:lpstr>Sir Tony Hoare’s billion-dollar mistake</vt:lpstr>
      <vt:lpstr>Null Pointer Constructor</vt:lpstr>
      <vt:lpstr>No Null Pointer, No Cry!</vt:lpstr>
      <vt:lpstr>List Comprehension</vt:lpstr>
      <vt:lpstr>Lazy Evaluation: Only if needed!</vt:lpstr>
      <vt:lpstr>No (i.e. Automatic) Memory Management</vt:lpstr>
      <vt:lpstr>Functions are First Class</vt:lpstr>
      <vt:lpstr>DSLs for free!</vt:lpstr>
      <vt:lpstr>DSLs for free!</vt:lpstr>
      <vt:lpstr>Let’s get concrete now!</vt:lpstr>
      <vt:lpstr>Haskell Brooks Curry</vt:lpstr>
      <vt:lpstr>https://vole.wtf/coder-serial-killer-quiz/</vt:lpstr>
      <vt:lpstr>Glasgow Haskell Compiler (GHC)</vt:lpstr>
      <vt:lpstr>Compiler vs. Interactive</vt:lpstr>
      <vt:lpstr>Example: Chess in 200 Lines</vt:lpstr>
      <vt:lpstr>The Board and Positions</vt:lpstr>
      <vt:lpstr>Initial Position</vt:lpstr>
      <vt:lpstr>Coordinates</vt:lpstr>
      <vt:lpstr>A Move</vt:lpstr>
      <vt:lpstr>Potential Moves 1</vt:lpstr>
      <vt:lpstr>Position Rating 1</vt:lpstr>
      <vt:lpstr>Searching Brute Force Minimax</vt:lpstr>
      <vt:lpstr>Exercises</vt:lpstr>
      <vt:lpstr>Industrial Strength</vt:lpstr>
      <vt:lpstr>putStrLn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Werkzeugkettenanalyse</dc:title>
  <dc:subject>ISO26262</dc:subject>
  <dc:creator>Validas AG</dc:creator>
  <cp:lastModifiedBy>Robert Reitmeier</cp:lastModifiedBy>
  <cp:revision>996</cp:revision>
  <cp:lastPrinted>2018-01-19T07:40:56Z</cp:lastPrinted>
  <dcterms:created xsi:type="dcterms:W3CDTF">2009-12-04T13:21:58Z</dcterms:created>
  <dcterms:modified xsi:type="dcterms:W3CDTF">2020-02-24T22:04:37Z</dcterms:modified>
</cp:coreProperties>
</file>