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08" r:id="rId1"/>
  </p:sldMasterIdLst>
  <p:notesMasterIdLst>
    <p:notesMasterId r:id="rId8"/>
  </p:notesMasterIdLst>
  <p:handoutMasterIdLst>
    <p:handoutMasterId r:id="rId9"/>
  </p:handoutMasterIdLst>
  <p:sldIdLst>
    <p:sldId id="303" r:id="rId2"/>
    <p:sldId id="364" r:id="rId3"/>
    <p:sldId id="305" r:id="rId4"/>
    <p:sldId id="365" r:id="rId5"/>
    <p:sldId id="366" r:id="rId6"/>
    <p:sldId id="332" r:id="rId7"/>
  </p:sldIdLst>
  <p:sldSz cx="13004800" cy="9753600"/>
  <p:notesSz cx="6819900" cy="99314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Wingdings 3" panose="05040102010807070707" pitchFamily="18" charset="2"/>
      <p:regular r:id="rId14"/>
    </p:embeddedFont>
    <p:embeddedFont>
      <p:font typeface="Droid Sans Mono" panose="020B0609030804020204" pitchFamily="49" charset="0"/>
      <p:regular r:id="rId15"/>
    </p:embeddedFont>
    <p:embeddedFont>
      <p:font typeface="Eurostile" panose="020B0504020202050204" pitchFamily="34" charset="0"/>
      <p:regular r:id="rId16"/>
    </p:embeddedFont>
  </p:embeddedFont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649288" indent="-1920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300163" indent="-3857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949450" indent="-5778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600325" indent="-771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13">
          <p15:clr>
            <a:srgbClr val="A4A3A4"/>
          </p15:clr>
        </p15:guide>
        <p15:guide id="2" orient="horz" pos="865">
          <p15:clr>
            <a:srgbClr val="A4A3A4"/>
          </p15:clr>
        </p15:guide>
        <p15:guide id="3" orient="horz" pos="387">
          <p15:clr>
            <a:srgbClr val="A4A3A4"/>
          </p15:clr>
        </p15:guide>
        <p15:guide id="4" pos="4096">
          <p15:clr>
            <a:srgbClr val="A4A3A4"/>
          </p15:clr>
        </p15:guide>
        <p15:guide id="5" pos="307">
          <p15:clr>
            <a:srgbClr val="A4A3A4"/>
          </p15:clr>
        </p15:guide>
        <p15:guide id="6" pos="78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B7A"/>
    <a:srgbClr val="C2E49C"/>
    <a:srgbClr val="707174"/>
    <a:srgbClr val="F9AB55"/>
    <a:srgbClr val="DB6207"/>
    <a:srgbClr val="FF9999"/>
    <a:srgbClr val="475365"/>
    <a:srgbClr val="F9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15" autoAdjust="0"/>
    <p:restoredTop sz="84970" autoAdjust="0"/>
  </p:normalViewPr>
  <p:slideViewPr>
    <p:cSldViewPr snapToGrid="0">
      <p:cViewPr varScale="1">
        <p:scale>
          <a:sx n="62" d="100"/>
          <a:sy n="62" d="100"/>
        </p:scale>
        <p:origin x="1038" y="72"/>
      </p:cViewPr>
      <p:guideLst>
        <p:guide orient="horz" pos="3213"/>
        <p:guide orient="horz" pos="865"/>
        <p:guide orient="horz" pos="387"/>
        <p:guide pos="4096"/>
        <p:guide pos="307"/>
        <p:guide pos="78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3258" y="-114"/>
      </p:cViewPr>
      <p:guideLst>
        <p:guide orient="horz" pos="3128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8799D890-3B36-4C31-9BB9-B993097FAF11}" type="datetimeFigureOut">
              <a:rPr lang="en-US" altLang="de-DE"/>
              <a:pPr>
                <a:defRPr/>
              </a:pPr>
              <a:t>6/29/2020</a:t>
            </a:fld>
            <a:endParaRPr lang="en-US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ED1B2887-94E9-4D40-B943-231BD1957567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2077538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18050"/>
            <a:ext cx="5454650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D47ADC95-7A91-4A3B-88CF-853D915EFCC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84501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64928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13001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194945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26003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325114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en-US" smtClean="0">
                <a:latin typeface="Arial" panose="020B0604020202020204" pitchFamily="34" charset="0"/>
              </a:rPr>
              <a:t>+</a:t>
            </a:r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E70CB38-6B3F-44F2-A43B-4BAFB7FF6495}" type="datetime1">
              <a:rPr lang="de-DE"/>
              <a:pPr>
                <a:defRPr/>
              </a:pPr>
              <a:t>29.06.2020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557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124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878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977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82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t>Seite </a:t>
            </a:r>
            <a:fld id="{6C47C05D-7D50-4E6E-A68E-6ABAD0E2B528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 smtClean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487363" y="9193213"/>
            <a:ext cx="10541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 smtClean="0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 smtClean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92196" y="7202312"/>
            <a:ext cx="11054080" cy="1937173"/>
          </a:xfrm>
          <a:prstGeom prst="rect">
            <a:avLst/>
          </a:prstGeom>
        </p:spPr>
        <p:txBody>
          <a:bodyPr lIns="130046" tIns="65023" rIns="130046" bIns="65023" anchor="t"/>
          <a:lstStyle>
            <a:lvl1pPr algn="l">
              <a:defRPr sz="5600" b="1" cap="none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485423" y="5067583"/>
            <a:ext cx="11054080" cy="2133599"/>
          </a:xfrm>
          <a:prstGeom prst="rect">
            <a:avLst/>
          </a:prstGeom>
        </p:spPr>
        <p:txBody>
          <a:bodyPr lIns="130046" tIns="65023" rIns="130046" bIns="65023" anchor="b"/>
          <a:lstStyle>
            <a:lvl1pPr marL="0" indent="0">
              <a:buNone/>
              <a:defRPr sz="2800" b="1">
                <a:solidFill>
                  <a:schemeClr val="bg2"/>
                </a:solidFill>
              </a:defRPr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5700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t>Page </a:t>
            </a:r>
            <a:fld id="{2ECDCB2B-36FA-489A-8172-417ADCAF04A6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 smtClean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487363" y="9193213"/>
            <a:ext cx="10556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 smtClean="0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 smtClean="0">
              <a:solidFill>
                <a:schemeClr val="bg2"/>
              </a:solidFill>
              <a:latin typeface="Calibri" pitchFamily="34" charset="0"/>
            </a:endParaRPr>
          </a:p>
        </p:txBody>
      </p:sp>
      <p:pic>
        <p:nvPicPr>
          <p:cNvPr id="6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2800" y="93600"/>
            <a:ext cx="10742508" cy="939600"/>
          </a:xfrm>
          <a:prstGeom prst="rect">
            <a:avLst/>
          </a:prstGeom>
        </p:spPr>
        <p:txBody>
          <a:bodyPr lIns="0" tIns="65023" rIns="130046" bIns="65023"/>
          <a:lstStyle>
            <a:lvl1pPr algn="l">
              <a:defRPr sz="56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680" y="1372730"/>
            <a:ext cx="12029440" cy="7301653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buFont typeface="Wingdings 3" pitchFamily="18" charset="2"/>
              <a:buChar char=""/>
              <a:defRPr sz="2800" b="1" spc="0">
                <a:latin typeface="+mn-lt"/>
              </a:defRPr>
            </a:lvl1pPr>
            <a:lvl2pPr>
              <a:buFont typeface="Calibri" pitchFamily="34" charset="0"/>
              <a:buChar char="–"/>
              <a:defRPr sz="2800" spc="0">
                <a:latin typeface="+mn-lt"/>
              </a:defRPr>
            </a:lvl2pPr>
            <a:lvl3pPr>
              <a:defRPr sz="2400" spc="0">
                <a:latin typeface="+mn-lt"/>
              </a:defRPr>
            </a:lvl3pPr>
            <a:lvl4pPr>
              <a:defRPr sz="2000" spc="0">
                <a:latin typeface="+mn-lt"/>
              </a:defRPr>
            </a:lvl4pPr>
            <a:lvl5pPr>
              <a:defRPr sz="1800" spc="0">
                <a:latin typeface="+mn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264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59" r:id="rId1"/>
    <p:sldLayoutId id="2147484460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5pPr>
      <a:lvl6pPr marL="65023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130046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95069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2600919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38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57626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422649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87672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552695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4"/>
          <p:cNvSpPr>
            <a:spLocks noGrp="1"/>
          </p:cNvSpPr>
          <p:nvPr>
            <p:ph type="title"/>
          </p:nvPr>
        </p:nvSpPr>
        <p:spPr bwMode="auto">
          <a:xfrm>
            <a:off x="1535401" y="7790441"/>
            <a:ext cx="9807789" cy="1026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DE" altLang="en-US" smtClean="0"/>
              <a:t>Test Vector Generation</a:t>
            </a:r>
            <a:endParaRPr lang="en-US" altLang="en-US" sz="3200" dirty="0"/>
          </a:p>
        </p:txBody>
      </p:sp>
      <p:sp>
        <p:nvSpPr>
          <p:cNvPr id="5123" name="Untertitel 2"/>
          <p:cNvSpPr>
            <a:spLocks noGrp="1"/>
          </p:cNvSpPr>
          <p:nvPr>
            <p:ph type="body" idx="1"/>
          </p:nvPr>
        </p:nvSpPr>
        <p:spPr bwMode="auto">
          <a:xfrm>
            <a:off x="491115" y="441037"/>
            <a:ext cx="9607550" cy="909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en-US" sz="4400" smtClean="0"/>
              <a:t>Robert Reitmeier, </a:t>
            </a:r>
            <a:r>
              <a:rPr lang="de-DE" altLang="en-US" sz="4400" dirty="0" smtClean="0"/>
              <a:t>Validas AG</a:t>
            </a:r>
          </a:p>
        </p:txBody>
      </p:sp>
    </p:spTree>
    <p:extLst>
      <p:ext uri="{BB962C8B-B14F-4D97-AF65-F5344CB8AC3E}">
        <p14:creationId xmlns:p14="http://schemas.microsoft.com/office/powerpoint/2010/main" val="19816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Motivation / The Problem</a:t>
            </a:r>
          </a:p>
          <a:p>
            <a:r>
              <a:rPr lang="en-GB" smtClean="0"/>
              <a:t>Small Examples</a:t>
            </a:r>
          </a:p>
          <a:p>
            <a:r>
              <a:rPr lang="en-GB" smtClean="0"/>
              <a:t>SAT Solving Modulo Theories: Z3</a:t>
            </a:r>
            <a:endParaRPr lang="en-GB" smtClean="0"/>
          </a:p>
          <a:p>
            <a:r>
              <a:rPr lang="en-GB"/>
              <a:t>Integrated </a:t>
            </a:r>
            <a:r>
              <a:rPr lang="en-GB" smtClean="0"/>
              <a:t>Verification</a:t>
            </a:r>
            <a:endParaRPr lang="en-GB" smtClean="0"/>
          </a:p>
          <a:p>
            <a:r>
              <a:rPr lang="en-GB" smtClean="0"/>
              <a:t>The </a:t>
            </a:r>
            <a:r>
              <a:rPr lang="en-GB"/>
              <a:t>State </a:t>
            </a:r>
            <a:r>
              <a:rPr lang="en-GB"/>
              <a:t>Space </a:t>
            </a:r>
            <a:r>
              <a:rPr lang="en-GB" smtClean="0"/>
              <a:t>Explosion and some Heuristics</a:t>
            </a:r>
          </a:p>
          <a:p>
            <a:r>
              <a:rPr lang="en-GB" smtClean="0"/>
              <a:t>FalconLib: Solution to Jorge’s and Alex’s Challenge</a:t>
            </a:r>
          </a:p>
          <a:p>
            <a:r>
              <a:rPr lang="en-GB" smtClean="0"/>
              <a:t>Call for Challenges</a:t>
            </a:r>
            <a:endParaRPr lang="en-GB" smtClean="0"/>
          </a:p>
          <a:p>
            <a:r>
              <a:rPr lang="en-GB" smtClean="0"/>
              <a:t>Haskell’s Amenities</a:t>
            </a:r>
            <a:br>
              <a:rPr lang="en-GB" smtClean="0"/>
            </a:br>
            <a:r>
              <a:rPr lang="en-GB" smtClean="0"/>
              <a:t>(Quasi-Quoting, UniCode Syntax, Generics, Laziness-&gt;ProducerConsumer…)</a:t>
            </a:r>
          </a:p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62924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Stichpunkte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mtClean="0"/>
              <a:t>Loop Prediction (easy with “for” in MISRA)</a:t>
            </a:r>
            <a:endParaRPr lang="en-GB" smtClean="0"/>
          </a:p>
          <a:p>
            <a:r>
              <a:rPr lang="en-GB" smtClean="0"/>
              <a:t>Automatic Verification Test Harness</a:t>
            </a:r>
          </a:p>
          <a:p>
            <a:r>
              <a:rPr lang="en-GB" smtClean="0"/>
              <a:t>Producer/Comsumer Model (Memory!)</a:t>
            </a:r>
            <a:endParaRPr lang="en-GB" smtClean="0"/>
          </a:p>
          <a:p>
            <a:r>
              <a:rPr lang="en-GB" smtClean="0"/>
              <a:t>Enums, Structs, Floats, …</a:t>
            </a:r>
            <a:endParaRPr lang="en-GB" smtClean="0"/>
          </a:p>
          <a:p>
            <a:r>
              <a:rPr lang="en-GB" smtClean="0"/>
              <a:t>Full coverage is desirable only for target function</a:t>
            </a:r>
          </a:p>
          <a:p>
            <a:r>
              <a:rPr lang="en-GB" smtClean="0"/>
              <a:t>Reports vectors to cover coverable code and reports (presumably?) dead code</a:t>
            </a:r>
          </a:p>
          <a:p>
            <a:r>
              <a:rPr lang="en-GB" smtClean="0"/>
              <a:t>Heuristics:</a:t>
            </a:r>
          </a:p>
          <a:p>
            <a:pPr lvl="1"/>
            <a:r>
              <a:rPr lang="en-GB" smtClean="0"/>
              <a:t>Restriction to a subspace</a:t>
            </a:r>
          </a:p>
          <a:p>
            <a:pPr lvl="1"/>
            <a:r>
              <a:rPr lang="en-GB" smtClean="0"/>
              <a:t>Random Condition Branch Skipping</a:t>
            </a: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90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Motivation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mtClean="0"/>
              <a:t>ISO 26262/*: Code Coverage for libraries/SWCs at ASIL D!</a:t>
            </a:r>
          </a:p>
          <a:p>
            <a:r>
              <a:rPr lang="en-GB" smtClean="0"/>
              <a:t>=&gt; Test Suite does test all parts of the code</a:t>
            </a:r>
            <a:endParaRPr lang="en-GB" smtClean="0"/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77" y="3931902"/>
            <a:ext cx="11448646" cy="474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7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42800" y="6493790"/>
            <a:ext cx="3850231" cy="17358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Problem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mtClean="0"/>
              <a:t>Which inputs lead to 100% code coverage?</a:t>
            </a:r>
          </a:p>
          <a:p>
            <a:pPr marL="0" indent="0">
              <a:buNone/>
            </a:pPr>
            <a:endParaRPr lang="en-GB" sz="18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GB" sz="18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800" b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int </a:t>
            </a: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g(int x,int y)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int erg = x;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while(y&gt;0)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{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erg = erg &lt;&lt; 1;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y=y-1;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if(erg&lt;=1) { erg=100; }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return(erg);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GB" sz="18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int f(int y)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if(g(2,y)&gt;5) return 1;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else return 0;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-GB" smtClean="0"/>
              <a:t> 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57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6813550" y="1625600"/>
            <a:ext cx="5703888" cy="539115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>
              <a:defRPr/>
            </a:pPr>
            <a:endParaRPr lang="de-DE" sz="3400" b="1">
              <a:solidFill>
                <a:srgbClr val="64748B"/>
              </a:solidFill>
            </a:endParaRPr>
          </a:p>
        </p:txBody>
      </p:sp>
      <p:pic>
        <p:nvPicPr>
          <p:cNvPr id="17413" name="Picture 2" descr="\\smbsrv.validas\intranet\Validas\CorporateIdentity\ValidasLogos\validas600.png"/>
          <p:cNvPicPr>
            <a:picLocks noChangeAspect="1" noChangeArrowheads="1"/>
          </p:cNvPicPr>
          <p:nvPr/>
        </p:nvPicPr>
        <p:blipFill>
          <a:blip r:embed="rId2" cstate="print">
            <a:lum bright="-10000" contrast="30000"/>
          </a:blip>
          <a:srcRect/>
          <a:stretch>
            <a:fillRect/>
          </a:stretch>
        </p:blipFill>
        <p:spPr bwMode="auto">
          <a:xfrm>
            <a:off x="8858665" y="8129588"/>
            <a:ext cx="37274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Titel 9"/>
          <p:cNvSpPr>
            <a:spLocks noGrp="1"/>
          </p:cNvSpPr>
          <p:nvPr>
            <p:ph type="title"/>
          </p:nvPr>
        </p:nvSpPr>
        <p:spPr bwMode="auto">
          <a:xfrm>
            <a:off x="442913" y="93663"/>
            <a:ext cx="10742612" cy="9398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smtClean="0"/>
              <a:t>The End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7285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Valida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äsentation2003-h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201</Words>
  <Application>Microsoft Office PowerPoint</Application>
  <PresentationFormat>Benutzerdefiniert</PresentationFormat>
  <Paragraphs>49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Calibri</vt:lpstr>
      <vt:lpstr>Wingdings 3</vt:lpstr>
      <vt:lpstr>Droid Sans Mono</vt:lpstr>
      <vt:lpstr>Eurostile</vt:lpstr>
      <vt:lpstr>Arial</vt:lpstr>
      <vt:lpstr>template</vt:lpstr>
      <vt:lpstr>Test Vector Generation</vt:lpstr>
      <vt:lpstr>Contents</vt:lpstr>
      <vt:lpstr>Stichpunkte</vt:lpstr>
      <vt:lpstr>Motivation</vt:lpstr>
      <vt:lpstr>The Problem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Werkzeugkettenanalyse</dc:title>
  <dc:subject>ISO26262</dc:subject>
  <dc:creator>Validas AG</dc:creator>
  <cp:lastModifiedBy>Robert Reitmeier</cp:lastModifiedBy>
  <cp:revision>1053</cp:revision>
  <cp:lastPrinted>2018-01-19T07:40:56Z</cp:lastPrinted>
  <dcterms:created xsi:type="dcterms:W3CDTF">2009-12-04T13:21:58Z</dcterms:created>
  <dcterms:modified xsi:type="dcterms:W3CDTF">2020-07-01T07:15:49Z</dcterms:modified>
</cp:coreProperties>
</file>