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2" r:id="rId3"/>
    <p:sldId id="257" r:id="rId4"/>
    <p:sldId id="260" r:id="rId5"/>
    <p:sldId id="265" r:id="rId6"/>
    <p:sldId id="259" r:id="rId7"/>
    <p:sldId id="261" r:id="rId8"/>
    <p:sldId id="286" r:id="rId9"/>
    <p:sldId id="267" r:id="rId10"/>
    <p:sldId id="268" r:id="rId11"/>
    <p:sldId id="263" r:id="rId12"/>
    <p:sldId id="266" r:id="rId13"/>
    <p:sldId id="269" r:id="rId14"/>
    <p:sldId id="279" r:id="rId15"/>
    <p:sldId id="270" r:id="rId16"/>
    <p:sldId id="271" r:id="rId17"/>
    <p:sldId id="272" r:id="rId18"/>
    <p:sldId id="273" r:id="rId19"/>
    <p:sldId id="274" r:id="rId20"/>
    <p:sldId id="275" r:id="rId21"/>
    <p:sldId id="283" r:id="rId22"/>
    <p:sldId id="276" r:id="rId23"/>
    <p:sldId id="277" r:id="rId24"/>
    <p:sldId id="281" r:id="rId25"/>
    <p:sldId id="282" r:id="rId26"/>
    <p:sldId id="278"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83374"/>
  </p:normalViewPr>
  <p:slideViewPr>
    <p:cSldViewPr snapToGrid="0" snapToObjects="1">
      <p:cViewPr varScale="1">
        <p:scale>
          <a:sx n="141" d="100"/>
          <a:sy n="141" d="100"/>
        </p:scale>
        <p:origin x="108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33D0A-AB5E-C745-BF3F-13680E20D6C0}" type="datetimeFigureOut">
              <a:rPr lang="en-US" smtClean="0"/>
              <a:t>9/19/18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4353C-A981-E14F-BA66-235FEB98497D}" type="slidenum">
              <a:rPr lang="en-US" smtClean="0"/>
              <a:t>‹#›</a:t>
            </a:fld>
            <a:endParaRPr lang="en-US"/>
          </a:p>
        </p:txBody>
      </p:sp>
    </p:spTree>
    <p:extLst>
      <p:ext uri="{BB962C8B-B14F-4D97-AF65-F5344CB8AC3E}">
        <p14:creationId xmlns:p14="http://schemas.microsoft.com/office/powerpoint/2010/main" val="157533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a:t>
            </a:r>
            <a:r>
              <a:rPr lang="en-US" dirty="0" err="1"/>
              <a:t>BeVXcon</a:t>
            </a:r>
            <a:r>
              <a:rPr lang="en-US" dirty="0"/>
              <a:t>!</a:t>
            </a:r>
          </a:p>
          <a:p>
            <a:endParaRPr lang="en-US" dirty="0"/>
          </a:p>
          <a:p>
            <a:r>
              <a:rPr lang="en-US" dirty="0"/>
              <a:t>I would like to thank Anthony for this opportunity to speak with you and thank Beyond Security hosting this event.</a:t>
            </a:r>
          </a:p>
          <a:p>
            <a:endParaRPr lang="en-US" dirty="0"/>
          </a:p>
          <a:p>
            <a:r>
              <a:rPr lang="en-US" dirty="0"/>
              <a:t>My hope is to take a few minutes of your time this morning and discuss how we can improve hacking competitions.</a:t>
            </a:r>
          </a:p>
          <a:p>
            <a:endParaRPr lang="en-US" dirty="0"/>
          </a:p>
          <a:p>
            <a:r>
              <a:rPr lang="en-US" dirty="0"/>
              <a:t>There are several styles of competitions, and it is important to find the style that motivates you to continue improving.</a:t>
            </a:r>
          </a:p>
          <a:p>
            <a:endParaRPr lang="en-US" dirty="0"/>
          </a:p>
          <a:p>
            <a:r>
              <a:rPr lang="en-US" dirty="0"/>
              <a:t>Since this is </a:t>
            </a:r>
            <a:r>
              <a:rPr lang="en-US" dirty="0" err="1"/>
              <a:t>BeVX</a:t>
            </a:r>
            <a:r>
              <a:rPr lang="en-US" dirty="0"/>
              <a:t>, I will talk about competitions that support the mastery of exploitation skill.</a:t>
            </a:r>
          </a:p>
        </p:txBody>
      </p:sp>
      <p:sp>
        <p:nvSpPr>
          <p:cNvPr id="4" name="Slide Number Placeholder 3"/>
          <p:cNvSpPr>
            <a:spLocks noGrp="1"/>
          </p:cNvSpPr>
          <p:nvPr>
            <p:ph type="sldNum" sz="quarter" idx="5"/>
          </p:nvPr>
        </p:nvSpPr>
        <p:spPr/>
        <p:txBody>
          <a:bodyPr/>
          <a:lstStyle/>
          <a:p>
            <a:fld id="{BB14353C-A981-E14F-BA66-235FEB98497D}" type="slidenum">
              <a:rPr lang="en-US" smtClean="0"/>
              <a:t>1</a:t>
            </a:fld>
            <a:endParaRPr lang="en-US"/>
          </a:p>
        </p:txBody>
      </p:sp>
    </p:spTree>
    <p:extLst>
      <p:ext uri="{BB962C8B-B14F-4D97-AF65-F5344CB8AC3E}">
        <p14:creationId xmlns:p14="http://schemas.microsoft.com/office/powerpoint/2010/main" val="226813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Deliberate Practice is an area of psychology that focuses on how people become masters of a skill or gain expertise.</a:t>
            </a:r>
          </a:p>
          <a:p>
            <a:endParaRPr lang="en-US" dirty="0"/>
          </a:p>
          <a:p>
            <a:r>
              <a:rPr lang="en-US" dirty="0"/>
              <a:t>Professor K Anders Ericsson published a paper on this topic in 1993 called </a:t>
            </a:r>
          </a:p>
          <a:p>
            <a:r>
              <a:rPr lang="en-US" dirty="0"/>
              <a:t>“The Role of Deliberate Practice in the Acquisition of Expert Performance”.</a:t>
            </a:r>
          </a:p>
          <a:p>
            <a:endParaRPr lang="en-US" dirty="0"/>
          </a:p>
          <a:p>
            <a:r>
              <a:rPr lang="en-US" dirty="0"/>
              <a:t>Professor Ericsson believes that: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all practice is equal. How you practice is very important for determining whether you gain skill, rather than </a:t>
            </a:r>
            <a:r>
              <a:rPr lang="en-US" sz="1200" b="0" i="0" kern="1200" dirty="0">
                <a:solidFill>
                  <a:schemeClr val="tx1"/>
                </a:solidFill>
                <a:effectLst/>
                <a:latin typeface="+mn-lt"/>
                <a:ea typeface="+mn-ea"/>
                <a:cs typeface="+mn-cs"/>
              </a:rPr>
              <a:t>merely performing a skill a large number of times.</a:t>
            </a:r>
            <a:endParaRPr lang="en-US" dirty="0"/>
          </a:p>
          <a:p>
            <a:endParaRPr lang="en-US" dirty="0"/>
          </a:p>
          <a:p>
            <a:r>
              <a:rPr lang="en-US" dirty="0"/>
              <a:t>You must practice at a level that is more challenging than your current skill. But it must not be so hard that it is impossible for you to do. And it should also be paired with immediate feedback about what you did wrong or how to improve.</a:t>
            </a:r>
          </a:p>
          <a:p>
            <a:endParaRPr lang="en-US" dirty="0"/>
          </a:p>
          <a:p>
            <a:r>
              <a:rPr lang="en-US" dirty="0"/>
              <a:t>Deliberate practice requires focused attention. </a:t>
            </a:r>
          </a:p>
        </p:txBody>
      </p:sp>
      <p:sp>
        <p:nvSpPr>
          <p:cNvPr id="4" name="Slide Number Placeholder 3"/>
          <p:cNvSpPr>
            <a:spLocks noGrp="1"/>
          </p:cNvSpPr>
          <p:nvPr>
            <p:ph type="sldNum" sz="quarter" idx="5"/>
          </p:nvPr>
        </p:nvSpPr>
        <p:spPr/>
        <p:txBody>
          <a:bodyPr/>
          <a:lstStyle/>
          <a:p>
            <a:fld id="{BB14353C-A981-E14F-BA66-235FEB98497D}" type="slidenum">
              <a:rPr lang="en-US" smtClean="0"/>
              <a:t>10</a:t>
            </a:fld>
            <a:endParaRPr lang="en-US"/>
          </a:p>
        </p:txBody>
      </p:sp>
    </p:spTree>
    <p:extLst>
      <p:ext uri="{BB962C8B-B14F-4D97-AF65-F5344CB8AC3E}">
        <p14:creationId xmlns:p14="http://schemas.microsoft.com/office/powerpoint/2010/main" val="161356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PlaidCTF</a:t>
            </a:r>
            <a:r>
              <a:rPr lang="en-US" sz="1200" b="0" i="0" kern="1200" dirty="0">
                <a:solidFill>
                  <a:schemeClr val="tx1"/>
                </a:solidFill>
                <a:effectLst/>
                <a:latin typeface="+mn-lt"/>
                <a:ea typeface="+mn-ea"/>
                <a:cs typeface="+mn-cs"/>
              </a:rPr>
              <a:t>, WCTF, and other CTFs produce novel challenges that force individuals to stretch their skills.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CTFs are short and time bound, so if you want to do well you are forced to focus on the task at hand.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write-ups and interactions with organizers during and after a CTF provide feedback that helps the individuals improve.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Professor Ericsson also adds that: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Engagement in deliberate practice is not inherently motivating.</a:t>
            </a:r>
          </a:p>
          <a:p>
            <a:r>
              <a:rPr lang="en-US" sz="1200" b="0" i="0" kern="1200" dirty="0">
                <a:solidFill>
                  <a:schemeClr val="tx1"/>
                </a:solidFill>
                <a:effectLst/>
                <a:latin typeface="+mn-lt"/>
                <a:ea typeface="+mn-ea"/>
                <a:cs typeface="+mn-cs"/>
              </a:rPr>
              <a:t>individuals must be engaged and motivated to take part in improvement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an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children who were simply exposed to an activity for months by their parents in a fun way were more successful at gaining mastery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believe CTFs are the fun way to expose people to security</a:t>
            </a:r>
            <a:endParaRPr lang="en-US" dirty="0"/>
          </a:p>
        </p:txBody>
      </p:sp>
      <p:sp>
        <p:nvSpPr>
          <p:cNvPr id="4" name="Slide Number Placeholder 3"/>
          <p:cNvSpPr>
            <a:spLocks noGrp="1"/>
          </p:cNvSpPr>
          <p:nvPr>
            <p:ph type="sldNum" sz="quarter" idx="5"/>
          </p:nvPr>
        </p:nvSpPr>
        <p:spPr/>
        <p:txBody>
          <a:bodyPr/>
          <a:lstStyle/>
          <a:p>
            <a:fld id="{BB14353C-A981-E14F-BA66-235FEB98497D}" type="slidenum">
              <a:rPr lang="en-US" smtClean="0"/>
              <a:t>11</a:t>
            </a:fld>
            <a:endParaRPr lang="en-US"/>
          </a:p>
        </p:txBody>
      </p:sp>
    </p:spTree>
    <p:extLst>
      <p:ext uri="{BB962C8B-B14F-4D97-AF65-F5344CB8AC3E}">
        <p14:creationId xmlns:p14="http://schemas.microsoft.com/office/powerpoint/2010/main" val="933104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CTFs and players are equal. Some people will have more experience and more skill than others at this point in time. Some CTFs will be easier or harder than others.</a:t>
            </a:r>
          </a:p>
          <a:p>
            <a:endParaRPr lang="en-US" dirty="0"/>
          </a:p>
          <a:p>
            <a:r>
              <a:rPr lang="en-US" dirty="0"/>
              <a:t>We should be more open about the difficulty of individual CTFs, and encourage people to play the CTFs that are appropriate for them.</a:t>
            </a:r>
          </a:p>
          <a:p>
            <a:endParaRPr lang="en-US" dirty="0"/>
          </a:p>
          <a:p>
            <a:r>
              <a:rPr lang="en-US" dirty="0"/>
              <a:t>Easy and hard CTFs exist. CTFs that focus on the middle area are important and I feel are currently neglected. Part of this is the natural evolution of the CTF organizers as their own skills increase.</a:t>
            </a:r>
          </a:p>
          <a:p>
            <a:endParaRPr lang="en-US" dirty="0"/>
          </a:p>
          <a:p>
            <a:r>
              <a:rPr lang="en-US" dirty="0"/>
              <a:t>Needless to say, Hack2Win and Pwn2Own represent competitions that are not approachable to newcomers. Nor is it their goal.</a:t>
            </a:r>
          </a:p>
          <a:p>
            <a:endParaRPr lang="en-US" dirty="0"/>
          </a:p>
          <a:p>
            <a:r>
              <a:rPr lang="en-US" dirty="0"/>
              <a:t>Bug bounties, however, are more similar to CTFs in that there is a wide variety of targets with different skill requirements. Some of these could be good for newcomers, but they are not generally organized by difficulty. </a:t>
            </a:r>
          </a:p>
        </p:txBody>
      </p:sp>
      <p:sp>
        <p:nvSpPr>
          <p:cNvPr id="4" name="Slide Number Placeholder 3"/>
          <p:cNvSpPr>
            <a:spLocks noGrp="1"/>
          </p:cNvSpPr>
          <p:nvPr>
            <p:ph type="sldNum" sz="quarter" idx="5"/>
          </p:nvPr>
        </p:nvSpPr>
        <p:spPr/>
        <p:txBody>
          <a:bodyPr/>
          <a:lstStyle/>
          <a:p>
            <a:fld id="{BB14353C-A981-E14F-BA66-235FEB98497D}" type="slidenum">
              <a:rPr lang="en-US" smtClean="0"/>
              <a:t>12</a:t>
            </a:fld>
            <a:endParaRPr lang="en-US"/>
          </a:p>
        </p:txBody>
      </p:sp>
    </p:spTree>
    <p:extLst>
      <p:ext uri="{BB962C8B-B14F-4D97-AF65-F5344CB8AC3E}">
        <p14:creationId xmlns:p14="http://schemas.microsoft.com/office/powerpoint/2010/main" val="2566183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353C-A981-E14F-BA66-235FEB98497D}" type="slidenum">
              <a:rPr lang="en-US" smtClean="0"/>
              <a:t>18</a:t>
            </a:fld>
            <a:endParaRPr lang="en-US"/>
          </a:p>
        </p:txBody>
      </p:sp>
    </p:spTree>
    <p:extLst>
      <p:ext uri="{BB962C8B-B14F-4D97-AF65-F5344CB8AC3E}">
        <p14:creationId xmlns:p14="http://schemas.microsoft.com/office/powerpoint/2010/main" val="227092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are not familiar with hacking competitions, there are three types I want to mention today:</a:t>
            </a:r>
          </a:p>
          <a:p>
            <a:endParaRPr lang="en-US" dirty="0"/>
          </a:p>
          <a:p>
            <a:r>
              <a:rPr lang="en-US" dirty="0"/>
              <a:t>CTFs are short competitions (around 24-48 hours) where teams compete to solve challenges written by the organizers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I will focus on CTF competitions, I will also discuss the benefits of other styles of competitions, such as Hack2Win, Pwn2Own, and bug bounties.</a:t>
            </a:r>
          </a:p>
          <a:p>
            <a:endParaRPr lang="en-US" dirty="0"/>
          </a:p>
          <a:p>
            <a:r>
              <a:rPr lang="en-US" dirty="0"/>
              <a:t>Pwn2Own style competitions, such as Hack2Win here at </a:t>
            </a:r>
            <a:r>
              <a:rPr lang="en-US" dirty="0" err="1"/>
              <a:t>BeVX</a:t>
            </a:r>
            <a:r>
              <a:rPr lang="en-US" dirty="0"/>
              <a:t>, require participants to come prepared with 0-days to exploit browsers, mobile phones, and operating systems. The teams that participate usually spend weeks preparing or finding bugs.</a:t>
            </a:r>
          </a:p>
          <a:p>
            <a:endParaRPr lang="en-US" dirty="0"/>
          </a:p>
          <a:p>
            <a:r>
              <a:rPr lang="en-US" dirty="0"/>
              <a:t>Lastly, bug bounties are continuous programs run by companies to reward researchers who report bugs in their software.</a:t>
            </a:r>
          </a:p>
        </p:txBody>
      </p:sp>
      <p:sp>
        <p:nvSpPr>
          <p:cNvPr id="4" name="Slide Number Placeholder 3"/>
          <p:cNvSpPr>
            <a:spLocks noGrp="1"/>
          </p:cNvSpPr>
          <p:nvPr>
            <p:ph type="sldNum" sz="quarter" idx="5"/>
          </p:nvPr>
        </p:nvSpPr>
        <p:spPr/>
        <p:txBody>
          <a:bodyPr/>
          <a:lstStyle/>
          <a:p>
            <a:fld id="{BB14353C-A981-E14F-BA66-235FEB98497D}" type="slidenum">
              <a:rPr lang="en-US" smtClean="0"/>
              <a:t>2</a:t>
            </a:fld>
            <a:endParaRPr lang="en-US"/>
          </a:p>
        </p:txBody>
      </p:sp>
    </p:spTree>
    <p:extLst>
      <p:ext uri="{BB962C8B-B14F-4D97-AF65-F5344CB8AC3E}">
        <p14:creationId xmlns:p14="http://schemas.microsoft.com/office/powerpoint/2010/main" val="267503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later half of Einstein's life, he tried to unify the forces of physics to develop a Grand Unified Theory.</a:t>
            </a:r>
          </a:p>
          <a:p>
            <a:endParaRPr lang="en-US" dirty="0"/>
          </a:p>
          <a:p>
            <a:r>
              <a:rPr lang="en-US" dirty="0"/>
              <a:t>I believe it is possible to do the same for hacking competitions and find common ground between these three styles.</a:t>
            </a:r>
          </a:p>
          <a:p>
            <a:endParaRPr lang="en-US" dirty="0"/>
          </a:p>
          <a:p>
            <a:r>
              <a:rPr lang="en-US" dirty="0"/>
              <a:t>While I will focus on a small part of this task today, I hope that we can continue to evolve all of these competitions to a higher level.</a:t>
            </a:r>
          </a:p>
          <a:p>
            <a:endParaRPr lang="en-US" dirty="0"/>
          </a:p>
          <a:p>
            <a:r>
              <a:rPr lang="en-US" dirty="0"/>
              <a:t>And, unlike Einstein, show that our task is not futile.</a:t>
            </a:r>
          </a:p>
        </p:txBody>
      </p:sp>
      <p:sp>
        <p:nvSpPr>
          <p:cNvPr id="4" name="Slide Number Placeholder 3"/>
          <p:cNvSpPr>
            <a:spLocks noGrp="1"/>
          </p:cNvSpPr>
          <p:nvPr>
            <p:ph type="sldNum" sz="quarter" idx="5"/>
          </p:nvPr>
        </p:nvSpPr>
        <p:spPr/>
        <p:txBody>
          <a:bodyPr/>
          <a:lstStyle/>
          <a:p>
            <a:fld id="{BB14353C-A981-E14F-BA66-235FEB98497D}" type="slidenum">
              <a:rPr lang="en-US" smtClean="0"/>
              <a:t>3</a:t>
            </a:fld>
            <a:endParaRPr lang="en-US"/>
          </a:p>
        </p:txBody>
      </p:sp>
    </p:spTree>
    <p:extLst>
      <p:ext uri="{BB962C8B-B14F-4D97-AF65-F5344CB8AC3E}">
        <p14:creationId xmlns:p14="http://schemas.microsoft.com/office/powerpoint/2010/main" val="283745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Capture the Flag competitions that take place around the world.</a:t>
            </a:r>
          </a:p>
          <a:p>
            <a:endParaRPr lang="en-US" dirty="0"/>
          </a:p>
          <a:p>
            <a:r>
              <a:rPr lang="en-US" dirty="0"/>
              <a:t>The most famous is Defcon CTF finals, where the top CTF teams compete every year.</a:t>
            </a:r>
          </a:p>
          <a:p>
            <a:endParaRPr lang="en-US" dirty="0"/>
          </a:p>
          <a:p>
            <a:r>
              <a:rPr lang="en-US" dirty="0"/>
              <a:t>Other CTFs include </a:t>
            </a:r>
            <a:r>
              <a:rPr lang="en-US" dirty="0" err="1"/>
              <a:t>Codegate</a:t>
            </a:r>
            <a:r>
              <a:rPr lang="en-US" dirty="0"/>
              <a:t> in Korea, WCTF in Beijing, </a:t>
            </a:r>
            <a:r>
              <a:rPr lang="en-US" dirty="0" err="1"/>
              <a:t>CodeBlue</a:t>
            </a:r>
            <a:r>
              <a:rPr lang="en-US" dirty="0"/>
              <a:t> in Japan, and </a:t>
            </a:r>
            <a:r>
              <a:rPr lang="en-US" dirty="0" err="1"/>
              <a:t>PlaidCTF</a:t>
            </a:r>
            <a:r>
              <a:rPr lang="en-US" dirty="0"/>
              <a:t> in the United States. And many many more.</a:t>
            </a:r>
          </a:p>
        </p:txBody>
      </p:sp>
      <p:sp>
        <p:nvSpPr>
          <p:cNvPr id="4" name="Slide Number Placeholder 3"/>
          <p:cNvSpPr>
            <a:spLocks noGrp="1"/>
          </p:cNvSpPr>
          <p:nvPr>
            <p:ph type="sldNum" sz="quarter" idx="5"/>
          </p:nvPr>
        </p:nvSpPr>
        <p:spPr/>
        <p:txBody>
          <a:bodyPr/>
          <a:lstStyle/>
          <a:p>
            <a:fld id="{BB14353C-A981-E14F-BA66-235FEB98497D}" type="slidenum">
              <a:rPr lang="en-US" smtClean="0"/>
              <a:t>4</a:t>
            </a:fld>
            <a:endParaRPr lang="en-US"/>
          </a:p>
        </p:txBody>
      </p:sp>
    </p:spTree>
    <p:extLst>
      <p:ext uri="{BB962C8B-B14F-4D97-AF65-F5344CB8AC3E}">
        <p14:creationId xmlns:p14="http://schemas.microsoft.com/office/powerpoint/2010/main" val="360731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types of CTFs: Jeopardy style and attack-defense.</a:t>
            </a:r>
          </a:p>
          <a:p>
            <a:endParaRPr lang="en-US" dirty="0"/>
          </a:p>
          <a:p>
            <a:r>
              <a:rPr lang="en-US" dirty="0"/>
              <a:t>Most CTFs are Jeopardy style, meaning that teams are given a set of challenges which they must solve, and each challenge provides a flag which is worth some points.</a:t>
            </a:r>
          </a:p>
          <a:p>
            <a:endParaRPr lang="en-US" dirty="0"/>
          </a:p>
          <a:p>
            <a:r>
              <a:rPr lang="en-US" dirty="0"/>
              <a:t>Types of challenges include exploitation, reverse engineering, forensics, and web.</a:t>
            </a:r>
          </a:p>
          <a:p>
            <a:endParaRPr lang="en-US" dirty="0"/>
          </a:p>
          <a:p>
            <a:r>
              <a:rPr lang="en-US" dirty="0"/>
              <a:t>Attack-defense, of which Defcon CTF finals is the prime example, require teams to constantly attack services to gain more flags, constantly find more bugs and exploit them, while patching and defending their own services.</a:t>
            </a:r>
          </a:p>
          <a:p>
            <a:endParaRPr lang="en-US" dirty="0"/>
          </a:p>
          <a:p>
            <a:r>
              <a:rPr lang="en-US" dirty="0"/>
              <a:t>For this talk, I will focus on Jeopardy-style competitions because these have the most space for disruption and innovation.</a:t>
            </a:r>
          </a:p>
        </p:txBody>
      </p:sp>
      <p:sp>
        <p:nvSpPr>
          <p:cNvPr id="4" name="Slide Number Placeholder 3"/>
          <p:cNvSpPr>
            <a:spLocks noGrp="1"/>
          </p:cNvSpPr>
          <p:nvPr>
            <p:ph type="sldNum" sz="quarter" idx="5"/>
          </p:nvPr>
        </p:nvSpPr>
        <p:spPr/>
        <p:txBody>
          <a:bodyPr/>
          <a:lstStyle/>
          <a:p>
            <a:fld id="{BB14353C-A981-E14F-BA66-235FEB98497D}" type="slidenum">
              <a:rPr lang="en-US" smtClean="0"/>
              <a:t>5</a:t>
            </a:fld>
            <a:endParaRPr lang="en-US"/>
          </a:p>
        </p:txBody>
      </p:sp>
    </p:spTree>
    <p:extLst>
      <p:ext uri="{BB962C8B-B14F-4D97-AF65-F5344CB8AC3E}">
        <p14:creationId xmlns:p14="http://schemas.microsoft.com/office/powerpoint/2010/main" val="160764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talk is an evolution on how CTFs have changed for me over time, it is also an answer to a Twitter thread from earlier this year.</a:t>
            </a:r>
          </a:p>
          <a:p>
            <a:endParaRPr lang="en-US" dirty="0"/>
          </a:p>
          <a:p>
            <a:r>
              <a:rPr lang="en-US" dirty="0"/>
              <a:t>One person writes: "CTFs are great, but too many vulnerability dev tools simply do not fly on non-CTF problems. Would love to see CTFs ramp up </a:t>
            </a:r>
            <a:r>
              <a:rPr lang="en-US" dirty="0" err="1"/>
              <a:t>pwnable</a:t>
            </a:r>
            <a:r>
              <a:rPr lang="en-US" dirty="0"/>
              <a:t> sizes."</a:t>
            </a:r>
          </a:p>
          <a:p>
            <a:endParaRPr lang="en-US" dirty="0"/>
          </a:p>
          <a:p>
            <a:r>
              <a:rPr lang="en-US" dirty="0"/>
              <a:t>This sparked another to add: "The dissonance between CTFs and real-world software has turned me off to them. Contrived challenges lack the nuance of a real developers mistakes."</a:t>
            </a:r>
          </a:p>
          <a:p>
            <a:endParaRPr lang="en-US" dirty="0"/>
          </a:p>
          <a:p>
            <a:r>
              <a:rPr lang="en-US" dirty="0"/>
              <a:t>And lastly: "In a CTF, there is a bug. That certainly isn't the same in real software."</a:t>
            </a:r>
          </a:p>
          <a:p>
            <a:endParaRPr lang="en-US" dirty="0"/>
          </a:p>
          <a:p>
            <a:r>
              <a:rPr lang="en-US" dirty="0"/>
              <a:t>While I will avoid addressing these individually, I believe that they generally miss the point of CTF. Also I find it hard to believe there is real software without any bugs. </a:t>
            </a:r>
          </a:p>
        </p:txBody>
      </p:sp>
      <p:sp>
        <p:nvSpPr>
          <p:cNvPr id="4" name="Slide Number Placeholder 3"/>
          <p:cNvSpPr>
            <a:spLocks noGrp="1"/>
          </p:cNvSpPr>
          <p:nvPr>
            <p:ph type="sldNum" sz="quarter" idx="5"/>
          </p:nvPr>
        </p:nvSpPr>
        <p:spPr/>
        <p:txBody>
          <a:bodyPr/>
          <a:lstStyle/>
          <a:p>
            <a:fld id="{BB14353C-A981-E14F-BA66-235FEB98497D}" type="slidenum">
              <a:rPr lang="en-US" smtClean="0"/>
              <a:t>6</a:t>
            </a:fld>
            <a:endParaRPr lang="en-US"/>
          </a:p>
        </p:txBody>
      </p:sp>
    </p:spTree>
    <p:extLst>
      <p:ext uri="{BB962C8B-B14F-4D97-AF65-F5344CB8AC3E}">
        <p14:creationId xmlns:p14="http://schemas.microsoft.com/office/powerpoint/2010/main" val="11797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the goal of CTF is not to improve general tooling, what is it?</a:t>
            </a:r>
          </a:p>
          <a:p>
            <a:endParaRPr lang="en-US" dirty="0"/>
          </a:p>
          <a:p>
            <a:r>
              <a:rPr lang="en-US" dirty="0"/>
              <a:t>I believe CTF should be:</a:t>
            </a:r>
          </a:p>
          <a:p>
            <a:endParaRPr lang="en-US" dirty="0"/>
          </a:p>
          <a:p>
            <a:r>
              <a:rPr lang="en-US" dirty="0"/>
              <a:t>Educational </a:t>
            </a:r>
          </a:p>
          <a:p>
            <a:r>
              <a:rPr lang="en-US" dirty="0"/>
              <a:t>Approachable</a:t>
            </a:r>
          </a:p>
          <a:p>
            <a:r>
              <a:rPr lang="en-US" dirty="0"/>
              <a:t>Challenging</a:t>
            </a:r>
          </a:p>
          <a:p>
            <a:r>
              <a:rPr lang="en-US" dirty="0"/>
              <a:t>and Fun</a:t>
            </a:r>
          </a:p>
          <a:p>
            <a:endParaRPr lang="en-US" dirty="0"/>
          </a:p>
          <a:p>
            <a:r>
              <a:rPr lang="en-US" dirty="0"/>
              <a:t>We can compare this to the goals of Hack2Win or Pwn2Own:</a:t>
            </a:r>
          </a:p>
          <a:p>
            <a:endParaRPr lang="en-US" dirty="0"/>
          </a:p>
          <a:p>
            <a:r>
              <a:rPr lang="en-US" dirty="0"/>
              <a:t>Fix bugs in real software</a:t>
            </a:r>
          </a:p>
          <a:p>
            <a:r>
              <a:rPr lang="en-US" dirty="0"/>
              <a:t>Evaluate current mitigations</a:t>
            </a:r>
          </a:p>
          <a:p>
            <a:r>
              <a:rPr lang="en-US" dirty="0"/>
              <a:t>PR for the companies running the competition and the companies whose software is tested</a:t>
            </a:r>
          </a:p>
          <a:p>
            <a:r>
              <a:rPr lang="en-US" dirty="0"/>
              <a:t>Fame and fortune for the researchers when they find 0-days</a:t>
            </a:r>
          </a:p>
          <a:p>
            <a:endParaRPr lang="en-US" dirty="0"/>
          </a:p>
          <a:p>
            <a:r>
              <a:rPr lang="en-US" dirty="0"/>
              <a:t>Right away, we can notice that these two styles of hacking competitions have very different goals. CTF is oriented towards education, whereas Pwn2Own-style feels more like a job.</a:t>
            </a:r>
          </a:p>
        </p:txBody>
      </p:sp>
      <p:sp>
        <p:nvSpPr>
          <p:cNvPr id="4" name="Slide Number Placeholder 3"/>
          <p:cNvSpPr>
            <a:spLocks noGrp="1"/>
          </p:cNvSpPr>
          <p:nvPr>
            <p:ph type="sldNum" sz="quarter" idx="5"/>
          </p:nvPr>
        </p:nvSpPr>
        <p:spPr/>
        <p:txBody>
          <a:bodyPr/>
          <a:lstStyle/>
          <a:p>
            <a:fld id="{BB14353C-A981-E14F-BA66-235FEB98497D}" type="slidenum">
              <a:rPr lang="en-US" smtClean="0"/>
              <a:t>7</a:t>
            </a:fld>
            <a:endParaRPr lang="en-US"/>
          </a:p>
        </p:txBody>
      </p:sp>
    </p:spTree>
    <p:extLst>
      <p:ext uri="{BB962C8B-B14F-4D97-AF65-F5344CB8AC3E}">
        <p14:creationId xmlns:p14="http://schemas.microsoft.com/office/powerpoint/2010/main" val="28740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Partcipating</a:t>
            </a:r>
            <a:r>
              <a:rPr lang="en-US" dirty="0"/>
              <a:t> in Pwn2Own and Hack2Win</a:t>
            </a:r>
          </a:p>
          <a:p>
            <a:endParaRPr lang="en-US" dirty="0"/>
          </a:p>
          <a:p>
            <a:r>
              <a:rPr lang="en-US" dirty="0"/>
              <a:t>Exploited Chrome, Edge, and Firefox</a:t>
            </a:r>
          </a:p>
          <a:p>
            <a:endParaRPr lang="en-US" dirty="0"/>
          </a:p>
          <a:p>
            <a:r>
              <a:rPr lang="en-US" dirty="0"/>
              <a:t>Speaking personally, CTF prepared me to get to the point where I could find and exploit vulnerabilities in Firefox, Edge, and mobile devices.</a:t>
            </a:r>
          </a:p>
        </p:txBody>
      </p:sp>
      <p:sp>
        <p:nvSpPr>
          <p:cNvPr id="4" name="Slide Number Placeholder 3"/>
          <p:cNvSpPr>
            <a:spLocks noGrp="1"/>
          </p:cNvSpPr>
          <p:nvPr>
            <p:ph type="sldNum" sz="quarter" idx="5"/>
          </p:nvPr>
        </p:nvSpPr>
        <p:spPr/>
        <p:txBody>
          <a:bodyPr/>
          <a:lstStyle/>
          <a:p>
            <a:fld id="{BB14353C-A981-E14F-BA66-235FEB98497D}" type="slidenum">
              <a:rPr lang="en-US" smtClean="0"/>
              <a:t>8</a:t>
            </a:fld>
            <a:endParaRPr lang="en-US"/>
          </a:p>
        </p:txBody>
      </p:sp>
    </p:spTree>
    <p:extLst>
      <p:ext uri="{BB962C8B-B14F-4D97-AF65-F5344CB8AC3E}">
        <p14:creationId xmlns:p14="http://schemas.microsoft.com/office/powerpoint/2010/main" val="54379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what makes CTFs educational is that they are a form of deliberate practice for the security field.</a:t>
            </a:r>
          </a:p>
        </p:txBody>
      </p:sp>
      <p:sp>
        <p:nvSpPr>
          <p:cNvPr id="4" name="Slide Number Placeholder 3"/>
          <p:cNvSpPr>
            <a:spLocks noGrp="1"/>
          </p:cNvSpPr>
          <p:nvPr>
            <p:ph type="sldNum" sz="quarter" idx="5"/>
          </p:nvPr>
        </p:nvSpPr>
        <p:spPr/>
        <p:txBody>
          <a:bodyPr/>
          <a:lstStyle/>
          <a:p>
            <a:fld id="{BB14353C-A981-E14F-BA66-235FEB98497D}" type="slidenum">
              <a:rPr lang="en-US" smtClean="0"/>
              <a:t>9</a:t>
            </a:fld>
            <a:endParaRPr lang="en-US"/>
          </a:p>
        </p:txBody>
      </p:sp>
    </p:spTree>
    <p:extLst>
      <p:ext uri="{BB962C8B-B14F-4D97-AF65-F5344CB8AC3E}">
        <p14:creationId xmlns:p14="http://schemas.microsoft.com/office/powerpoint/2010/main" val="68576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2E24-8E40-F143-A164-2C054BBF9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C7EFBE-F58C-284C-B106-2EAEEE34C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ADFF35-6444-5349-BD32-002604A9F60A}"/>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1F4C55D2-3DED-0741-897B-473E38892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C1ACE-0787-8447-BD4A-6F6C6675DD2E}"/>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316576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9A97-E16F-3B40-A5CF-C1BEF0D77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F12DF-C562-5247-BF54-FAEBB37180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35166-6AB5-684B-BDB0-3EFCD9C2DC8A}"/>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72DA243D-30CA-234C-BEAA-6211CF35E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828DA-1CB2-6A41-97E1-C61A7E27AEFD}"/>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58090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43248-3EDC-284F-A4F8-8D73A18376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1736B-0969-7C41-AB00-A89EFF0E14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B74B-E7FD-3448-91CA-6D5E7AE5CDE4}"/>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B3BA295D-1CC6-C448-B375-82174A697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C4788-06BD-AC4A-98C6-A320F9BD9044}"/>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12604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04F7-5B1B-7744-866B-BE362F1A0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1FAD8-3D46-5D46-9189-03B13A945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A9AD2-336A-C449-8590-6AD1530C98C8}"/>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B7873F69-9F91-7943-A145-AC097284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60821-914F-D148-9AF3-1807AB351D61}"/>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272648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FC34-042D-F949-B4A2-14EABC1B5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8844FA-7008-D443-B2B9-011AA7C9C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EF8F5C-10C5-BE4D-AF4D-91888388D72A}"/>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57485390-41FA-0845-AA91-0C8C57B99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5C8C4-1BA5-9C40-8BC4-9C38D76F48ED}"/>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67138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43F2-D81F-B145-962C-50A683FA0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FD4D6-88D6-3345-B8F0-E593016076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20D27-C61B-D945-863C-4BDA9020F1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111EC4-6DF7-F84D-9D66-883F46B1F693}"/>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6" name="Footer Placeholder 5">
            <a:extLst>
              <a:ext uri="{FF2B5EF4-FFF2-40B4-BE49-F238E27FC236}">
                <a16:creationId xmlns:a16="http://schemas.microsoft.com/office/drawing/2014/main" id="{82A63E01-E769-F240-938F-4D07EAB08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91099-444C-9649-9FCC-C824923B26F7}"/>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08397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61A2-1462-0640-A14B-68A6D2050D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E0DA2-2339-3E47-AE6E-99966FD04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F2E39E-704B-8F4F-BDE5-7A7D75D83C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3F980-B2AD-9B41-9F88-BC6C43458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FD80F2-D18F-CC45-B240-014761F0ED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B5406D-E1EA-0B42-AF9A-0EB0D763AE46}"/>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8" name="Footer Placeholder 7">
            <a:extLst>
              <a:ext uri="{FF2B5EF4-FFF2-40B4-BE49-F238E27FC236}">
                <a16:creationId xmlns:a16="http://schemas.microsoft.com/office/drawing/2014/main" id="{B311437F-F672-1F4C-B990-0EF37483D8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DC7CC-A865-DD4D-B7E3-65F26274D93B}"/>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89228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A5FD-59B4-3843-899E-7D1F38A20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94DBC-AEE7-484B-B3E3-819EE8548BE4}"/>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4" name="Footer Placeholder 3">
            <a:extLst>
              <a:ext uri="{FF2B5EF4-FFF2-40B4-BE49-F238E27FC236}">
                <a16:creationId xmlns:a16="http://schemas.microsoft.com/office/drawing/2014/main" id="{34C6C919-DD8A-344D-81F7-D062B59CC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108C-1F56-094C-B95B-4632F9669DEA}"/>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227999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F7268-1CBD-EB4E-AC09-F0CF5E57D9BF}"/>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3" name="Footer Placeholder 2">
            <a:extLst>
              <a:ext uri="{FF2B5EF4-FFF2-40B4-BE49-F238E27FC236}">
                <a16:creationId xmlns:a16="http://schemas.microsoft.com/office/drawing/2014/main" id="{856E949D-9CB3-CD42-90D9-1C0F7EFE7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5A5C-13AA-9A40-A41E-8BB02B825589}"/>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5320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18DD-EDB5-9D4B-A94F-DD0B6515D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DD3C2-0608-ED48-A9BB-0D312AEFE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9CBA4-08C2-C349-9ADE-AD897DF42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78B22-7DA6-9F41-8A5C-55727588FA5B}"/>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6" name="Footer Placeholder 5">
            <a:extLst>
              <a:ext uri="{FF2B5EF4-FFF2-40B4-BE49-F238E27FC236}">
                <a16:creationId xmlns:a16="http://schemas.microsoft.com/office/drawing/2014/main" id="{91EAEFCB-759D-534C-B5C9-EBDBB5CE1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87B77-C432-A54C-88C0-A5A014DCEC21}"/>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224006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7BFC-E960-364E-8F0A-9692E085B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C2DE4-0AEB-F743-9D79-4A419CC38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63149-893A-9C4A-A116-5A7DE0AAB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CD629-E716-554A-9435-4AFD1A3188B7}"/>
              </a:ext>
            </a:extLst>
          </p:cNvPr>
          <p:cNvSpPr>
            <a:spLocks noGrp="1"/>
          </p:cNvSpPr>
          <p:nvPr>
            <p:ph type="dt" sz="half" idx="10"/>
          </p:nvPr>
        </p:nvSpPr>
        <p:spPr/>
        <p:txBody>
          <a:bodyPr/>
          <a:lstStyle/>
          <a:p>
            <a:fld id="{52BCF60D-0456-A04A-AA1B-3C878EFF513E}" type="datetimeFigureOut">
              <a:rPr lang="en-US" smtClean="0"/>
              <a:t>9/19/18</a:t>
            </a:fld>
            <a:endParaRPr lang="en-US"/>
          </a:p>
        </p:txBody>
      </p:sp>
      <p:sp>
        <p:nvSpPr>
          <p:cNvPr id="6" name="Footer Placeholder 5">
            <a:extLst>
              <a:ext uri="{FF2B5EF4-FFF2-40B4-BE49-F238E27FC236}">
                <a16:creationId xmlns:a16="http://schemas.microsoft.com/office/drawing/2014/main" id="{4851DD37-76BD-A24A-9279-1D2039B64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BE22B-EDB1-8147-BA77-6F895CD7DA82}"/>
              </a:ext>
            </a:extLst>
          </p:cNvPr>
          <p:cNvSpPr>
            <a:spLocks noGrp="1"/>
          </p:cNvSpPr>
          <p:nvPr>
            <p:ph type="sldNum" sz="quarter" idx="12"/>
          </p:nvPr>
        </p:nvSpPr>
        <p:spPr/>
        <p:txBody>
          <a:bodyPr/>
          <a:lstStyle/>
          <a:p>
            <a:fld id="{EBA5C3FB-6139-5B41-B03F-9891CBBD1EF8}" type="slidenum">
              <a:rPr lang="en-US" smtClean="0"/>
              <a:t>‹#›</a:t>
            </a:fld>
            <a:endParaRPr lang="en-US"/>
          </a:p>
        </p:txBody>
      </p:sp>
    </p:spTree>
    <p:extLst>
      <p:ext uri="{BB962C8B-B14F-4D97-AF65-F5344CB8AC3E}">
        <p14:creationId xmlns:p14="http://schemas.microsoft.com/office/powerpoint/2010/main" val="151201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076D2-F871-CE49-A3D9-BD692042B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7FA559-F43F-EB44-972C-22C62A04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6ECF8-22DF-A240-A6D3-FB07CCE62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F60D-0456-A04A-AA1B-3C878EFF513E}" type="datetimeFigureOut">
              <a:rPr lang="en-US" smtClean="0"/>
              <a:t>9/19/18</a:t>
            </a:fld>
            <a:endParaRPr lang="en-US"/>
          </a:p>
        </p:txBody>
      </p:sp>
      <p:sp>
        <p:nvSpPr>
          <p:cNvPr id="5" name="Footer Placeholder 4">
            <a:extLst>
              <a:ext uri="{FF2B5EF4-FFF2-40B4-BE49-F238E27FC236}">
                <a16:creationId xmlns:a16="http://schemas.microsoft.com/office/drawing/2014/main" id="{08B3FEC7-A68B-0143-A06C-0841AFB20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531AA9-0B24-284B-9585-203991969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5C3FB-6139-5B41-B03F-9891CBBD1EF8}" type="slidenum">
              <a:rPr lang="en-US" smtClean="0"/>
              <a:t>‹#›</a:t>
            </a:fld>
            <a:endParaRPr lang="en-US"/>
          </a:p>
        </p:txBody>
      </p:sp>
      <p:pic>
        <p:nvPicPr>
          <p:cNvPr id="8" name="Graphic 7">
            <a:extLst>
              <a:ext uri="{FF2B5EF4-FFF2-40B4-BE49-F238E27FC236}">
                <a16:creationId xmlns:a16="http://schemas.microsoft.com/office/drawing/2014/main" id="{B3A4439F-E7A7-0549-9073-E831F378598E}"/>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705473" y="5327817"/>
            <a:ext cx="2229853" cy="1393658"/>
          </a:xfrm>
          <a:prstGeom prst="rect">
            <a:avLst/>
          </a:prstGeom>
        </p:spPr>
      </p:pic>
    </p:spTree>
    <p:extLst>
      <p:ext uri="{BB962C8B-B14F-4D97-AF65-F5344CB8AC3E}">
        <p14:creationId xmlns:p14="http://schemas.microsoft.com/office/powerpoint/2010/main" val="36937487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tiff"/><Relationship Id="rId7"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3.tiff"/><Relationship Id="rId4" Type="http://schemas.openxmlformats.org/officeDocument/2006/relationships/image" Target="../media/image22.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4F74-62D7-5C4A-AA2E-4F4CCEFCD6CD}"/>
              </a:ext>
            </a:extLst>
          </p:cNvPr>
          <p:cNvSpPr>
            <a:spLocks noGrp="1"/>
          </p:cNvSpPr>
          <p:nvPr>
            <p:ph type="ctrTitle"/>
          </p:nvPr>
        </p:nvSpPr>
        <p:spPr/>
        <p:txBody>
          <a:bodyPr/>
          <a:lstStyle/>
          <a:p>
            <a:r>
              <a:rPr lang="en-US" dirty="0"/>
              <a:t>Hacking Competitions</a:t>
            </a:r>
          </a:p>
        </p:txBody>
      </p:sp>
      <p:sp>
        <p:nvSpPr>
          <p:cNvPr id="3" name="Subtitle 2">
            <a:extLst>
              <a:ext uri="{FF2B5EF4-FFF2-40B4-BE49-F238E27FC236}">
                <a16:creationId xmlns:a16="http://schemas.microsoft.com/office/drawing/2014/main" id="{2D2CF479-5E76-BD44-B327-4732F68184E0}"/>
              </a:ext>
            </a:extLst>
          </p:cNvPr>
          <p:cNvSpPr>
            <a:spLocks noGrp="1"/>
          </p:cNvSpPr>
          <p:nvPr>
            <p:ph type="subTitle" idx="1"/>
          </p:nvPr>
        </p:nvSpPr>
        <p:spPr/>
        <p:txBody>
          <a:bodyPr/>
          <a:lstStyle/>
          <a:p>
            <a:r>
              <a:rPr lang="en-US" dirty="0"/>
              <a:t>a Grand Unified Theory</a:t>
            </a:r>
          </a:p>
        </p:txBody>
      </p:sp>
    </p:spTree>
    <p:extLst>
      <p:ext uri="{BB962C8B-B14F-4D97-AF65-F5344CB8AC3E}">
        <p14:creationId xmlns:p14="http://schemas.microsoft.com/office/powerpoint/2010/main" val="317691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F0C6-BBFC-F543-9DAB-7B516574F2B4}"/>
              </a:ext>
            </a:extLst>
          </p:cNvPr>
          <p:cNvSpPr>
            <a:spLocks noGrp="1"/>
          </p:cNvSpPr>
          <p:nvPr>
            <p:ph type="title"/>
          </p:nvPr>
        </p:nvSpPr>
        <p:spPr>
          <a:xfrm>
            <a:off x="839788" y="457200"/>
            <a:ext cx="4078721" cy="1600200"/>
          </a:xfrm>
        </p:spPr>
        <p:txBody>
          <a:bodyPr>
            <a:normAutofit/>
          </a:bodyPr>
          <a:lstStyle/>
          <a:p>
            <a:r>
              <a:rPr lang="en-US" sz="4000" b="1" dirty="0"/>
              <a:t>Deliberate Practice</a:t>
            </a:r>
          </a:p>
        </p:txBody>
      </p:sp>
      <p:pic>
        <p:nvPicPr>
          <p:cNvPr id="7" name="Content Placeholder 6">
            <a:extLst>
              <a:ext uri="{FF2B5EF4-FFF2-40B4-BE49-F238E27FC236}">
                <a16:creationId xmlns:a16="http://schemas.microsoft.com/office/drawing/2014/main" id="{9083D112-B727-0A4E-B94E-1ECC3EAAD4A6}"/>
              </a:ext>
            </a:extLst>
          </p:cNvPr>
          <p:cNvPicPr>
            <a:picLocks noGrp="1" noChangeAspect="1"/>
          </p:cNvPicPr>
          <p:nvPr>
            <p:ph idx="1"/>
          </p:nvPr>
        </p:nvPicPr>
        <p:blipFill>
          <a:blip r:embed="rId3"/>
          <a:stretch>
            <a:fillRect/>
          </a:stretch>
        </p:blipFill>
        <p:spPr>
          <a:xfrm>
            <a:off x="7767588" y="1065997"/>
            <a:ext cx="2786497" cy="3715329"/>
          </a:xfrm>
          <a:prstGeom prst="rect">
            <a:avLst/>
          </a:prstGeom>
          <a:ln>
            <a:solidFill>
              <a:schemeClr val="tx1"/>
            </a:solidFill>
          </a:ln>
        </p:spPr>
      </p:pic>
      <p:sp>
        <p:nvSpPr>
          <p:cNvPr id="5" name="Text Placeholder 4">
            <a:extLst>
              <a:ext uri="{FF2B5EF4-FFF2-40B4-BE49-F238E27FC236}">
                <a16:creationId xmlns:a16="http://schemas.microsoft.com/office/drawing/2014/main" id="{ED5EE6FC-7FAF-E240-8495-4AF81F01CB0C}"/>
              </a:ext>
            </a:extLst>
          </p:cNvPr>
          <p:cNvSpPr>
            <a:spLocks noGrp="1"/>
          </p:cNvSpPr>
          <p:nvPr>
            <p:ph type="body" sz="half" idx="2"/>
          </p:nvPr>
        </p:nvSpPr>
        <p:spPr>
          <a:xfrm>
            <a:off x="839788" y="2057400"/>
            <a:ext cx="5743892" cy="3811588"/>
          </a:xfrm>
        </p:spPr>
        <p:txBody>
          <a:bodyPr>
            <a:normAutofit/>
          </a:bodyPr>
          <a:lstStyle/>
          <a:p>
            <a:pPr>
              <a:spcBef>
                <a:spcPts val="2200"/>
              </a:spcBef>
            </a:pPr>
            <a:r>
              <a:rPr lang="en-US" sz="2800" dirty="0"/>
              <a:t>How you practice is as important as how much you practice</a:t>
            </a:r>
          </a:p>
          <a:p>
            <a:pPr>
              <a:spcBef>
                <a:spcPts val="2200"/>
              </a:spcBef>
            </a:pPr>
            <a:r>
              <a:rPr lang="en-US" sz="2800" dirty="0"/>
              <a:t>You must practice at a level that is slightly more challenging than your current skill</a:t>
            </a:r>
          </a:p>
          <a:p>
            <a:pPr>
              <a:spcBef>
                <a:spcPts val="2200"/>
              </a:spcBef>
            </a:pPr>
            <a:r>
              <a:rPr lang="en-US" sz="2800" dirty="0"/>
              <a:t>Practice requires focused attention</a:t>
            </a:r>
          </a:p>
          <a:p>
            <a:pPr>
              <a:spcBef>
                <a:spcPts val="2200"/>
              </a:spcBef>
            </a:pPr>
            <a:endParaRPr lang="en-US" sz="2800" dirty="0"/>
          </a:p>
        </p:txBody>
      </p:sp>
      <p:sp>
        <p:nvSpPr>
          <p:cNvPr id="8" name="TextBox 7">
            <a:extLst>
              <a:ext uri="{FF2B5EF4-FFF2-40B4-BE49-F238E27FC236}">
                <a16:creationId xmlns:a16="http://schemas.microsoft.com/office/drawing/2014/main" id="{87C58498-B8ED-CF48-9017-F123C0B6C27D}"/>
              </a:ext>
            </a:extLst>
          </p:cNvPr>
          <p:cNvSpPr txBox="1"/>
          <p:nvPr/>
        </p:nvSpPr>
        <p:spPr>
          <a:xfrm>
            <a:off x="7767588" y="4877585"/>
            <a:ext cx="2824171" cy="369332"/>
          </a:xfrm>
          <a:prstGeom prst="rect">
            <a:avLst/>
          </a:prstGeom>
          <a:noFill/>
        </p:spPr>
        <p:txBody>
          <a:bodyPr wrap="none" rtlCol="0">
            <a:spAutoFit/>
          </a:bodyPr>
          <a:lstStyle/>
          <a:p>
            <a:r>
              <a:rPr lang="en-US" dirty="0"/>
              <a:t>Professor K. Anders Ericsson</a:t>
            </a:r>
          </a:p>
        </p:txBody>
      </p:sp>
    </p:spTree>
    <p:extLst>
      <p:ext uri="{BB962C8B-B14F-4D97-AF65-F5344CB8AC3E}">
        <p14:creationId xmlns:p14="http://schemas.microsoft.com/office/powerpoint/2010/main" val="363483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36F1D1-57FD-F449-9903-460F6E682D2C}"/>
              </a:ext>
            </a:extLst>
          </p:cNvPr>
          <p:cNvSpPr>
            <a:spLocks noGrp="1"/>
          </p:cNvSpPr>
          <p:nvPr>
            <p:ph type="title"/>
          </p:nvPr>
        </p:nvSpPr>
        <p:spPr/>
        <p:txBody>
          <a:bodyPr/>
          <a:lstStyle/>
          <a:p>
            <a:r>
              <a:rPr lang="en-US" dirty="0"/>
              <a:t>CTFs: Educational</a:t>
            </a:r>
          </a:p>
        </p:txBody>
      </p:sp>
      <p:sp>
        <p:nvSpPr>
          <p:cNvPr id="10" name="Content Placeholder 9">
            <a:extLst>
              <a:ext uri="{FF2B5EF4-FFF2-40B4-BE49-F238E27FC236}">
                <a16:creationId xmlns:a16="http://schemas.microsoft.com/office/drawing/2014/main" id="{7D7EEC6B-5A8D-7549-B486-B451784FF940}"/>
              </a:ext>
            </a:extLst>
          </p:cNvPr>
          <p:cNvSpPr>
            <a:spLocks noGrp="1"/>
          </p:cNvSpPr>
          <p:nvPr>
            <p:ph idx="1"/>
          </p:nvPr>
        </p:nvSpPr>
        <p:spPr/>
        <p:txBody>
          <a:bodyPr/>
          <a:lstStyle/>
          <a:p>
            <a:pPr marL="0" indent="0">
              <a:buNone/>
            </a:pPr>
            <a:r>
              <a:rPr lang="en-US" b="1" dirty="0"/>
              <a:t>CTFs are a form of “Deliberate Practice”</a:t>
            </a:r>
          </a:p>
          <a:p>
            <a:pPr marL="0" indent="0">
              <a:buNone/>
            </a:pPr>
            <a:endParaRPr lang="en-US" b="1" dirty="0"/>
          </a:p>
          <a:p>
            <a:r>
              <a:rPr lang="en-US" dirty="0" err="1"/>
              <a:t>PlaidCTF</a:t>
            </a:r>
            <a:r>
              <a:rPr lang="en-US" dirty="0"/>
              <a:t>, WCTF, and others continue to produce difficult challenges that force participants to stretch their skills</a:t>
            </a:r>
          </a:p>
          <a:p>
            <a:r>
              <a:rPr lang="en-US" dirty="0"/>
              <a:t>CTFs require “focused attention” from the participants</a:t>
            </a:r>
          </a:p>
          <a:p>
            <a:r>
              <a:rPr lang="en-US" dirty="0"/>
              <a:t>Write-ups and solutions from other participants provide feedback that further improves skills</a:t>
            </a:r>
          </a:p>
          <a:p>
            <a:pPr marL="0" indent="0">
              <a:buNone/>
            </a:pPr>
            <a:endParaRPr lang="en-US" dirty="0"/>
          </a:p>
          <a:p>
            <a:endParaRPr lang="en-US" dirty="0"/>
          </a:p>
        </p:txBody>
      </p:sp>
    </p:spTree>
    <p:extLst>
      <p:ext uri="{BB962C8B-B14F-4D97-AF65-F5344CB8AC3E}">
        <p14:creationId xmlns:p14="http://schemas.microsoft.com/office/powerpoint/2010/main" val="12929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B1EE-247D-744B-A884-C12D90E31E49}"/>
              </a:ext>
            </a:extLst>
          </p:cNvPr>
          <p:cNvSpPr>
            <a:spLocks noGrp="1"/>
          </p:cNvSpPr>
          <p:nvPr>
            <p:ph type="title"/>
          </p:nvPr>
        </p:nvSpPr>
        <p:spPr/>
        <p:txBody>
          <a:bodyPr/>
          <a:lstStyle/>
          <a:p>
            <a:r>
              <a:rPr lang="en-US" dirty="0"/>
              <a:t>CTFs: Approachable</a:t>
            </a:r>
          </a:p>
        </p:txBody>
      </p:sp>
      <p:sp>
        <p:nvSpPr>
          <p:cNvPr id="3" name="Content Placeholder 2">
            <a:extLst>
              <a:ext uri="{FF2B5EF4-FFF2-40B4-BE49-F238E27FC236}">
                <a16:creationId xmlns:a16="http://schemas.microsoft.com/office/drawing/2014/main" id="{94AC8395-01B5-0541-BBBA-B1891B88C7C5}"/>
              </a:ext>
            </a:extLst>
          </p:cNvPr>
          <p:cNvSpPr>
            <a:spLocks noGrp="1"/>
          </p:cNvSpPr>
          <p:nvPr>
            <p:ph idx="1"/>
          </p:nvPr>
        </p:nvSpPr>
        <p:spPr/>
        <p:txBody>
          <a:bodyPr/>
          <a:lstStyle/>
          <a:p>
            <a:pPr marL="0" indent="0">
              <a:buNone/>
            </a:pPr>
            <a:r>
              <a:rPr lang="en-US" b="1" dirty="0"/>
              <a:t>A CTF that is too difficult is not fun or useful for a participant.</a:t>
            </a:r>
          </a:p>
          <a:p>
            <a:pPr marL="0" indent="0">
              <a:buNone/>
            </a:pPr>
            <a:endParaRPr lang="en-US" dirty="0"/>
          </a:p>
          <a:p>
            <a:r>
              <a:rPr lang="en-US" dirty="0"/>
              <a:t>Not all CTFs and CTF players are </a:t>
            </a:r>
            <a:r>
              <a:rPr lang="en-US" b="1" dirty="0"/>
              <a:t>equal</a:t>
            </a:r>
            <a:r>
              <a:rPr lang="en-US" dirty="0"/>
              <a:t>. Some people have more experience and a higher skill level.</a:t>
            </a:r>
          </a:p>
          <a:p>
            <a:r>
              <a:rPr lang="en-US" dirty="0"/>
              <a:t>We need to be honest about the difficulty level for a CTF and encourage players to pick CTFs that are appropriate for </a:t>
            </a:r>
            <a:r>
              <a:rPr lang="en-US" b="1" dirty="0"/>
              <a:t>them</a:t>
            </a:r>
            <a:r>
              <a:rPr lang="en-US" dirty="0"/>
              <a:t>.</a:t>
            </a:r>
          </a:p>
          <a:p>
            <a:r>
              <a:rPr lang="en-US" dirty="0"/>
              <a:t>Easy and hard CTFs are plentiful. High-quality CTFs that are in between are much rarer.</a:t>
            </a:r>
          </a:p>
        </p:txBody>
      </p:sp>
    </p:spTree>
    <p:extLst>
      <p:ext uri="{BB962C8B-B14F-4D97-AF65-F5344CB8AC3E}">
        <p14:creationId xmlns:p14="http://schemas.microsoft.com/office/powerpoint/2010/main" val="2936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81E9-8886-5244-A47F-43E58905BC1A}"/>
              </a:ext>
            </a:extLst>
          </p:cNvPr>
          <p:cNvSpPr>
            <a:spLocks noGrp="1"/>
          </p:cNvSpPr>
          <p:nvPr>
            <p:ph type="title"/>
          </p:nvPr>
        </p:nvSpPr>
        <p:spPr/>
        <p:txBody>
          <a:bodyPr/>
          <a:lstStyle/>
          <a:p>
            <a:r>
              <a:rPr lang="en-US" dirty="0"/>
              <a:t>CTFs: Challenging</a:t>
            </a:r>
          </a:p>
        </p:txBody>
      </p:sp>
      <p:sp>
        <p:nvSpPr>
          <p:cNvPr id="3" name="Content Placeholder 2">
            <a:extLst>
              <a:ext uri="{FF2B5EF4-FFF2-40B4-BE49-F238E27FC236}">
                <a16:creationId xmlns:a16="http://schemas.microsoft.com/office/drawing/2014/main" id="{25E3FAB9-A6FF-4A45-8C0E-3599C813E9D5}"/>
              </a:ext>
            </a:extLst>
          </p:cNvPr>
          <p:cNvSpPr>
            <a:spLocks noGrp="1"/>
          </p:cNvSpPr>
          <p:nvPr>
            <p:ph idx="1"/>
          </p:nvPr>
        </p:nvSpPr>
        <p:spPr/>
        <p:txBody>
          <a:bodyPr/>
          <a:lstStyle/>
          <a:p>
            <a:pPr marL="0" indent="0">
              <a:buNone/>
            </a:pPr>
            <a:r>
              <a:rPr lang="en-US" b="1" dirty="0"/>
              <a:t>CTF exploitation is as difficult as real-world exploitation.</a:t>
            </a:r>
          </a:p>
          <a:p>
            <a:endParaRPr lang="en-US" dirty="0"/>
          </a:p>
          <a:p>
            <a:r>
              <a:rPr lang="en-US" dirty="0"/>
              <a:t>Modern CTF binaries typically include: ASLR with PIE, NX, FORTIFY_SOURCE, and stack canaries.</a:t>
            </a:r>
          </a:p>
          <a:p>
            <a:r>
              <a:rPr lang="en-US" dirty="0"/>
              <a:t>Heap overflows, use-after-free, and info leaks are now the norm.</a:t>
            </a:r>
          </a:p>
          <a:p>
            <a:r>
              <a:rPr lang="en-US" dirty="0"/>
              <a:t>Linux challenges require the exploiter to understand </a:t>
            </a:r>
            <a:r>
              <a:rPr lang="en-US" dirty="0" err="1"/>
              <a:t>glibc</a:t>
            </a:r>
            <a:r>
              <a:rPr lang="en-US" dirty="0"/>
              <a:t> internals and develop exploitation strategies on-the-fly.</a:t>
            </a:r>
          </a:p>
          <a:p>
            <a:r>
              <a:rPr lang="en-US" dirty="0"/>
              <a:t>Real-world software with their heaps and mitigations.</a:t>
            </a:r>
          </a:p>
        </p:txBody>
      </p:sp>
    </p:spTree>
    <p:extLst>
      <p:ext uri="{BB962C8B-B14F-4D97-AF65-F5344CB8AC3E}">
        <p14:creationId xmlns:p14="http://schemas.microsoft.com/office/powerpoint/2010/main" val="48097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E3CD-DF2F-B449-B589-6A0855D4EC9A}"/>
              </a:ext>
            </a:extLst>
          </p:cNvPr>
          <p:cNvSpPr>
            <a:spLocks noGrp="1"/>
          </p:cNvSpPr>
          <p:nvPr>
            <p:ph type="title"/>
          </p:nvPr>
        </p:nvSpPr>
        <p:spPr/>
        <p:txBody>
          <a:bodyPr/>
          <a:lstStyle/>
          <a:p>
            <a:r>
              <a:rPr lang="en-US" dirty="0"/>
              <a:t>CTFs: Challenging</a:t>
            </a:r>
          </a:p>
        </p:txBody>
      </p:sp>
      <p:sp>
        <p:nvSpPr>
          <p:cNvPr id="3" name="Content Placeholder 2">
            <a:extLst>
              <a:ext uri="{FF2B5EF4-FFF2-40B4-BE49-F238E27FC236}">
                <a16:creationId xmlns:a16="http://schemas.microsoft.com/office/drawing/2014/main" id="{EF816305-E48D-AE46-8FB1-B5B92C2AE20B}"/>
              </a:ext>
            </a:extLst>
          </p:cNvPr>
          <p:cNvSpPr>
            <a:spLocks noGrp="1"/>
          </p:cNvSpPr>
          <p:nvPr>
            <p:ph idx="1"/>
          </p:nvPr>
        </p:nvSpPr>
        <p:spPr/>
        <p:txBody>
          <a:bodyPr/>
          <a:lstStyle/>
          <a:p>
            <a:pPr marL="0" indent="0">
              <a:buNone/>
            </a:pPr>
            <a:r>
              <a:rPr lang="en-US" b="1" dirty="0"/>
              <a:t>Avoid complexity that is just for the sake of wasting time</a:t>
            </a:r>
          </a:p>
          <a:p>
            <a:pPr marL="0" indent="0">
              <a:buNone/>
            </a:pPr>
            <a:endParaRPr lang="en-US" b="1" dirty="0"/>
          </a:p>
          <a:p>
            <a:r>
              <a:rPr lang="en-US" dirty="0"/>
              <a:t>Tasks should be challenging because you require new skills or growth.</a:t>
            </a:r>
          </a:p>
          <a:p>
            <a:r>
              <a:rPr lang="en-US" dirty="0"/>
              <a:t>Avoid random obfuscation of binaries just to make a challenge take longer to solve.</a:t>
            </a:r>
          </a:p>
          <a:p>
            <a:pPr lvl="1"/>
            <a:r>
              <a:rPr lang="en-US" dirty="0"/>
              <a:t>Obfuscation itself can be a good challenge but map it to something real.</a:t>
            </a:r>
          </a:p>
          <a:p>
            <a:r>
              <a:rPr lang="en-US" dirty="0"/>
              <a:t>When writing a challenge, ask yourself what you want people to learn</a:t>
            </a:r>
          </a:p>
          <a:p>
            <a:endParaRPr lang="en-US" dirty="0"/>
          </a:p>
        </p:txBody>
      </p:sp>
    </p:spTree>
    <p:extLst>
      <p:ext uri="{BB962C8B-B14F-4D97-AF65-F5344CB8AC3E}">
        <p14:creationId xmlns:p14="http://schemas.microsoft.com/office/powerpoint/2010/main" val="393600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D011-F925-574A-A4F4-9DD37C0B2FCD}"/>
              </a:ext>
            </a:extLst>
          </p:cNvPr>
          <p:cNvSpPr>
            <a:spLocks noGrp="1"/>
          </p:cNvSpPr>
          <p:nvPr>
            <p:ph type="title"/>
          </p:nvPr>
        </p:nvSpPr>
        <p:spPr/>
        <p:txBody>
          <a:bodyPr/>
          <a:lstStyle/>
          <a:p>
            <a:r>
              <a:rPr lang="en-US" dirty="0"/>
              <a:t>CTFs: Fun</a:t>
            </a:r>
          </a:p>
        </p:txBody>
      </p:sp>
      <p:sp>
        <p:nvSpPr>
          <p:cNvPr id="3" name="Content Placeholder 2">
            <a:extLst>
              <a:ext uri="{FF2B5EF4-FFF2-40B4-BE49-F238E27FC236}">
                <a16:creationId xmlns:a16="http://schemas.microsoft.com/office/drawing/2014/main" id="{3F87515A-20E6-FD46-9DB0-15915CA02BF8}"/>
              </a:ext>
            </a:extLst>
          </p:cNvPr>
          <p:cNvSpPr>
            <a:spLocks noGrp="1"/>
          </p:cNvSpPr>
          <p:nvPr>
            <p:ph idx="1"/>
          </p:nvPr>
        </p:nvSpPr>
        <p:spPr/>
        <p:txBody>
          <a:bodyPr/>
          <a:lstStyle/>
          <a:p>
            <a:pPr marL="0" indent="0">
              <a:buNone/>
            </a:pPr>
            <a:r>
              <a:rPr lang="en-US" b="1" dirty="0"/>
              <a:t>In the end, CTF is a competitive game, not a job.</a:t>
            </a:r>
          </a:p>
          <a:p>
            <a:pPr marL="0" indent="0">
              <a:buNone/>
            </a:pPr>
            <a:endParaRPr lang="en-US" dirty="0"/>
          </a:p>
          <a:p>
            <a:r>
              <a:rPr lang="en-US" dirty="0"/>
              <a:t>While some CTFs have a cash prize, many do not.</a:t>
            </a:r>
          </a:p>
          <a:p>
            <a:r>
              <a:rPr lang="en-US" dirty="0"/>
              <a:t>CTFs are time bound which makes it easier to incorporate with life.</a:t>
            </a:r>
          </a:p>
          <a:p>
            <a:r>
              <a:rPr lang="en-US" dirty="0"/>
              <a:t>In-person CTFs provide an opportunity to meet and hang out with people who share the same passion for hacking.</a:t>
            </a:r>
          </a:p>
        </p:txBody>
      </p:sp>
    </p:spTree>
    <p:extLst>
      <p:ext uri="{BB962C8B-B14F-4D97-AF65-F5344CB8AC3E}">
        <p14:creationId xmlns:p14="http://schemas.microsoft.com/office/powerpoint/2010/main" val="89760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672A-4ECF-D143-BEE6-471D87A69116}"/>
              </a:ext>
            </a:extLst>
          </p:cNvPr>
          <p:cNvSpPr>
            <a:spLocks noGrp="1"/>
          </p:cNvSpPr>
          <p:nvPr>
            <p:ph type="title"/>
          </p:nvPr>
        </p:nvSpPr>
        <p:spPr/>
        <p:txBody>
          <a:bodyPr/>
          <a:lstStyle/>
          <a:p>
            <a:r>
              <a:rPr lang="en-US" dirty="0"/>
              <a:t>CTF + Pwn2Own</a:t>
            </a:r>
          </a:p>
        </p:txBody>
      </p:sp>
      <p:sp>
        <p:nvSpPr>
          <p:cNvPr id="3" name="Content Placeholder 2">
            <a:extLst>
              <a:ext uri="{FF2B5EF4-FFF2-40B4-BE49-F238E27FC236}">
                <a16:creationId xmlns:a16="http://schemas.microsoft.com/office/drawing/2014/main" id="{E651CFE2-66DD-1943-AA99-DDEE331BFC20}"/>
              </a:ext>
            </a:extLst>
          </p:cNvPr>
          <p:cNvSpPr>
            <a:spLocks noGrp="1"/>
          </p:cNvSpPr>
          <p:nvPr>
            <p:ph idx="1"/>
          </p:nvPr>
        </p:nvSpPr>
        <p:spPr/>
        <p:txBody>
          <a:bodyPr/>
          <a:lstStyle/>
          <a:p>
            <a:pPr marL="0" indent="0">
              <a:buNone/>
            </a:pPr>
            <a:r>
              <a:rPr lang="en-US" dirty="0"/>
              <a:t>What elements of Pwn2Own competitions are important?</a:t>
            </a:r>
          </a:p>
          <a:p>
            <a:pPr marL="0" indent="0">
              <a:buNone/>
            </a:pPr>
            <a:endParaRPr lang="en-US" dirty="0"/>
          </a:p>
          <a:p>
            <a:r>
              <a:rPr lang="en-US" dirty="0"/>
              <a:t>Fixing bugs in real software</a:t>
            </a:r>
          </a:p>
          <a:p>
            <a:r>
              <a:rPr lang="en-US" dirty="0"/>
              <a:t>Evaluating current mitigations</a:t>
            </a:r>
          </a:p>
          <a:p>
            <a:r>
              <a:rPr lang="en-US" dirty="0"/>
              <a:t>Provide examples of state-of-the-art exploits</a:t>
            </a:r>
          </a:p>
        </p:txBody>
      </p:sp>
    </p:spTree>
    <p:extLst>
      <p:ext uri="{BB962C8B-B14F-4D97-AF65-F5344CB8AC3E}">
        <p14:creationId xmlns:p14="http://schemas.microsoft.com/office/powerpoint/2010/main" val="220585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2D18-0A51-3A4C-9444-3E10739C70DE}"/>
              </a:ext>
            </a:extLst>
          </p:cNvPr>
          <p:cNvSpPr>
            <a:spLocks noGrp="1"/>
          </p:cNvSpPr>
          <p:nvPr>
            <p:ph type="title"/>
          </p:nvPr>
        </p:nvSpPr>
        <p:spPr/>
        <p:txBody>
          <a:bodyPr/>
          <a:lstStyle/>
          <a:p>
            <a:r>
              <a:rPr lang="en-US" dirty="0"/>
              <a:t>CTF + Pwn2Own</a:t>
            </a:r>
          </a:p>
        </p:txBody>
      </p:sp>
      <p:sp>
        <p:nvSpPr>
          <p:cNvPr id="3" name="Content Placeholder 2">
            <a:extLst>
              <a:ext uri="{FF2B5EF4-FFF2-40B4-BE49-F238E27FC236}">
                <a16:creationId xmlns:a16="http://schemas.microsoft.com/office/drawing/2014/main" id="{3DF14F3C-1C9A-BD45-8C55-B3322D566348}"/>
              </a:ext>
            </a:extLst>
          </p:cNvPr>
          <p:cNvSpPr>
            <a:spLocks noGrp="1"/>
          </p:cNvSpPr>
          <p:nvPr>
            <p:ph idx="1"/>
          </p:nvPr>
        </p:nvSpPr>
        <p:spPr/>
        <p:txBody>
          <a:bodyPr/>
          <a:lstStyle/>
          <a:p>
            <a:pPr marL="0" indent="0">
              <a:buNone/>
            </a:pPr>
            <a:r>
              <a:rPr lang="en-US" dirty="0"/>
              <a:t>How can we incorporate these elements into CTFs?</a:t>
            </a:r>
          </a:p>
          <a:p>
            <a:pPr marL="0" indent="0">
              <a:buNone/>
            </a:pPr>
            <a:endParaRPr lang="en-US" dirty="0"/>
          </a:p>
          <a:p>
            <a:pPr marL="0" indent="0">
              <a:buNone/>
            </a:pPr>
            <a:r>
              <a:rPr lang="en-US" b="1" dirty="0"/>
              <a:t>Fixing bugs in real software</a:t>
            </a:r>
          </a:p>
          <a:p>
            <a:r>
              <a:rPr lang="en-US" dirty="0"/>
              <a:t>Use real software with real bugs in CTFs</a:t>
            </a:r>
          </a:p>
          <a:p>
            <a:r>
              <a:rPr lang="en-US" dirty="0"/>
              <a:t>CTF organizer must find at least one exploitable bug first</a:t>
            </a:r>
          </a:p>
          <a:p>
            <a:r>
              <a:rPr lang="en-US" dirty="0"/>
              <a:t>The software should not have a monetary reward for finding bugs</a:t>
            </a:r>
          </a:p>
          <a:p>
            <a:pPr lvl="1"/>
            <a:r>
              <a:rPr lang="en-US" dirty="0"/>
              <a:t>Bug bounties, Pwn2Own, interest from 0-day vendors, etc.</a:t>
            </a:r>
          </a:p>
        </p:txBody>
      </p:sp>
    </p:spTree>
    <p:extLst>
      <p:ext uri="{BB962C8B-B14F-4D97-AF65-F5344CB8AC3E}">
        <p14:creationId xmlns:p14="http://schemas.microsoft.com/office/powerpoint/2010/main" val="400033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61EF-5C90-6047-9376-68E367B198C2}"/>
              </a:ext>
            </a:extLst>
          </p:cNvPr>
          <p:cNvSpPr>
            <a:spLocks noGrp="1"/>
          </p:cNvSpPr>
          <p:nvPr>
            <p:ph type="title"/>
          </p:nvPr>
        </p:nvSpPr>
        <p:spPr/>
        <p:txBody>
          <a:bodyPr/>
          <a:lstStyle/>
          <a:p>
            <a:r>
              <a:rPr lang="en-US" dirty="0"/>
              <a:t>CTF + Pwn2Own</a:t>
            </a:r>
          </a:p>
        </p:txBody>
      </p:sp>
      <p:sp>
        <p:nvSpPr>
          <p:cNvPr id="3" name="Content Placeholder 2">
            <a:extLst>
              <a:ext uri="{FF2B5EF4-FFF2-40B4-BE49-F238E27FC236}">
                <a16:creationId xmlns:a16="http://schemas.microsoft.com/office/drawing/2014/main" id="{5401E4E9-4007-2D4E-91AD-A5979511CAC4}"/>
              </a:ext>
            </a:extLst>
          </p:cNvPr>
          <p:cNvSpPr>
            <a:spLocks noGrp="1"/>
          </p:cNvSpPr>
          <p:nvPr>
            <p:ph idx="1"/>
          </p:nvPr>
        </p:nvSpPr>
        <p:spPr/>
        <p:txBody>
          <a:bodyPr/>
          <a:lstStyle/>
          <a:p>
            <a:pPr marL="0" indent="0">
              <a:buNone/>
            </a:pPr>
            <a:r>
              <a:rPr lang="en-US" dirty="0"/>
              <a:t>How can we incorporate these elements into CTFs?</a:t>
            </a:r>
          </a:p>
          <a:p>
            <a:pPr marL="0" indent="0">
              <a:buNone/>
            </a:pPr>
            <a:endParaRPr lang="en-US" dirty="0"/>
          </a:p>
          <a:p>
            <a:pPr marL="0" indent="0">
              <a:buNone/>
            </a:pPr>
            <a:r>
              <a:rPr lang="en-US" b="1" dirty="0"/>
              <a:t>Evaluating current mitigations</a:t>
            </a:r>
          </a:p>
          <a:p>
            <a:r>
              <a:rPr lang="en-US" dirty="0"/>
              <a:t>CTFs already do a good job of this with Linux</a:t>
            </a:r>
          </a:p>
          <a:p>
            <a:r>
              <a:rPr lang="en-US" dirty="0"/>
              <a:t>iOS and Windows challenges would help test mitigations that are specific to those platforms</a:t>
            </a:r>
          </a:p>
          <a:p>
            <a:r>
              <a:rPr lang="en-US" dirty="0"/>
              <a:t>New control flow integrity techniques in compilers are ripe</a:t>
            </a:r>
          </a:p>
          <a:p>
            <a:endParaRPr lang="en-US" dirty="0"/>
          </a:p>
        </p:txBody>
      </p:sp>
    </p:spTree>
    <p:extLst>
      <p:ext uri="{BB962C8B-B14F-4D97-AF65-F5344CB8AC3E}">
        <p14:creationId xmlns:p14="http://schemas.microsoft.com/office/powerpoint/2010/main" val="351241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D5A9-7DF1-C240-AF60-EB1BC3C136F2}"/>
              </a:ext>
            </a:extLst>
          </p:cNvPr>
          <p:cNvSpPr>
            <a:spLocks noGrp="1"/>
          </p:cNvSpPr>
          <p:nvPr>
            <p:ph type="title"/>
          </p:nvPr>
        </p:nvSpPr>
        <p:spPr/>
        <p:txBody>
          <a:bodyPr/>
          <a:lstStyle/>
          <a:p>
            <a:r>
              <a:rPr lang="en-US" dirty="0"/>
              <a:t>CTF + Pwn2Own</a:t>
            </a:r>
          </a:p>
        </p:txBody>
      </p:sp>
      <p:sp>
        <p:nvSpPr>
          <p:cNvPr id="3" name="Content Placeholder 2">
            <a:extLst>
              <a:ext uri="{FF2B5EF4-FFF2-40B4-BE49-F238E27FC236}">
                <a16:creationId xmlns:a16="http://schemas.microsoft.com/office/drawing/2014/main" id="{7C18BA79-DABA-9340-8048-7FBB50FA16BF}"/>
              </a:ext>
            </a:extLst>
          </p:cNvPr>
          <p:cNvSpPr>
            <a:spLocks noGrp="1"/>
          </p:cNvSpPr>
          <p:nvPr>
            <p:ph idx="1"/>
          </p:nvPr>
        </p:nvSpPr>
        <p:spPr/>
        <p:txBody>
          <a:bodyPr/>
          <a:lstStyle/>
          <a:p>
            <a:pPr marL="0" indent="0">
              <a:buNone/>
            </a:pPr>
            <a:r>
              <a:rPr lang="en-US" dirty="0"/>
              <a:t>How can we incorporate these elements into CTFs?</a:t>
            </a:r>
          </a:p>
          <a:p>
            <a:pPr marL="0" indent="0">
              <a:buNone/>
            </a:pPr>
            <a:endParaRPr lang="en-US" dirty="0"/>
          </a:p>
          <a:p>
            <a:pPr marL="0" indent="0">
              <a:buNone/>
            </a:pPr>
            <a:r>
              <a:rPr lang="en-US" b="1" dirty="0"/>
              <a:t>Examples of state-of-the-art exploits</a:t>
            </a:r>
          </a:p>
          <a:p>
            <a:r>
              <a:rPr lang="en-US" dirty="0"/>
              <a:t>Finding vulnerabilities can be time-consuming</a:t>
            </a:r>
          </a:p>
          <a:p>
            <a:r>
              <a:rPr lang="en-US" dirty="0"/>
              <a:t>Use patched vulnerabilities to develop 1-day exploits</a:t>
            </a:r>
          </a:p>
          <a:p>
            <a:pPr lvl="1"/>
            <a:r>
              <a:rPr lang="en-US" dirty="0"/>
              <a:t>Exploits must still bypass mitigations and work remotely</a:t>
            </a:r>
          </a:p>
          <a:p>
            <a:r>
              <a:rPr lang="en-US" dirty="0"/>
              <a:t>Is there a way to encourage “weaponized” exploits?</a:t>
            </a:r>
          </a:p>
          <a:p>
            <a:pPr lvl="1"/>
            <a:r>
              <a:rPr lang="en-US" dirty="0"/>
              <a:t>Highly reliable (&gt;95% success rate)</a:t>
            </a:r>
          </a:p>
          <a:p>
            <a:pPr lvl="1"/>
            <a:r>
              <a:rPr lang="en-US" dirty="0"/>
              <a:t>Resilient to minor version changes</a:t>
            </a:r>
          </a:p>
        </p:txBody>
      </p:sp>
    </p:spTree>
    <p:extLst>
      <p:ext uri="{BB962C8B-B14F-4D97-AF65-F5344CB8AC3E}">
        <p14:creationId xmlns:p14="http://schemas.microsoft.com/office/powerpoint/2010/main" val="15295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C0E2364-1D61-7844-B549-7E3E08661C7E}"/>
              </a:ext>
            </a:extLst>
          </p:cNvPr>
          <p:cNvGrpSpPr/>
          <p:nvPr/>
        </p:nvGrpSpPr>
        <p:grpSpPr>
          <a:xfrm>
            <a:off x="742857" y="1054359"/>
            <a:ext cx="2579617" cy="3292830"/>
            <a:chOff x="1526498" y="1054359"/>
            <a:chExt cx="2579617" cy="3292830"/>
          </a:xfrm>
        </p:grpSpPr>
        <p:pic>
          <p:nvPicPr>
            <p:cNvPr id="5" name="Picture 4">
              <a:extLst>
                <a:ext uri="{FF2B5EF4-FFF2-40B4-BE49-F238E27FC236}">
                  <a16:creationId xmlns:a16="http://schemas.microsoft.com/office/drawing/2014/main" id="{1910C5D8-215F-D349-B696-FF25FE3F760C}"/>
                </a:ext>
              </a:extLst>
            </p:cNvPr>
            <p:cNvPicPr>
              <a:picLocks noChangeAspect="1"/>
            </p:cNvPicPr>
            <p:nvPr/>
          </p:nvPicPr>
          <p:blipFill>
            <a:blip r:embed="rId3"/>
            <a:stretch>
              <a:fillRect/>
            </a:stretch>
          </p:blipFill>
          <p:spPr>
            <a:xfrm>
              <a:off x="1838406" y="2213589"/>
              <a:ext cx="1955800" cy="2133600"/>
            </a:xfrm>
            <a:prstGeom prst="rect">
              <a:avLst/>
            </a:prstGeom>
          </p:spPr>
        </p:pic>
        <p:sp>
          <p:nvSpPr>
            <p:cNvPr id="17" name="TextBox 16">
              <a:extLst>
                <a:ext uri="{FF2B5EF4-FFF2-40B4-BE49-F238E27FC236}">
                  <a16:creationId xmlns:a16="http://schemas.microsoft.com/office/drawing/2014/main" id="{EC9CE3B9-45C4-2749-8521-CAD8304652C6}"/>
                </a:ext>
              </a:extLst>
            </p:cNvPr>
            <p:cNvSpPr txBox="1"/>
            <p:nvPr/>
          </p:nvSpPr>
          <p:spPr>
            <a:xfrm>
              <a:off x="1526498" y="1054359"/>
              <a:ext cx="2579617" cy="523220"/>
            </a:xfrm>
            <a:prstGeom prst="rect">
              <a:avLst/>
            </a:prstGeom>
            <a:noFill/>
          </p:spPr>
          <p:txBody>
            <a:bodyPr wrap="none" rtlCol="0">
              <a:spAutoFit/>
            </a:bodyPr>
            <a:lstStyle/>
            <a:p>
              <a:r>
                <a:rPr lang="en-US" sz="2800" dirty="0"/>
                <a:t>Capture the Flag</a:t>
              </a:r>
            </a:p>
          </p:txBody>
        </p:sp>
      </p:grpSp>
      <p:grpSp>
        <p:nvGrpSpPr>
          <p:cNvPr id="22" name="Group 21">
            <a:extLst>
              <a:ext uri="{FF2B5EF4-FFF2-40B4-BE49-F238E27FC236}">
                <a16:creationId xmlns:a16="http://schemas.microsoft.com/office/drawing/2014/main" id="{70778B31-EAAE-9440-9096-53FE683957EB}"/>
              </a:ext>
            </a:extLst>
          </p:cNvPr>
          <p:cNvGrpSpPr/>
          <p:nvPr/>
        </p:nvGrpSpPr>
        <p:grpSpPr>
          <a:xfrm>
            <a:off x="7772399" y="1054359"/>
            <a:ext cx="3641029" cy="3221117"/>
            <a:chOff x="7772399" y="1054359"/>
            <a:chExt cx="3641029" cy="3221117"/>
          </a:xfrm>
        </p:grpSpPr>
        <p:grpSp>
          <p:nvGrpSpPr>
            <p:cNvPr id="16" name="Group 15">
              <a:extLst>
                <a:ext uri="{FF2B5EF4-FFF2-40B4-BE49-F238E27FC236}">
                  <a16:creationId xmlns:a16="http://schemas.microsoft.com/office/drawing/2014/main" id="{73570161-31B9-7143-A9D9-35E3EE3ED652}"/>
                </a:ext>
              </a:extLst>
            </p:cNvPr>
            <p:cNvGrpSpPr/>
            <p:nvPr/>
          </p:nvGrpSpPr>
          <p:grpSpPr>
            <a:xfrm>
              <a:off x="7772399" y="2285302"/>
              <a:ext cx="3641029" cy="1990174"/>
              <a:chOff x="8014995" y="2222598"/>
              <a:chExt cx="3641029" cy="1990174"/>
            </a:xfrm>
          </p:grpSpPr>
          <p:pic>
            <p:nvPicPr>
              <p:cNvPr id="12" name="Picture 11">
                <a:extLst>
                  <a:ext uri="{FF2B5EF4-FFF2-40B4-BE49-F238E27FC236}">
                    <a16:creationId xmlns:a16="http://schemas.microsoft.com/office/drawing/2014/main" id="{4276EB51-785D-F946-8B8C-4599CB660592}"/>
                  </a:ext>
                </a:extLst>
              </p:cNvPr>
              <p:cNvPicPr>
                <a:picLocks noChangeAspect="1"/>
              </p:cNvPicPr>
              <p:nvPr/>
            </p:nvPicPr>
            <p:blipFill>
              <a:blip r:embed="rId4"/>
              <a:stretch>
                <a:fillRect/>
              </a:stretch>
            </p:blipFill>
            <p:spPr>
              <a:xfrm>
                <a:off x="8014995" y="3394125"/>
                <a:ext cx="3641029" cy="818647"/>
              </a:xfrm>
              <a:prstGeom prst="rect">
                <a:avLst/>
              </a:prstGeom>
            </p:spPr>
          </p:pic>
          <p:pic>
            <p:nvPicPr>
              <p:cNvPr id="14" name="Graphic 13">
                <a:extLst>
                  <a:ext uri="{FF2B5EF4-FFF2-40B4-BE49-F238E27FC236}">
                    <a16:creationId xmlns:a16="http://schemas.microsoft.com/office/drawing/2014/main" id="{D965BB01-9CD1-8A41-A39C-C7871FA0BD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4283" y="2222598"/>
                <a:ext cx="3071741" cy="583631"/>
              </a:xfrm>
              <a:prstGeom prst="rect">
                <a:avLst/>
              </a:prstGeom>
            </p:spPr>
          </p:pic>
        </p:grpSp>
        <p:sp>
          <p:nvSpPr>
            <p:cNvPr id="18" name="TextBox 17">
              <a:extLst>
                <a:ext uri="{FF2B5EF4-FFF2-40B4-BE49-F238E27FC236}">
                  <a16:creationId xmlns:a16="http://schemas.microsoft.com/office/drawing/2014/main" id="{3E27D18F-C268-A740-9082-4B490E53AFE4}"/>
                </a:ext>
              </a:extLst>
            </p:cNvPr>
            <p:cNvSpPr txBox="1"/>
            <p:nvPr/>
          </p:nvSpPr>
          <p:spPr>
            <a:xfrm>
              <a:off x="8662274" y="1054359"/>
              <a:ext cx="1861279" cy="523220"/>
            </a:xfrm>
            <a:prstGeom prst="rect">
              <a:avLst/>
            </a:prstGeom>
            <a:noFill/>
          </p:spPr>
          <p:txBody>
            <a:bodyPr wrap="none" rtlCol="0">
              <a:spAutoFit/>
            </a:bodyPr>
            <a:lstStyle/>
            <a:p>
              <a:r>
                <a:rPr lang="en-US" sz="2800" dirty="0"/>
                <a:t>Bug Bounty</a:t>
              </a:r>
            </a:p>
          </p:txBody>
        </p:sp>
      </p:grpSp>
      <p:grpSp>
        <p:nvGrpSpPr>
          <p:cNvPr id="21" name="Group 20">
            <a:extLst>
              <a:ext uri="{FF2B5EF4-FFF2-40B4-BE49-F238E27FC236}">
                <a16:creationId xmlns:a16="http://schemas.microsoft.com/office/drawing/2014/main" id="{BA7FB60E-4F0E-204D-8A77-8947B2844E36}"/>
              </a:ext>
            </a:extLst>
          </p:cNvPr>
          <p:cNvGrpSpPr/>
          <p:nvPr/>
        </p:nvGrpSpPr>
        <p:grpSpPr>
          <a:xfrm>
            <a:off x="4000628" y="1054359"/>
            <a:ext cx="3093617" cy="3578678"/>
            <a:chOff x="4150435" y="1054359"/>
            <a:chExt cx="3093617" cy="3578678"/>
          </a:xfrm>
        </p:grpSpPr>
        <p:grpSp>
          <p:nvGrpSpPr>
            <p:cNvPr id="15" name="Group 14">
              <a:extLst>
                <a:ext uri="{FF2B5EF4-FFF2-40B4-BE49-F238E27FC236}">
                  <a16:creationId xmlns:a16="http://schemas.microsoft.com/office/drawing/2014/main" id="{8F7876D6-4356-6E49-ADEF-35C562F75DFE}"/>
                </a:ext>
              </a:extLst>
            </p:cNvPr>
            <p:cNvGrpSpPr/>
            <p:nvPr/>
          </p:nvGrpSpPr>
          <p:grpSpPr>
            <a:xfrm>
              <a:off x="4150435" y="1927741"/>
              <a:ext cx="3093617" cy="2705296"/>
              <a:chOff x="4795934" y="1526525"/>
              <a:chExt cx="3093617" cy="2705296"/>
            </a:xfrm>
          </p:grpSpPr>
          <p:pic>
            <p:nvPicPr>
              <p:cNvPr id="6" name="Picture 5">
                <a:extLst>
                  <a:ext uri="{FF2B5EF4-FFF2-40B4-BE49-F238E27FC236}">
                    <a16:creationId xmlns:a16="http://schemas.microsoft.com/office/drawing/2014/main" id="{9CA1A69A-4A21-3F43-A522-10E3C6402458}"/>
                  </a:ext>
                </a:extLst>
              </p:cNvPr>
              <p:cNvPicPr>
                <a:picLocks noChangeAspect="1"/>
              </p:cNvPicPr>
              <p:nvPr/>
            </p:nvPicPr>
            <p:blipFill>
              <a:blip r:embed="rId7"/>
              <a:stretch>
                <a:fillRect/>
              </a:stretch>
            </p:blipFill>
            <p:spPr>
              <a:xfrm>
                <a:off x="4795934" y="1526525"/>
                <a:ext cx="3093617" cy="912617"/>
              </a:xfrm>
              <a:prstGeom prst="rect">
                <a:avLst/>
              </a:prstGeom>
            </p:spPr>
          </p:pic>
          <p:pic>
            <p:nvPicPr>
              <p:cNvPr id="8" name="Picture 7">
                <a:extLst>
                  <a:ext uri="{FF2B5EF4-FFF2-40B4-BE49-F238E27FC236}">
                    <a16:creationId xmlns:a16="http://schemas.microsoft.com/office/drawing/2014/main" id="{B52C7F2E-114B-1A47-8C63-7455EF476105}"/>
                  </a:ext>
                </a:extLst>
              </p:cNvPr>
              <p:cNvPicPr>
                <a:picLocks noChangeAspect="1"/>
              </p:cNvPicPr>
              <p:nvPr/>
            </p:nvPicPr>
            <p:blipFill>
              <a:blip r:embed="rId8"/>
              <a:stretch>
                <a:fillRect/>
              </a:stretch>
            </p:blipFill>
            <p:spPr>
              <a:xfrm>
                <a:off x="5621758" y="2789852"/>
                <a:ext cx="1441969" cy="1441969"/>
              </a:xfrm>
              <a:prstGeom prst="rect">
                <a:avLst/>
              </a:prstGeom>
            </p:spPr>
          </p:pic>
        </p:grpSp>
        <p:sp>
          <p:nvSpPr>
            <p:cNvPr id="19" name="TextBox 18">
              <a:extLst>
                <a:ext uri="{FF2B5EF4-FFF2-40B4-BE49-F238E27FC236}">
                  <a16:creationId xmlns:a16="http://schemas.microsoft.com/office/drawing/2014/main" id="{E8700473-E8E6-CA45-82EC-6D228B959AA1}"/>
                </a:ext>
              </a:extLst>
            </p:cNvPr>
            <p:cNvSpPr txBox="1"/>
            <p:nvPr/>
          </p:nvSpPr>
          <p:spPr>
            <a:xfrm>
              <a:off x="4486334" y="1054359"/>
              <a:ext cx="2421817" cy="523220"/>
            </a:xfrm>
            <a:prstGeom prst="rect">
              <a:avLst/>
            </a:prstGeom>
            <a:noFill/>
          </p:spPr>
          <p:txBody>
            <a:bodyPr wrap="none" rtlCol="0">
              <a:spAutoFit/>
            </a:bodyPr>
            <a:lstStyle/>
            <a:p>
              <a:r>
                <a:rPr lang="en-US" sz="2800" dirty="0"/>
                <a:t>Pwn2own-style</a:t>
              </a:r>
            </a:p>
          </p:txBody>
        </p:sp>
      </p:grpSp>
    </p:spTree>
    <p:extLst>
      <p:ext uri="{BB962C8B-B14F-4D97-AF65-F5344CB8AC3E}">
        <p14:creationId xmlns:p14="http://schemas.microsoft.com/office/powerpoint/2010/main" val="164486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DDF5-973D-D845-BF17-9B5C95445728}"/>
              </a:ext>
            </a:extLst>
          </p:cNvPr>
          <p:cNvSpPr>
            <a:spLocks noGrp="1"/>
          </p:cNvSpPr>
          <p:nvPr>
            <p:ph type="title"/>
          </p:nvPr>
        </p:nvSpPr>
        <p:spPr/>
        <p:txBody>
          <a:bodyPr/>
          <a:lstStyle/>
          <a:p>
            <a:r>
              <a:rPr lang="en-US" dirty="0"/>
              <a:t>Pwn2Own-style will always be different</a:t>
            </a:r>
          </a:p>
        </p:txBody>
      </p:sp>
      <p:sp>
        <p:nvSpPr>
          <p:cNvPr id="3" name="Content Placeholder 2">
            <a:extLst>
              <a:ext uri="{FF2B5EF4-FFF2-40B4-BE49-F238E27FC236}">
                <a16:creationId xmlns:a16="http://schemas.microsoft.com/office/drawing/2014/main" id="{E516DD78-E5E9-8447-BCDA-B65919837778}"/>
              </a:ext>
            </a:extLst>
          </p:cNvPr>
          <p:cNvSpPr>
            <a:spLocks noGrp="1"/>
          </p:cNvSpPr>
          <p:nvPr>
            <p:ph idx="1"/>
          </p:nvPr>
        </p:nvSpPr>
        <p:spPr/>
        <p:txBody>
          <a:bodyPr/>
          <a:lstStyle/>
          <a:p>
            <a:r>
              <a:rPr lang="en-US" dirty="0"/>
              <a:t>“Unlimited” time to find a vulnerability, exploit it, and test</a:t>
            </a:r>
          </a:p>
          <a:p>
            <a:r>
              <a:rPr lang="en-US" dirty="0"/>
              <a:t>Bug hunting requires extra time that does not fit within a weekend</a:t>
            </a:r>
          </a:p>
          <a:p>
            <a:r>
              <a:rPr lang="en-US" dirty="0"/>
              <a:t>Developing a 0-day exploit for Chrome, iOS, or Windows is always more glamorous than winning a CTF</a:t>
            </a:r>
          </a:p>
          <a:p>
            <a:r>
              <a:rPr lang="en-US" dirty="0"/>
              <a:t>Higher cash prize because competing against 0-day vendors</a:t>
            </a:r>
          </a:p>
          <a:p>
            <a:pPr lvl="1"/>
            <a:r>
              <a:rPr lang="en-US" dirty="0"/>
              <a:t>$100k from Pwn2Own is less than $250k market price, but &gt; $0</a:t>
            </a:r>
          </a:p>
          <a:p>
            <a:endParaRPr lang="en-US" dirty="0"/>
          </a:p>
        </p:txBody>
      </p:sp>
    </p:spTree>
    <p:extLst>
      <p:ext uri="{BB962C8B-B14F-4D97-AF65-F5344CB8AC3E}">
        <p14:creationId xmlns:p14="http://schemas.microsoft.com/office/powerpoint/2010/main" val="134779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1F3A-0480-2C47-8D70-4A5B2E3932A4}"/>
              </a:ext>
            </a:extLst>
          </p:cNvPr>
          <p:cNvSpPr>
            <a:spLocks noGrp="1"/>
          </p:cNvSpPr>
          <p:nvPr>
            <p:ph type="title"/>
          </p:nvPr>
        </p:nvSpPr>
        <p:spPr/>
        <p:txBody>
          <a:bodyPr/>
          <a:lstStyle/>
          <a:p>
            <a:r>
              <a:rPr lang="en-US" dirty="0"/>
              <a:t>Pwn2Own and Bug Bounties</a:t>
            </a:r>
          </a:p>
        </p:txBody>
      </p:sp>
      <p:sp>
        <p:nvSpPr>
          <p:cNvPr id="3" name="Content Placeholder 2">
            <a:extLst>
              <a:ext uri="{FF2B5EF4-FFF2-40B4-BE49-F238E27FC236}">
                <a16:creationId xmlns:a16="http://schemas.microsoft.com/office/drawing/2014/main" id="{5C9AC63F-3018-5644-B1E0-12568725512A}"/>
              </a:ext>
            </a:extLst>
          </p:cNvPr>
          <p:cNvSpPr>
            <a:spLocks noGrp="1"/>
          </p:cNvSpPr>
          <p:nvPr>
            <p:ph idx="1"/>
          </p:nvPr>
        </p:nvSpPr>
        <p:spPr/>
        <p:txBody>
          <a:bodyPr/>
          <a:lstStyle/>
          <a:p>
            <a:r>
              <a:rPr lang="en-US" dirty="0"/>
              <a:t>The reward does not generally match with the work required</a:t>
            </a:r>
          </a:p>
          <a:p>
            <a:r>
              <a:rPr lang="en-US" dirty="0"/>
              <a:t>If you are exchanging cash for 0-day, then at a minimum researchers should be sufficiently paid for their time</a:t>
            </a:r>
          </a:p>
          <a:p>
            <a:r>
              <a:rPr lang="en-US" dirty="0"/>
              <a:t>Companies should generally value exploits and bugs higher</a:t>
            </a:r>
          </a:p>
          <a:p>
            <a:pPr lvl="1"/>
            <a:r>
              <a:rPr lang="en-US" dirty="0" err="1"/>
              <a:t>Zerodium</a:t>
            </a:r>
            <a:r>
              <a:rPr lang="en-US" dirty="0"/>
              <a:t> prices x2 is a good approximation of current market</a:t>
            </a:r>
          </a:p>
          <a:p>
            <a:endParaRPr lang="en-US" dirty="0"/>
          </a:p>
          <a:p>
            <a:r>
              <a:rPr lang="en-US" dirty="0"/>
              <a:t>Globalization of vulnerability research</a:t>
            </a:r>
          </a:p>
          <a:p>
            <a:pPr lvl="1"/>
            <a:r>
              <a:rPr lang="en-US" dirty="0"/>
              <a:t>Salaries in some parts of the world are lower than others</a:t>
            </a:r>
          </a:p>
          <a:p>
            <a:pPr lvl="1"/>
            <a:r>
              <a:rPr lang="en-US" dirty="0"/>
              <a:t>Good for companies, may be good or bad for researchers</a:t>
            </a:r>
          </a:p>
        </p:txBody>
      </p:sp>
    </p:spTree>
    <p:extLst>
      <p:ext uri="{BB962C8B-B14F-4D97-AF65-F5344CB8AC3E}">
        <p14:creationId xmlns:p14="http://schemas.microsoft.com/office/powerpoint/2010/main" val="97001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5047-85AC-ED42-A77C-811950824442}"/>
              </a:ext>
            </a:extLst>
          </p:cNvPr>
          <p:cNvSpPr>
            <a:spLocks noGrp="1"/>
          </p:cNvSpPr>
          <p:nvPr>
            <p:ph type="title"/>
          </p:nvPr>
        </p:nvSpPr>
        <p:spPr/>
        <p:txBody>
          <a:bodyPr/>
          <a:lstStyle/>
          <a:p>
            <a:r>
              <a:rPr lang="en-US" dirty="0"/>
              <a:t>Real World CTF</a:t>
            </a:r>
          </a:p>
        </p:txBody>
      </p:sp>
      <p:sp>
        <p:nvSpPr>
          <p:cNvPr id="3" name="Content Placeholder 2">
            <a:extLst>
              <a:ext uri="{FF2B5EF4-FFF2-40B4-BE49-F238E27FC236}">
                <a16:creationId xmlns:a16="http://schemas.microsoft.com/office/drawing/2014/main" id="{5BF764AC-C07B-3343-BEFA-1EE44904ECDC}"/>
              </a:ext>
            </a:extLst>
          </p:cNvPr>
          <p:cNvSpPr>
            <a:spLocks noGrp="1"/>
          </p:cNvSpPr>
          <p:nvPr>
            <p:ph idx="1"/>
          </p:nvPr>
        </p:nvSpPr>
        <p:spPr/>
        <p:txBody>
          <a:bodyPr/>
          <a:lstStyle/>
          <a:p>
            <a:r>
              <a:rPr lang="en-US" dirty="0"/>
              <a:t>A recent CTF hosted by </a:t>
            </a:r>
            <a:r>
              <a:rPr lang="en-US" dirty="0" err="1"/>
              <a:t>Chaitlin</a:t>
            </a:r>
            <a:r>
              <a:rPr lang="en-US" dirty="0"/>
              <a:t> Tech</a:t>
            </a:r>
          </a:p>
          <a:p>
            <a:r>
              <a:rPr lang="en-US" dirty="0"/>
              <a:t>Demonstrated the potential for using real software in a CTF, in a way that is still approachable and fun</a:t>
            </a:r>
          </a:p>
          <a:p>
            <a:r>
              <a:rPr lang="en-US" dirty="0"/>
              <a:t>In Dash, a macOS app, multiple 0-days were found by teams and reported to vendor who quickly fixed them</a:t>
            </a:r>
          </a:p>
          <a:p>
            <a:r>
              <a:rPr lang="en-US" dirty="0"/>
              <a:t>The result: a real difference for the security of real users without any additional burden on the CTF players</a:t>
            </a:r>
          </a:p>
        </p:txBody>
      </p:sp>
    </p:spTree>
    <p:extLst>
      <p:ext uri="{BB962C8B-B14F-4D97-AF65-F5344CB8AC3E}">
        <p14:creationId xmlns:p14="http://schemas.microsoft.com/office/powerpoint/2010/main" val="26927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158B-4417-A64C-8B96-99E67982ACE2}"/>
              </a:ext>
            </a:extLst>
          </p:cNvPr>
          <p:cNvSpPr>
            <a:spLocks noGrp="1"/>
          </p:cNvSpPr>
          <p:nvPr>
            <p:ph type="title"/>
          </p:nvPr>
        </p:nvSpPr>
        <p:spPr/>
        <p:txBody>
          <a:bodyPr/>
          <a:lstStyle/>
          <a:p>
            <a:r>
              <a:rPr lang="en-US" dirty="0"/>
              <a:t>RWCTF-</a:t>
            </a:r>
            <a:r>
              <a:rPr lang="en-US" dirty="0" err="1"/>
              <a:t>esque</a:t>
            </a:r>
            <a:endParaRPr lang="en-US" dirty="0"/>
          </a:p>
        </p:txBody>
      </p:sp>
      <p:sp>
        <p:nvSpPr>
          <p:cNvPr id="3" name="Content Placeholder 2">
            <a:extLst>
              <a:ext uri="{FF2B5EF4-FFF2-40B4-BE49-F238E27FC236}">
                <a16:creationId xmlns:a16="http://schemas.microsoft.com/office/drawing/2014/main" id="{DA83E952-B0D8-0247-B9D3-189726825267}"/>
              </a:ext>
            </a:extLst>
          </p:cNvPr>
          <p:cNvSpPr>
            <a:spLocks noGrp="1"/>
          </p:cNvSpPr>
          <p:nvPr>
            <p:ph idx="1"/>
          </p:nvPr>
        </p:nvSpPr>
        <p:spPr/>
        <p:txBody>
          <a:bodyPr/>
          <a:lstStyle/>
          <a:p>
            <a:r>
              <a:rPr lang="en-US" dirty="0"/>
              <a:t>Other CTFs should consider a similar style for some challenges</a:t>
            </a:r>
          </a:p>
          <a:p>
            <a:r>
              <a:rPr lang="en-US" dirty="0"/>
              <a:t>It should be clearly marked that finding a 0-day is intentional, and that the organizer has an exploit that works</a:t>
            </a:r>
          </a:p>
          <a:p>
            <a:r>
              <a:rPr lang="en-US" dirty="0"/>
              <a:t>Avoid software that is annoying to setup or difficult to reverse engineer</a:t>
            </a:r>
          </a:p>
          <a:p>
            <a:r>
              <a:rPr lang="en-US" dirty="0"/>
              <a:t>Emphasize open source software as a way to give back to the computing community at-large</a:t>
            </a:r>
          </a:p>
        </p:txBody>
      </p:sp>
    </p:spTree>
    <p:extLst>
      <p:ext uri="{BB962C8B-B14F-4D97-AF65-F5344CB8AC3E}">
        <p14:creationId xmlns:p14="http://schemas.microsoft.com/office/powerpoint/2010/main" val="207700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4F03-9A38-434E-AA5F-79B66765E26B}"/>
              </a:ext>
            </a:extLst>
          </p:cNvPr>
          <p:cNvSpPr>
            <a:spLocks noGrp="1"/>
          </p:cNvSpPr>
          <p:nvPr>
            <p:ph type="title"/>
          </p:nvPr>
        </p:nvSpPr>
        <p:spPr/>
        <p:txBody>
          <a:bodyPr/>
          <a:lstStyle/>
          <a:p>
            <a:r>
              <a:rPr lang="en-US" dirty="0"/>
              <a:t>9 years of playing CTF</a:t>
            </a:r>
          </a:p>
        </p:txBody>
      </p:sp>
      <p:sp>
        <p:nvSpPr>
          <p:cNvPr id="3" name="Content Placeholder 2">
            <a:extLst>
              <a:ext uri="{FF2B5EF4-FFF2-40B4-BE49-F238E27FC236}">
                <a16:creationId xmlns:a16="http://schemas.microsoft.com/office/drawing/2014/main" id="{1DF30CE1-B033-5F4D-A221-16A8E12F6069}"/>
              </a:ext>
            </a:extLst>
          </p:cNvPr>
          <p:cNvSpPr>
            <a:spLocks noGrp="1"/>
          </p:cNvSpPr>
          <p:nvPr>
            <p:ph idx="1"/>
          </p:nvPr>
        </p:nvSpPr>
        <p:spPr/>
        <p:txBody>
          <a:bodyPr/>
          <a:lstStyle/>
          <a:p>
            <a:r>
              <a:rPr lang="en-US" dirty="0"/>
              <a:t>Joined PPP in 2009</a:t>
            </a:r>
          </a:p>
          <a:p>
            <a:r>
              <a:rPr lang="en-US" dirty="0"/>
              <a:t>1</a:t>
            </a:r>
            <a:r>
              <a:rPr lang="en-US" baseline="30000" dirty="0"/>
              <a:t>st</a:t>
            </a:r>
            <a:r>
              <a:rPr lang="en-US" dirty="0"/>
              <a:t> place at Defcon CTF four times</a:t>
            </a:r>
          </a:p>
          <a:p>
            <a:r>
              <a:rPr lang="en-US" dirty="0"/>
              <a:t>Played in many CTFs and host </a:t>
            </a:r>
            <a:r>
              <a:rPr lang="en-US" dirty="0" err="1"/>
              <a:t>PlaidCTF</a:t>
            </a:r>
            <a:r>
              <a:rPr lang="en-US" dirty="0"/>
              <a:t> every year</a:t>
            </a:r>
          </a:p>
          <a:p>
            <a:pPr lvl="1"/>
            <a:r>
              <a:rPr lang="en-US" dirty="0"/>
              <a:t>CSAW</a:t>
            </a:r>
          </a:p>
          <a:p>
            <a:pPr lvl="1"/>
            <a:r>
              <a:rPr lang="en-US" dirty="0" err="1"/>
              <a:t>Codegate</a:t>
            </a:r>
            <a:endParaRPr lang="en-US" dirty="0"/>
          </a:p>
          <a:p>
            <a:pPr lvl="1"/>
            <a:r>
              <a:rPr lang="en-US" dirty="0" err="1"/>
              <a:t>PhDays</a:t>
            </a:r>
            <a:endParaRPr lang="en-US" dirty="0"/>
          </a:p>
          <a:p>
            <a:pPr lvl="1"/>
            <a:r>
              <a:rPr lang="en-US" dirty="0" err="1"/>
              <a:t>SecuInside</a:t>
            </a:r>
            <a:endParaRPr lang="en-US" dirty="0"/>
          </a:p>
          <a:p>
            <a:pPr lvl="1"/>
            <a:r>
              <a:rPr lang="en-US" dirty="0"/>
              <a:t>WCTF</a:t>
            </a:r>
          </a:p>
          <a:p>
            <a:pPr marL="0" indent="0">
              <a:buNone/>
            </a:pPr>
            <a:endParaRPr lang="en-US" dirty="0"/>
          </a:p>
        </p:txBody>
      </p:sp>
    </p:spTree>
    <p:extLst>
      <p:ext uri="{BB962C8B-B14F-4D97-AF65-F5344CB8AC3E}">
        <p14:creationId xmlns:p14="http://schemas.microsoft.com/office/powerpoint/2010/main" val="273920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EFE9-BBD9-D34D-A9E6-65227012F00E}"/>
              </a:ext>
            </a:extLst>
          </p:cNvPr>
          <p:cNvSpPr>
            <a:spLocks noGrp="1"/>
          </p:cNvSpPr>
          <p:nvPr>
            <p:ph type="title"/>
          </p:nvPr>
        </p:nvSpPr>
        <p:spPr/>
        <p:txBody>
          <a:bodyPr/>
          <a:lstStyle/>
          <a:p>
            <a:r>
              <a:rPr lang="en-US" dirty="0"/>
              <a:t>9 years of playing CTF</a:t>
            </a:r>
          </a:p>
        </p:txBody>
      </p:sp>
      <p:sp>
        <p:nvSpPr>
          <p:cNvPr id="3" name="Content Placeholder 2">
            <a:extLst>
              <a:ext uri="{FF2B5EF4-FFF2-40B4-BE49-F238E27FC236}">
                <a16:creationId xmlns:a16="http://schemas.microsoft.com/office/drawing/2014/main" id="{8C52FE86-5458-D44F-B047-ED298BD65670}"/>
              </a:ext>
            </a:extLst>
          </p:cNvPr>
          <p:cNvSpPr>
            <a:spLocks noGrp="1"/>
          </p:cNvSpPr>
          <p:nvPr>
            <p:ph idx="1"/>
          </p:nvPr>
        </p:nvSpPr>
        <p:spPr/>
        <p:txBody>
          <a:bodyPr/>
          <a:lstStyle/>
          <a:p>
            <a:r>
              <a:rPr lang="en-US" dirty="0"/>
              <a:t>I agree with the criticism that CTFs tend to focus on </a:t>
            </a:r>
            <a:r>
              <a:rPr lang="en-US" i="1" dirty="0"/>
              <a:t>tricks</a:t>
            </a:r>
          </a:p>
          <a:p>
            <a:pPr lvl="1"/>
            <a:r>
              <a:rPr lang="en-US" dirty="0"/>
              <a:t>As a player, I want to actively learn and not be stumped by a </a:t>
            </a:r>
            <a:r>
              <a:rPr lang="en-US" i="1" dirty="0"/>
              <a:t>trick</a:t>
            </a:r>
            <a:r>
              <a:rPr lang="en-US" dirty="0"/>
              <a:t> for hours</a:t>
            </a:r>
          </a:p>
          <a:p>
            <a:endParaRPr lang="en-US" dirty="0"/>
          </a:p>
          <a:p>
            <a:r>
              <a:rPr lang="en-US" dirty="0"/>
              <a:t>I play less CTF now because I get to grow my skills at my day job</a:t>
            </a:r>
          </a:p>
          <a:p>
            <a:pPr lvl="1"/>
            <a:r>
              <a:rPr lang="en-US" dirty="0"/>
              <a:t>I try to incorporate what I learn into </a:t>
            </a:r>
            <a:r>
              <a:rPr lang="en-US" dirty="0" err="1"/>
              <a:t>PlaidCTF</a:t>
            </a:r>
            <a:r>
              <a:rPr lang="en-US" dirty="0"/>
              <a:t> if possible</a:t>
            </a:r>
          </a:p>
          <a:p>
            <a:pPr lvl="1"/>
            <a:endParaRPr lang="en-US" dirty="0"/>
          </a:p>
          <a:p>
            <a:r>
              <a:rPr lang="en-US" dirty="0"/>
              <a:t>The competitive nature of CTF and the opportunity to play with and against my friends and coworkers keeps me playing CTF</a:t>
            </a:r>
          </a:p>
          <a:p>
            <a:endParaRPr lang="en-US" dirty="0"/>
          </a:p>
        </p:txBody>
      </p:sp>
    </p:spTree>
    <p:extLst>
      <p:ext uri="{BB962C8B-B14F-4D97-AF65-F5344CB8AC3E}">
        <p14:creationId xmlns:p14="http://schemas.microsoft.com/office/powerpoint/2010/main" val="139564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5954-3F06-174B-80DA-CCF1A0EB1F4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22B05B5-5019-C444-82CD-5A79355A53A3}"/>
              </a:ext>
            </a:extLst>
          </p:cNvPr>
          <p:cNvSpPr>
            <a:spLocks noGrp="1"/>
          </p:cNvSpPr>
          <p:nvPr>
            <p:ph idx="1"/>
          </p:nvPr>
        </p:nvSpPr>
        <p:spPr/>
        <p:txBody>
          <a:bodyPr/>
          <a:lstStyle/>
          <a:p>
            <a:r>
              <a:rPr lang="en-US" dirty="0"/>
              <a:t>CTFs are supposed to be fun and educational, not a job</a:t>
            </a:r>
          </a:p>
          <a:p>
            <a:r>
              <a:rPr lang="en-US" dirty="0"/>
              <a:t>CTF organizers are busy, we should avoid making that task harder</a:t>
            </a:r>
          </a:p>
          <a:p>
            <a:r>
              <a:rPr lang="en-US" dirty="0"/>
              <a:t>Encourage CTFs to use real world software</a:t>
            </a:r>
          </a:p>
          <a:p>
            <a:r>
              <a:rPr lang="en-US" dirty="0"/>
              <a:t>A challenge can use 1-day vulnerability and still have a higher purpose</a:t>
            </a:r>
          </a:p>
          <a:p>
            <a:r>
              <a:rPr lang="en-US" dirty="0"/>
              <a:t>If a CTF can help improve the security of open source software by exposing it to elite hackers, it is a win for computing</a:t>
            </a:r>
          </a:p>
        </p:txBody>
      </p:sp>
    </p:spTree>
    <p:extLst>
      <p:ext uri="{BB962C8B-B14F-4D97-AF65-F5344CB8AC3E}">
        <p14:creationId xmlns:p14="http://schemas.microsoft.com/office/powerpoint/2010/main" val="174647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944B-B182-974B-87C4-939F432FD6F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2EB0BFA-D9A8-9C44-9E8C-1AE8C375FDB5}"/>
              </a:ext>
            </a:extLst>
          </p:cNvPr>
          <p:cNvSpPr>
            <a:spLocks noGrp="1"/>
          </p:cNvSpPr>
          <p:nvPr>
            <p:ph idx="1"/>
          </p:nvPr>
        </p:nvSpPr>
        <p:spPr/>
        <p:txBody>
          <a:bodyPr/>
          <a:lstStyle/>
          <a:p>
            <a:pPr marL="0" indent="0">
              <a:buNone/>
            </a:pPr>
            <a:r>
              <a:rPr lang="en-US" dirty="0"/>
              <a:t>Send hate mail to </a:t>
            </a:r>
            <a:r>
              <a:rPr lang="en-US" u="sng" dirty="0" err="1"/>
              <a:t>andrew@theori.io</a:t>
            </a:r>
            <a:r>
              <a:rPr lang="en-US" dirty="0"/>
              <a:t> or @</a:t>
            </a:r>
            <a:r>
              <a:rPr lang="en-US" dirty="0" err="1"/>
              <a:t>zoaedk</a:t>
            </a:r>
            <a:r>
              <a:rPr lang="en-US" dirty="0"/>
              <a:t> on Twitter</a:t>
            </a:r>
          </a:p>
        </p:txBody>
      </p:sp>
    </p:spTree>
    <p:extLst>
      <p:ext uri="{BB962C8B-B14F-4D97-AF65-F5344CB8AC3E}">
        <p14:creationId xmlns:p14="http://schemas.microsoft.com/office/powerpoint/2010/main" val="40322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67303E-E6FD-5F49-B0D3-0983D40F7D48}"/>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r="-41"/>
          <a:stretch/>
        </p:blipFill>
        <p:spPr>
          <a:xfrm>
            <a:off x="-1" y="0"/>
            <a:ext cx="12192001" cy="6906886"/>
          </a:xfrm>
        </p:spPr>
      </p:pic>
      <p:sp>
        <p:nvSpPr>
          <p:cNvPr id="6" name="Oval 5">
            <a:extLst>
              <a:ext uri="{FF2B5EF4-FFF2-40B4-BE49-F238E27FC236}">
                <a16:creationId xmlns:a16="http://schemas.microsoft.com/office/drawing/2014/main" id="{077AC6FE-B683-2C4C-A350-97C6139C02CC}"/>
              </a:ext>
            </a:extLst>
          </p:cNvPr>
          <p:cNvSpPr/>
          <p:nvPr/>
        </p:nvSpPr>
        <p:spPr>
          <a:xfrm>
            <a:off x="205275" y="178398"/>
            <a:ext cx="3275045" cy="327504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BBE06-7EDA-9543-99CA-3E392C49E0CF}"/>
              </a:ext>
            </a:extLst>
          </p:cNvPr>
          <p:cNvSpPr>
            <a:spLocks noGrp="1"/>
          </p:cNvSpPr>
          <p:nvPr>
            <p:ph type="title"/>
          </p:nvPr>
        </p:nvSpPr>
        <p:spPr>
          <a:xfrm>
            <a:off x="331238" y="402333"/>
            <a:ext cx="3023118" cy="3051110"/>
          </a:xfrm>
        </p:spPr>
        <p:txBody>
          <a:bodyPr/>
          <a:lstStyle/>
          <a:p>
            <a:pPr algn="ctr"/>
            <a:r>
              <a:rPr lang="en-US" dirty="0"/>
              <a:t>A quixotic quest?</a:t>
            </a:r>
          </a:p>
        </p:txBody>
      </p:sp>
    </p:spTree>
    <p:extLst>
      <p:ext uri="{BB962C8B-B14F-4D97-AF65-F5344CB8AC3E}">
        <p14:creationId xmlns:p14="http://schemas.microsoft.com/office/powerpoint/2010/main" val="166399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72880F-E931-0649-979C-C2A9E588844D}"/>
              </a:ext>
            </a:extLst>
          </p:cNvPr>
          <p:cNvSpPr/>
          <p:nvPr/>
        </p:nvSpPr>
        <p:spPr>
          <a:xfrm>
            <a:off x="1035843" y="6036903"/>
            <a:ext cx="2231931" cy="5454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929B0F-57AD-2542-A7BD-F87187228229}"/>
              </a:ext>
            </a:extLst>
          </p:cNvPr>
          <p:cNvSpPr/>
          <p:nvPr/>
        </p:nvSpPr>
        <p:spPr>
          <a:xfrm>
            <a:off x="6105530" y="5399405"/>
            <a:ext cx="5962262" cy="1257636"/>
          </a:xfrm>
          <a:prstGeom prst="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BE3836-65ED-9C49-936C-DED05900D0A1}"/>
              </a:ext>
            </a:extLst>
          </p:cNvPr>
          <p:cNvSpPr txBox="1">
            <a:spLocks/>
          </p:cNvSpPr>
          <p:nvPr/>
        </p:nvSpPr>
        <p:spPr>
          <a:xfrm>
            <a:off x="6226995" y="5357768"/>
            <a:ext cx="6829520" cy="8620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FFFF"/>
                </a:solidFill>
              </a:rPr>
              <a:t>Capture The Flag</a:t>
            </a:r>
            <a:endParaRPr lang="en-US" sz="4000" dirty="0">
              <a:solidFill>
                <a:srgbClr val="FFFFFF"/>
              </a:solidFill>
            </a:endParaRPr>
          </a:p>
        </p:txBody>
      </p:sp>
      <p:pic>
        <p:nvPicPr>
          <p:cNvPr id="7" name="Picture 6">
            <a:extLst>
              <a:ext uri="{FF2B5EF4-FFF2-40B4-BE49-F238E27FC236}">
                <a16:creationId xmlns:a16="http://schemas.microsoft.com/office/drawing/2014/main" id="{A737CEDF-D5B9-AC40-BC17-909294DD8A26}"/>
              </a:ext>
            </a:extLst>
          </p:cNvPr>
          <p:cNvPicPr>
            <a:picLocks noChangeAspect="1"/>
          </p:cNvPicPr>
          <p:nvPr/>
        </p:nvPicPr>
        <p:blipFill>
          <a:blip r:embed="rId3"/>
          <a:stretch>
            <a:fillRect/>
          </a:stretch>
        </p:blipFill>
        <p:spPr>
          <a:xfrm>
            <a:off x="680417" y="321735"/>
            <a:ext cx="2952120" cy="1889357"/>
          </a:xfrm>
          <a:prstGeom prst="rect">
            <a:avLst/>
          </a:prstGeom>
        </p:spPr>
      </p:pic>
      <p:pic>
        <p:nvPicPr>
          <p:cNvPr id="8" name="Picture 7">
            <a:extLst>
              <a:ext uri="{FF2B5EF4-FFF2-40B4-BE49-F238E27FC236}">
                <a16:creationId xmlns:a16="http://schemas.microsoft.com/office/drawing/2014/main" id="{8FE7B963-8390-C045-9259-D2382931EFB2}"/>
              </a:ext>
            </a:extLst>
          </p:cNvPr>
          <p:cNvPicPr>
            <a:picLocks noChangeAspect="1"/>
          </p:cNvPicPr>
          <p:nvPr/>
        </p:nvPicPr>
        <p:blipFill>
          <a:blip r:embed="rId4"/>
          <a:stretch>
            <a:fillRect/>
          </a:stretch>
        </p:blipFill>
        <p:spPr>
          <a:xfrm>
            <a:off x="8850650" y="625406"/>
            <a:ext cx="2591746" cy="1328859"/>
          </a:xfrm>
          <a:prstGeom prst="rect">
            <a:avLst/>
          </a:prstGeom>
        </p:spPr>
      </p:pic>
      <p:pic>
        <p:nvPicPr>
          <p:cNvPr id="9" name="Picture 8">
            <a:extLst>
              <a:ext uri="{FF2B5EF4-FFF2-40B4-BE49-F238E27FC236}">
                <a16:creationId xmlns:a16="http://schemas.microsoft.com/office/drawing/2014/main" id="{7B92DD1D-5E9F-DD44-A505-1C125377E333}"/>
              </a:ext>
            </a:extLst>
          </p:cNvPr>
          <p:cNvPicPr>
            <a:picLocks noChangeAspect="1"/>
          </p:cNvPicPr>
          <p:nvPr/>
        </p:nvPicPr>
        <p:blipFill>
          <a:blip r:embed="rId5"/>
          <a:stretch>
            <a:fillRect/>
          </a:stretch>
        </p:blipFill>
        <p:spPr>
          <a:xfrm>
            <a:off x="317634" y="2762609"/>
            <a:ext cx="3677683" cy="1342354"/>
          </a:xfrm>
          <a:prstGeom prst="rect">
            <a:avLst/>
          </a:prstGeom>
        </p:spPr>
      </p:pic>
      <p:pic>
        <p:nvPicPr>
          <p:cNvPr id="10" name="Picture 9">
            <a:extLst>
              <a:ext uri="{FF2B5EF4-FFF2-40B4-BE49-F238E27FC236}">
                <a16:creationId xmlns:a16="http://schemas.microsoft.com/office/drawing/2014/main" id="{BDADC939-8C7E-AC47-95C4-421F7E0B76D5}"/>
              </a:ext>
            </a:extLst>
          </p:cNvPr>
          <p:cNvPicPr>
            <a:picLocks noChangeAspect="1"/>
          </p:cNvPicPr>
          <p:nvPr/>
        </p:nvPicPr>
        <p:blipFill>
          <a:blip r:embed="rId6"/>
          <a:stretch>
            <a:fillRect/>
          </a:stretch>
        </p:blipFill>
        <p:spPr>
          <a:xfrm>
            <a:off x="4318337" y="1193284"/>
            <a:ext cx="3560281" cy="3150848"/>
          </a:xfrm>
          <a:prstGeom prst="rect">
            <a:avLst/>
          </a:prstGeom>
        </p:spPr>
      </p:pic>
      <p:pic>
        <p:nvPicPr>
          <p:cNvPr id="11" name="Picture 10">
            <a:extLst>
              <a:ext uri="{FF2B5EF4-FFF2-40B4-BE49-F238E27FC236}">
                <a16:creationId xmlns:a16="http://schemas.microsoft.com/office/drawing/2014/main" id="{E6CB2803-8117-CA49-9744-2C00F23C1CF9}"/>
              </a:ext>
            </a:extLst>
          </p:cNvPr>
          <p:cNvPicPr>
            <a:picLocks noChangeAspect="1"/>
          </p:cNvPicPr>
          <p:nvPr/>
        </p:nvPicPr>
        <p:blipFill>
          <a:blip r:embed="rId7"/>
          <a:stretch>
            <a:fillRect/>
          </a:stretch>
        </p:blipFill>
        <p:spPr>
          <a:xfrm>
            <a:off x="7293473" y="3930365"/>
            <a:ext cx="4500421" cy="1046347"/>
          </a:xfrm>
          <a:prstGeom prst="rect">
            <a:avLst/>
          </a:prstGeom>
        </p:spPr>
      </p:pic>
      <p:pic>
        <p:nvPicPr>
          <p:cNvPr id="12" name="Picture 11">
            <a:extLst>
              <a:ext uri="{FF2B5EF4-FFF2-40B4-BE49-F238E27FC236}">
                <a16:creationId xmlns:a16="http://schemas.microsoft.com/office/drawing/2014/main" id="{50002F17-3638-274D-8725-6EAA8FC48EB4}"/>
              </a:ext>
            </a:extLst>
          </p:cNvPr>
          <p:cNvPicPr>
            <a:picLocks noChangeAspect="1"/>
          </p:cNvPicPr>
          <p:nvPr/>
        </p:nvPicPr>
        <p:blipFill>
          <a:blip r:embed="rId8"/>
          <a:stretch>
            <a:fillRect/>
          </a:stretch>
        </p:blipFill>
        <p:spPr>
          <a:xfrm>
            <a:off x="1035844" y="4641675"/>
            <a:ext cx="2241262" cy="1894592"/>
          </a:xfrm>
          <a:prstGeom prst="rect">
            <a:avLst/>
          </a:prstGeom>
        </p:spPr>
      </p:pic>
      <p:cxnSp>
        <p:nvCxnSpPr>
          <p:cNvPr id="13" name="Straight Connector 12">
            <a:extLst>
              <a:ext uri="{FF2B5EF4-FFF2-40B4-BE49-F238E27FC236}">
                <a16:creationId xmlns:a16="http://schemas.microsoft.com/office/drawing/2014/main" id="{CD90B7F9-EF69-A448-9F0E-77E90F8BDCC1}"/>
              </a:ext>
            </a:extLst>
          </p:cNvPr>
          <p:cNvCxnSpPr/>
          <p:nvPr/>
        </p:nvCxnSpPr>
        <p:spPr>
          <a:xfrm>
            <a:off x="6363478" y="6316824"/>
            <a:ext cx="54304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2E07336-42F5-F944-A20D-1263F6CA72AB}"/>
              </a:ext>
            </a:extLst>
          </p:cNvPr>
          <p:cNvPicPr>
            <a:picLocks noChangeAspect="1"/>
          </p:cNvPicPr>
          <p:nvPr/>
        </p:nvPicPr>
        <p:blipFill>
          <a:blip r:embed="rId9"/>
          <a:stretch>
            <a:fillRect/>
          </a:stretch>
        </p:blipFill>
        <p:spPr>
          <a:xfrm>
            <a:off x="8117632" y="2432464"/>
            <a:ext cx="3750623" cy="1019701"/>
          </a:xfrm>
          <a:prstGeom prst="rect">
            <a:avLst/>
          </a:prstGeom>
        </p:spPr>
      </p:pic>
    </p:spTree>
    <p:extLst>
      <p:ext uri="{BB962C8B-B14F-4D97-AF65-F5344CB8AC3E}">
        <p14:creationId xmlns:p14="http://schemas.microsoft.com/office/powerpoint/2010/main" val="333100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E2B9F8-4389-C74A-AC58-A1129B46FA86}"/>
              </a:ext>
            </a:extLst>
          </p:cNvPr>
          <p:cNvSpPr>
            <a:spLocks noGrp="1"/>
          </p:cNvSpPr>
          <p:nvPr>
            <p:ph type="body" idx="1"/>
          </p:nvPr>
        </p:nvSpPr>
        <p:spPr>
          <a:xfrm>
            <a:off x="839788" y="429879"/>
            <a:ext cx="5157787" cy="823912"/>
          </a:xfrm>
        </p:spPr>
        <p:txBody>
          <a:bodyPr>
            <a:normAutofit/>
          </a:bodyPr>
          <a:lstStyle/>
          <a:p>
            <a:r>
              <a:rPr lang="en-US" sz="3600" dirty="0"/>
              <a:t>Jeopardy</a:t>
            </a:r>
          </a:p>
        </p:txBody>
      </p:sp>
      <p:sp>
        <p:nvSpPr>
          <p:cNvPr id="6" name="Text Placeholder 5">
            <a:extLst>
              <a:ext uri="{FF2B5EF4-FFF2-40B4-BE49-F238E27FC236}">
                <a16:creationId xmlns:a16="http://schemas.microsoft.com/office/drawing/2014/main" id="{B2A3A5C2-FFBB-DB48-BBD0-0345684A2495}"/>
              </a:ext>
            </a:extLst>
          </p:cNvPr>
          <p:cNvSpPr>
            <a:spLocks noGrp="1"/>
          </p:cNvSpPr>
          <p:nvPr>
            <p:ph type="body" sz="quarter" idx="3"/>
          </p:nvPr>
        </p:nvSpPr>
        <p:spPr>
          <a:xfrm>
            <a:off x="6172200" y="445871"/>
            <a:ext cx="5183188" cy="823912"/>
          </a:xfrm>
        </p:spPr>
        <p:txBody>
          <a:bodyPr>
            <a:normAutofit/>
          </a:bodyPr>
          <a:lstStyle/>
          <a:p>
            <a:r>
              <a:rPr lang="en-US" sz="3600" dirty="0"/>
              <a:t>Attack-Defense</a:t>
            </a:r>
          </a:p>
        </p:txBody>
      </p:sp>
      <p:pic>
        <p:nvPicPr>
          <p:cNvPr id="8" name="Picture 7">
            <a:extLst>
              <a:ext uri="{FF2B5EF4-FFF2-40B4-BE49-F238E27FC236}">
                <a16:creationId xmlns:a16="http://schemas.microsoft.com/office/drawing/2014/main" id="{93E90D33-C84F-DF49-AEDD-8B367734D30F}"/>
              </a:ext>
            </a:extLst>
          </p:cNvPr>
          <p:cNvPicPr>
            <a:picLocks noChangeAspect="1"/>
          </p:cNvPicPr>
          <p:nvPr/>
        </p:nvPicPr>
        <p:blipFill>
          <a:blip r:embed="rId3"/>
          <a:stretch>
            <a:fillRect/>
          </a:stretch>
        </p:blipFill>
        <p:spPr>
          <a:xfrm>
            <a:off x="6172200" y="1559235"/>
            <a:ext cx="3770697" cy="3337065"/>
          </a:xfrm>
          <a:prstGeom prst="rect">
            <a:avLst/>
          </a:prstGeom>
        </p:spPr>
      </p:pic>
      <p:pic>
        <p:nvPicPr>
          <p:cNvPr id="9" name="Picture 8">
            <a:extLst>
              <a:ext uri="{FF2B5EF4-FFF2-40B4-BE49-F238E27FC236}">
                <a16:creationId xmlns:a16="http://schemas.microsoft.com/office/drawing/2014/main" id="{3600D835-C106-D34E-8840-9A1DADE059B6}"/>
              </a:ext>
            </a:extLst>
          </p:cNvPr>
          <p:cNvPicPr>
            <a:picLocks noChangeAspect="1"/>
          </p:cNvPicPr>
          <p:nvPr/>
        </p:nvPicPr>
        <p:blipFill>
          <a:blip r:embed="rId4"/>
          <a:stretch>
            <a:fillRect/>
          </a:stretch>
        </p:blipFill>
        <p:spPr>
          <a:xfrm>
            <a:off x="839788" y="3005514"/>
            <a:ext cx="3677683" cy="1342354"/>
          </a:xfrm>
          <a:prstGeom prst="rect">
            <a:avLst/>
          </a:prstGeom>
        </p:spPr>
      </p:pic>
      <p:pic>
        <p:nvPicPr>
          <p:cNvPr id="10" name="Picture 9">
            <a:extLst>
              <a:ext uri="{FF2B5EF4-FFF2-40B4-BE49-F238E27FC236}">
                <a16:creationId xmlns:a16="http://schemas.microsoft.com/office/drawing/2014/main" id="{263F2464-027B-6740-885F-D8C2B1DCC220}"/>
              </a:ext>
            </a:extLst>
          </p:cNvPr>
          <p:cNvPicPr>
            <a:picLocks noChangeAspect="1"/>
          </p:cNvPicPr>
          <p:nvPr/>
        </p:nvPicPr>
        <p:blipFill>
          <a:blip r:embed="rId5"/>
          <a:stretch>
            <a:fillRect/>
          </a:stretch>
        </p:blipFill>
        <p:spPr>
          <a:xfrm>
            <a:off x="839788" y="4606407"/>
            <a:ext cx="4500421" cy="1046347"/>
          </a:xfrm>
          <a:prstGeom prst="rect">
            <a:avLst/>
          </a:prstGeom>
        </p:spPr>
      </p:pic>
      <p:pic>
        <p:nvPicPr>
          <p:cNvPr id="11" name="Picture 10">
            <a:extLst>
              <a:ext uri="{FF2B5EF4-FFF2-40B4-BE49-F238E27FC236}">
                <a16:creationId xmlns:a16="http://schemas.microsoft.com/office/drawing/2014/main" id="{C2E83EF6-1FFC-8C46-AF77-217460A03FB6}"/>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839788" y="1559235"/>
            <a:ext cx="2241262" cy="1364489"/>
          </a:xfrm>
          <a:prstGeom prst="rect">
            <a:avLst/>
          </a:prstGeom>
        </p:spPr>
      </p:pic>
    </p:spTree>
    <p:extLst>
      <p:ext uri="{BB962C8B-B14F-4D97-AF65-F5344CB8AC3E}">
        <p14:creationId xmlns:p14="http://schemas.microsoft.com/office/powerpoint/2010/main" val="51280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F85453-84B0-DF4D-9014-7331C2D33BD5}"/>
              </a:ext>
            </a:extLst>
          </p:cNvPr>
          <p:cNvPicPr>
            <a:picLocks noGrp="1" noChangeAspect="1"/>
          </p:cNvPicPr>
          <p:nvPr>
            <p:ph idx="4294967295"/>
          </p:nvPr>
        </p:nvPicPr>
        <p:blipFill rotWithShape="1">
          <a:blip r:embed="rId3">
            <a:extLst>
              <a:ext uri="{28A0092B-C50C-407E-A947-70E740481C1C}">
                <a14:useLocalDpi xmlns:a14="http://schemas.microsoft.com/office/drawing/2010/main"/>
              </a:ext>
            </a:extLst>
          </a:blip>
          <a:srcRect/>
          <a:stretch/>
        </p:blipFill>
        <p:spPr>
          <a:xfrm>
            <a:off x="5225143" y="3267985"/>
            <a:ext cx="5549900" cy="883975"/>
          </a:xfrm>
          <a:ln w="15875">
            <a:solidFill>
              <a:schemeClr val="tx2"/>
            </a:solidFill>
          </a:ln>
        </p:spPr>
      </p:pic>
      <p:pic>
        <p:nvPicPr>
          <p:cNvPr id="7" name="Picture 6">
            <a:extLst>
              <a:ext uri="{FF2B5EF4-FFF2-40B4-BE49-F238E27FC236}">
                <a16:creationId xmlns:a16="http://schemas.microsoft.com/office/drawing/2014/main" id="{A4C7ECA2-49CA-9945-96CD-45327DF0BFE9}"/>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496466" y="1240402"/>
            <a:ext cx="5600700" cy="900099"/>
          </a:xfrm>
          <a:prstGeom prst="rect">
            <a:avLst/>
          </a:prstGeom>
          <a:ln w="15875">
            <a:solidFill>
              <a:schemeClr val="tx2"/>
            </a:solidFill>
          </a:ln>
        </p:spPr>
      </p:pic>
      <p:pic>
        <p:nvPicPr>
          <p:cNvPr id="9" name="Picture 8">
            <a:extLst>
              <a:ext uri="{FF2B5EF4-FFF2-40B4-BE49-F238E27FC236}">
                <a16:creationId xmlns:a16="http://schemas.microsoft.com/office/drawing/2014/main" id="{67FB001E-6ECC-0349-826C-ACE827672811}"/>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1734068" y="5279443"/>
            <a:ext cx="5626100" cy="668077"/>
          </a:xfrm>
          <a:prstGeom prst="rect">
            <a:avLst/>
          </a:prstGeom>
          <a:ln w="15875">
            <a:solidFill>
              <a:schemeClr val="tx2"/>
            </a:solidFill>
          </a:ln>
        </p:spPr>
      </p:pic>
    </p:spTree>
    <p:extLst>
      <p:ext uri="{BB962C8B-B14F-4D97-AF65-F5344CB8AC3E}">
        <p14:creationId xmlns:p14="http://schemas.microsoft.com/office/powerpoint/2010/main" val="125003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52F7-6388-A740-9384-E3E09B093F44}"/>
              </a:ext>
            </a:extLst>
          </p:cNvPr>
          <p:cNvSpPr>
            <a:spLocks noGrp="1"/>
          </p:cNvSpPr>
          <p:nvPr>
            <p:ph type="title"/>
          </p:nvPr>
        </p:nvSpPr>
        <p:spPr/>
        <p:txBody>
          <a:bodyPr/>
          <a:lstStyle/>
          <a:p>
            <a:r>
              <a:rPr lang="en-US" dirty="0"/>
              <a:t>What are the goals?</a:t>
            </a:r>
          </a:p>
        </p:txBody>
      </p:sp>
      <p:sp>
        <p:nvSpPr>
          <p:cNvPr id="4" name="Text Placeholder 3">
            <a:extLst>
              <a:ext uri="{FF2B5EF4-FFF2-40B4-BE49-F238E27FC236}">
                <a16:creationId xmlns:a16="http://schemas.microsoft.com/office/drawing/2014/main" id="{E7086B74-72A3-C84C-9335-58C3F574E24E}"/>
              </a:ext>
            </a:extLst>
          </p:cNvPr>
          <p:cNvSpPr>
            <a:spLocks noGrp="1"/>
          </p:cNvSpPr>
          <p:nvPr>
            <p:ph type="body" idx="1"/>
          </p:nvPr>
        </p:nvSpPr>
        <p:spPr/>
        <p:txBody>
          <a:bodyPr/>
          <a:lstStyle/>
          <a:p>
            <a:r>
              <a:rPr lang="en-US" dirty="0"/>
              <a:t>CTF</a:t>
            </a:r>
          </a:p>
        </p:txBody>
      </p:sp>
      <p:sp>
        <p:nvSpPr>
          <p:cNvPr id="3" name="Content Placeholder 2">
            <a:extLst>
              <a:ext uri="{FF2B5EF4-FFF2-40B4-BE49-F238E27FC236}">
                <a16:creationId xmlns:a16="http://schemas.microsoft.com/office/drawing/2014/main" id="{939ACE37-7515-924D-9094-10ACB7F03F40}"/>
              </a:ext>
            </a:extLst>
          </p:cNvPr>
          <p:cNvSpPr>
            <a:spLocks noGrp="1"/>
          </p:cNvSpPr>
          <p:nvPr>
            <p:ph sz="half" idx="2"/>
          </p:nvPr>
        </p:nvSpPr>
        <p:spPr/>
        <p:txBody>
          <a:bodyPr/>
          <a:lstStyle/>
          <a:p>
            <a:r>
              <a:rPr lang="en-US" dirty="0"/>
              <a:t>Educational</a:t>
            </a:r>
          </a:p>
          <a:p>
            <a:r>
              <a:rPr lang="en-US" dirty="0"/>
              <a:t>Approachable</a:t>
            </a:r>
          </a:p>
          <a:p>
            <a:r>
              <a:rPr lang="en-US" dirty="0"/>
              <a:t>Challenging</a:t>
            </a:r>
          </a:p>
          <a:p>
            <a:r>
              <a:rPr lang="en-US" dirty="0"/>
              <a:t>Fun</a:t>
            </a:r>
          </a:p>
        </p:txBody>
      </p:sp>
      <p:sp>
        <p:nvSpPr>
          <p:cNvPr id="5" name="Text Placeholder 4">
            <a:extLst>
              <a:ext uri="{FF2B5EF4-FFF2-40B4-BE49-F238E27FC236}">
                <a16:creationId xmlns:a16="http://schemas.microsoft.com/office/drawing/2014/main" id="{046DAD82-D0BF-6B4D-B0C4-84FD9A979AB7}"/>
              </a:ext>
            </a:extLst>
          </p:cNvPr>
          <p:cNvSpPr>
            <a:spLocks noGrp="1"/>
          </p:cNvSpPr>
          <p:nvPr>
            <p:ph type="body" sz="quarter" idx="3"/>
          </p:nvPr>
        </p:nvSpPr>
        <p:spPr/>
        <p:txBody>
          <a:bodyPr/>
          <a:lstStyle/>
          <a:p>
            <a:r>
              <a:rPr lang="en-US" dirty="0"/>
              <a:t>Pwn2Own</a:t>
            </a:r>
          </a:p>
        </p:txBody>
      </p:sp>
      <p:sp>
        <p:nvSpPr>
          <p:cNvPr id="6" name="Content Placeholder 5">
            <a:extLst>
              <a:ext uri="{FF2B5EF4-FFF2-40B4-BE49-F238E27FC236}">
                <a16:creationId xmlns:a16="http://schemas.microsoft.com/office/drawing/2014/main" id="{D276F66D-DC57-A648-BFCC-72F2482349C9}"/>
              </a:ext>
            </a:extLst>
          </p:cNvPr>
          <p:cNvSpPr>
            <a:spLocks noGrp="1"/>
          </p:cNvSpPr>
          <p:nvPr>
            <p:ph sz="quarter" idx="4"/>
          </p:nvPr>
        </p:nvSpPr>
        <p:spPr/>
        <p:txBody>
          <a:bodyPr/>
          <a:lstStyle/>
          <a:p>
            <a:r>
              <a:rPr lang="en-US" dirty="0"/>
              <a:t>Fix bugs in real software</a:t>
            </a:r>
          </a:p>
          <a:p>
            <a:r>
              <a:rPr lang="en-US" dirty="0"/>
              <a:t>Evaluate current mitigations</a:t>
            </a:r>
          </a:p>
          <a:p>
            <a:r>
              <a:rPr lang="en-US" dirty="0"/>
              <a:t>PR</a:t>
            </a:r>
          </a:p>
          <a:p>
            <a:r>
              <a:rPr lang="en-US" dirty="0"/>
              <a:t>Fame and Fortune</a:t>
            </a:r>
          </a:p>
        </p:txBody>
      </p:sp>
    </p:spTree>
    <p:extLst>
      <p:ext uri="{BB962C8B-B14F-4D97-AF65-F5344CB8AC3E}">
        <p14:creationId xmlns:p14="http://schemas.microsoft.com/office/powerpoint/2010/main" val="3943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2AA6-C347-D347-859E-A3C13ECACC4C}"/>
              </a:ext>
            </a:extLst>
          </p:cNvPr>
          <p:cNvSpPr>
            <a:spLocks noGrp="1"/>
          </p:cNvSpPr>
          <p:nvPr>
            <p:ph type="title"/>
          </p:nvPr>
        </p:nvSpPr>
        <p:spPr/>
        <p:txBody>
          <a:bodyPr/>
          <a:lstStyle/>
          <a:p>
            <a:r>
              <a:rPr lang="en-US" dirty="0"/>
              <a:t>Has CTF been successful?</a:t>
            </a:r>
          </a:p>
        </p:txBody>
      </p:sp>
      <p:grpSp>
        <p:nvGrpSpPr>
          <p:cNvPr id="16" name="Group 15">
            <a:extLst>
              <a:ext uri="{FF2B5EF4-FFF2-40B4-BE49-F238E27FC236}">
                <a16:creationId xmlns:a16="http://schemas.microsoft.com/office/drawing/2014/main" id="{8337ED38-8E64-4F42-BE60-1FE3CA1F97D9}"/>
              </a:ext>
            </a:extLst>
          </p:cNvPr>
          <p:cNvGrpSpPr/>
          <p:nvPr/>
        </p:nvGrpSpPr>
        <p:grpSpPr>
          <a:xfrm>
            <a:off x="1413769" y="2270893"/>
            <a:ext cx="2806700" cy="2223532"/>
            <a:chOff x="611538" y="2270893"/>
            <a:chExt cx="2806700" cy="2223532"/>
          </a:xfrm>
        </p:grpSpPr>
        <p:pic>
          <p:nvPicPr>
            <p:cNvPr id="7" name="Picture 6">
              <a:extLst>
                <a:ext uri="{FF2B5EF4-FFF2-40B4-BE49-F238E27FC236}">
                  <a16:creationId xmlns:a16="http://schemas.microsoft.com/office/drawing/2014/main" id="{C66CB79F-8F9B-1B42-8BD3-DC220D9078FF}"/>
                </a:ext>
              </a:extLst>
            </p:cNvPr>
            <p:cNvPicPr>
              <a:picLocks noChangeAspect="1"/>
            </p:cNvPicPr>
            <p:nvPr/>
          </p:nvPicPr>
          <p:blipFill>
            <a:blip r:embed="rId3"/>
            <a:stretch>
              <a:fillRect/>
            </a:stretch>
          </p:blipFill>
          <p:spPr>
            <a:xfrm>
              <a:off x="611538" y="2270893"/>
              <a:ext cx="2806700" cy="1854200"/>
            </a:xfrm>
            <a:prstGeom prst="rect">
              <a:avLst/>
            </a:prstGeom>
          </p:spPr>
        </p:pic>
        <p:sp>
          <p:nvSpPr>
            <p:cNvPr id="8" name="TextBox 7">
              <a:extLst>
                <a:ext uri="{FF2B5EF4-FFF2-40B4-BE49-F238E27FC236}">
                  <a16:creationId xmlns:a16="http://schemas.microsoft.com/office/drawing/2014/main" id="{4A2C51A0-9CCC-754D-844A-3A68CBEE1AB3}"/>
                </a:ext>
              </a:extLst>
            </p:cNvPr>
            <p:cNvSpPr txBox="1"/>
            <p:nvPr/>
          </p:nvSpPr>
          <p:spPr>
            <a:xfrm>
              <a:off x="1399142" y="4125093"/>
              <a:ext cx="1231491" cy="369332"/>
            </a:xfrm>
            <a:prstGeom prst="rect">
              <a:avLst/>
            </a:prstGeom>
            <a:noFill/>
          </p:spPr>
          <p:txBody>
            <a:bodyPr wrap="none" rtlCol="0">
              <a:spAutoFit/>
            </a:bodyPr>
            <a:lstStyle/>
            <a:p>
              <a:r>
                <a:rPr lang="en-US" dirty="0"/>
                <a:t>@</a:t>
              </a:r>
              <a:r>
                <a:rPr lang="en-US" dirty="0" err="1"/>
                <a:t>lokihardt</a:t>
              </a:r>
              <a:endParaRPr lang="en-US" dirty="0"/>
            </a:p>
          </p:txBody>
        </p:sp>
      </p:grpSp>
      <p:grpSp>
        <p:nvGrpSpPr>
          <p:cNvPr id="15" name="Group 14">
            <a:extLst>
              <a:ext uri="{FF2B5EF4-FFF2-40B4-BE49-F238E27FC236}">
                <a16:creationId xmlns:a16="http://schemas.microsoft.com/office/drawing/2014/main" id="{DB2FF83D-99A8-8C4B-BAA5-ACFDBFB6A01E}"/>
              </a:ext>
            </a:extLst>
          </p:cNvPr>
          <p:cNvGrpSpPr/>
          <p:nvPr/>
        </p:nvGrpSpPr>
        <p:grpSpPr>
          <a:xfrm>
            <a:off x="5634238" y="2270894"/>
            <a:ext cx="1876026" cy="2223531"/>
            <a:chOff x="4973685" y="2270894"/>
            <a:chExt cx="1876026" cy="2223531"/>
          </a:xfrm>
        </p:grpSpPr>
        <p:pic>
          <p:nvPicPr>
            <p:cNvPr id="9" name="Picture 8">
              <a:extLst>
                <a:ext uri="{FF2B5EF4-FFF2-40B4-BE49-F238E27FC236}">
                  <a16:creationId xmlns:a16="http://schemas.microsoft.com/office/drawing/2014/main" id="{F597C222-650A-464F-906E-5295543B31E5}"/>
                </a:ext>
              </a:extLst>
            </p:cNvPr>
            <p:cNvPicPr>
              <a:picLocks noChangeAspect="1"/>
            </p:cNvPicPr>
            <p:nvPr/>
          </p:nvPicPr>
          <p:blipFill>
            <a:blip r:embed="rId4"/>
            <a:stretch>
              <a:fillRect/>
            </a:stretch>
          </p:blipFill>
          <p:spPr>
            <a:xfrm>
              <a:off x="4985886" y="2270894"/>
              <a:ext cx="1854200" cy="1854200"/>
            </a:xfrm>
            <a:prstGeom prst="rect">
              <a:avLst/>
            </a:prstGeom>
          </p:spPr>
        </p:pic>
        <p:sp>
          <p:nvSpPr>
            <p:cNvPr id="10" name="TextBox 9">
              <a:extLst>
                <a:ext uri="{FF2B5EF4-FFF2-40B4-BE49-F238E27FC236}">
                  <a16:creationId xmlns:a16="http://schemas.microsoft.com/office/drawing/2014/main" id="{A6E3C6A6-F2EB-3548-93DD-A44F166083C1}"/>
                </a:ext>
              </a:extLst>
            </p:cNvPr>
            <p:cNvSpPr txBox="1"/>
            <p:nvPr/>
          </p:nvSpPr>
          <p:spPr>
            <a:xfrm>
              <a:off x="4973685" y="4125093"/>
              <a:ext cx="1876026" cy="369332"/>
            </a:xfrm>
            <a:prstGeom prst="rect">
              <a:avLst/>
            </a:prstGeom>
            <a:noFill/>
          </p:spPr>
          <p:txBody>
            <a:bodyPr wrap="none" rtlCol="0">
              <a:spAutoFit/>
            </a:bodyPr>
            <a:lstStyle/>
            <a:p>
              <a:r>
                <a:rPr lang="en-US" dirty="0"/>
                <a:t>@</a:t>
              </a:r>
              <a:r>
                <a:rPr lang="en-US" dirty="0" err="1"/>
                <a:t>rz_fluorescence</a:t>
              </a:r>
              <a:endParaRPr lang="en-US" dirty="0"/>
            </a:p>
          </p:txBody>
        </p:sp>
      </p:grpSp>
      <p:grpSp>
        <p:nvGrpSpPr>
          <p:cNvPr id="13" name="Group 12">
            <a:extLst>
              <a:ext uri="{FF2B5EF4-FFF2-40B4-BE49-F238E27FC236}">
                <a16:creationId xmlns:a16="http://schemas.microsoft.com/office/drawing/2014/main" id="{6D096D87-C5E9-E044-9E42-F127246F2CBC}"/>
              </a:ext>
            </a:extLst>
          </p:cNvPr>
          <p:cNvGrpSpPr/>
          <p:nvPr/>
        </p:nvGrpSpPr>
        <p:grpSpPr>
          <a:xfrm>
            <a:off x="8924032" y="2270893"/>
            <a:ext cx="1854200" cy="2223532"/>
            <a:chOff x="9017802" y="2270893"/>
            <a:chExt cx="1854200" cy="2223532"/>
          </a:xfrm>
        </p:grpSpPr>
        <p:pic>
          <p:nvPicPr>
            <p:cNvPr id="11" name="Picture 10">
              <a:extLst>
                <a:ext uri="{FF2B5EF4-FFF2-40B4-BE49-F238E27FC236}">
                  <a16:creationId xmlns:a16="http://schemas.microsoft.com/office/drawing/2014/main" id="{F20E59AB-843B-0A45-9ABB-FFACFEF613BB}"/>
                </a:ext>
              </a:extLst>
            </p:cNvPr>
            <p:cNvPicPr>
              <a:picLocks noChangeAspect="1"/>
            </p:cNvPicPr>
            <p:nvPr/>
          </p:nvPicPr>
          <p:blipFill>
            <a:blip r:embed="rId5"/>
            <a:stretch>
              <a:fillRect/>
            </a:stretch>
          </p:blipFill>
          <p:spPr>
            <a:xfrm>
              <a:off x="9017802" y="2270893"/>
              <a:ext cx="1854200" cy="1854200"/>
            </a:xfrm>
            <a:prstGeom prst="rect">
              <a:avLst/>
            </a:prstGeom>
          </p:spPr>
        </p:pic>
        <p:sp>
          <p:nvSpPr>
            <p:cNvPr id="12" name="TextBox 11">
              <a:extLst>
                <a:ext uri="{FF2B5EF4-FFF2-40B4-BE49-F238E27FC236}">
                  <a16:creationId xmlns:a16="http://schemas.microsoft.com/office/drawing/2014/main" id="{17BA3544-E498-304B-9839-04070C04D933}"/>
                </a:ext>
              </a:extLst>
            </p:cNvPr>
            <p:cNvSpPr txBox="1"/>
            <p:nvPr/>
          </p:nvSpPr>
          <p:spPr>
            <a:xfrm>
              <a:off x="9067097" y="4125093"/>
              <a:ext cx="1755609" cy="369332"/>
            </a:xfrm>
            <a:prstGeom prst="rect">
              <a:avLst/>
            </a:prstGeom>
            <a:noFill/>
          </p:spPr>
          <p:txBody>
            <a:bodyPr wrap="none" rtlCol="0">
              <a:spAutoFit/>
            </a:bodyPr>
            <a:lstStyle/>
            <a:p>
              <a:r>
                <a:rPr lang="en-US" dirty="0"/>
                <a:t>@</a:t>
              </a:r>
              <a:r>
                <a:rPr lang="en-US" dirty="0" err="1"/>
                <a:t>nedwilliamson</a:t>
              </a:r>
              <a:endParaRPr lang="en-US" dirty="0"/>
            </a:p>
          </p:txBody>
        </p:sp>
      </p:grpSp>
    </p:spTree>
    <p:extLst>
      <p:ext uri="{BB962C8B-B14F-4D97-AF65-F5344CB8AC3E}">
        <p14:creationId xmlns:p14="http://schemas.microsoft.com/office/powerpoint/2010/main" val="233073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DA374B-0827-DE47-8D4C-188FD058AC38}"/>
              </a:ext>
            </a:extLst>
          </p:cNvPr>
          <p:cNvSpPr>
            <a:spLocks noGrp="1"/>
          </p:cNvSpPr>
          <p:nvPr>
            <p:ph type="title"/>
          </p:nvPr>
        </p:nvSpPr>
        <p:spPr/>
        <p:txBody>
          <a:bodyPr/>
          <a:lstStyle/>
          <a:p>
            <a:r>
              <a:rPr lang="en-US" dirty="0"/>
              <a:t>CTFs: Educational</a:t>
            </a:r>
          </a:p>
        </p:txBody>
      </p:sp>
      <p:sp>
        <p:nvSpPr>
          <p:cNvPr id="8" name="Content Placeholder 7">
            <a:extLst>
              <a:ext uri="{FF2B5EF4-FFF2-40B4-BE49-F238E27FC236}">
                <a16:creationId xmlns:a16="http://schemas.microsoft.com/office/drawing/2014/main" id="{611CA78C-A01C-0C44-82F0-C4C105735E9D}"/>
              </a:ext>
            </a:extLst>
          </p:cNvPr>
          <p:cNvSpPr>
            <a:spLocks noGrp="1"/>
          </p:cNvSpPr>
          <p:nvPr>
            <p:ph idx="1"/>
          </p:nvPr>
        </p:nvSpPr>
        <p:spPr>
          <a:xfrm>
            <a:off x="838200" y="2056631"/>
            <a:ext cx="10515600" cy="2804127"/>
          </a:xfrm>
        </p:spPr>
        <p:txBody>
          <a:bodyPr anchor="ctr">
            <a:normAutofit/>
          </a:bodyPr>
          <a:lstStyle/>
          <a:p>
            <a:pPr marL="0" indent="0" algn="ctr">
              <a:buNone/>
            </a:pPr>
            <a:r>
              <a:rPr lang="en-US" sz="4000" dirty="0"/>
              <a:t>Capture the flag competitions are a form of </a:t>
            </a:r>
            <a:r>
              <a:rPr lang="en-US" sz="4000" b="1" dirty="0"/>
              <a:t>deliberate practice.</a:t>
            </a:r>
            <a:endParaRPr lang="en-US" sz="4000" dirty="0"/>
          </a:p>
        </p:txBody>
      </p:sp>
    </p:spTree>
    <p:extLst>
      <p:ext uri="{BB962C8B-B14F-4D97-AF65-F5344CB8AC3E}">
        <p14:creationId xmlns:p14="http://schemas.microsoft.com/office/powerpoint/2010/main" val="324504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TotalTime>
  <Words>2347</Words>
  <Application>Microsoft Macintosh PowerPoint</Application>
  <PresentationFormat>Widescreen</PresentationFormat>
  <Paragraphs>266</Paragraphs>
  <Slides>27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Hacking Competitions</vt:lpstr>
      <vt:lpstr>PowerPoint Presentation</vt:lpstr>
      <vt:lpstr>A quixotic quest?</vt:lpstr>
      <vt:lpstr>PowerPoint Presentation</vt:lpstr>
      <vt:lpstr>PowerPoint Presentation</vt:lpstr>
      <vt:lpstr>PowerPoint Presentation</vt:lpstr>
      <vt:lpstr>What are the goals?</vt:lpstr>
      <vt:lpstr>Has CTF been successful?</vt:lpstr>
      <vt:lpstr>CTFs: Educational</vt:lpstr>
      <vt:lpstr>Deliberate Practice</vt:lpstr>
      <vt:lpstr>CTFs: Educational</vt:lpstr>
      <vt:lpstr>CTFs: Approachable</vt:lpstr>
      <vt:lpstr>CTFs: Challenging</vt:lpstr>
      <vt:lpstr>CTFs: Challenging</vt:lpstr>
      <vt:lpstr>CTFs: Fun</vt:lpstr>
      <vt:lpstr>CTF + Pwn2Own</vt:lpstr>
      <vt:lpstr>CTF + Pwn2Own</vt:lpstr>
      <vt:lpstr>CTF + Pwn2Own</vt:lpstr>
      <vt:lpstr>CTF + Pwn2Own</vt:lpstr>
      <vt:lpstr>Pwn2Own-style will always be different</vt:lpstr>
      <vt:lpstr>Pwn2Own and Bug Bounties</vt:lpstr>
      <vt:lpstr>Real World CTF</vt:lpstr>
      <vt:lpstr>RWCTF-esque</vt:lpstr>
      <vt:lpstr>9 years of playing CTF</vt:lpstr>
      <vt:lpstr>9 years of playing CTF</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Competitions</dc:title>
  <dc:creator>Andrew Wesie</dc:creator>
  <cp:lastModifiedBy>Andrew Wesie</cp:lastModifiedBy>
  <cp:revision>40</cp:revision>
  <cp:lastPrinted>2018-09-21T01:53:47Z</cp:lastPrinted>
  <dcterms:created xsi:type="dcterms:W3CDTF">2018-09-10T23:42:32Z</dcterms:created>
  <dcterms:modified xsi:type="dcterms:W3CDTF">2018-09-21T01:54:36Z</dcterms:modified>
</cp:coreProperties>
</file>