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17"/>
  </p:notesMasterIdLst>
  <p:sldIdLst>
    <p:sldId id="256" r:id="rId2"/>
    <p:sldId id="257" r:id="rId3"/>
    <p:sldId id="271" r:id="rId4"/>
    <p:sldId id="269" r:id="rId5"/>
    <p:sldId id="270" r:id="rId6"/>
    <p:sldId id="277" r:id="rId7"/>
    <p:sldId id="272" r:id="rId8"/>
    <p:sldId id="273" r:id="rId9"/>
    <p:sldId id="275" r:id="rId10"/>
    <p:sldId id="276" r:id="rId11"/>
    <p:sldId id="274" r:id="rId12"/>
    <p:sldId id="258" r:id="rId13"/>
    <p:sldId id="268" r:id="rId14"/>
    <p:sldId id="278"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6"/>
    <p:restoredTop sz="54045"/>
  </p:normalViewPr>
  <p:slideViewPr>
    <p:cSldViewPr snapToGrid="0" snapToObjects="1">
      <p:cViewPr varScale="1">
        <p:scale>
          <a:sx n="77" d="100"/>
          <a:sy n="77" d="100"/>
        </p:scale>
        <p:origin x="2408" y="176"/>
      </p:cViewPr>
      <p:guideLst/>
    </p:cSldViewPr>
  </p:slideViewPr>
  <p:outlineViewPr>
    <p:cViewPr>
      <p:scale>
        <a:sx n="33" d="100"/>
        <a:sy n="33" d="100"/>
      </p:scale>
      <p:origin x="0" y="-8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9A2B2-7882-DE4B-B57A-A439A870E26C}" type="datetimeFigureOut">
              <a:rPr lang="en-US" smtClean="0"/>
              <a:t>9/9/23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2B539-CE1E-934A-A63B-C17F37B89C2D}" type="slidenum">
              <a:rPr lang="en-US" smtClean="0"/>
              <a:t>‹#›</a:t>
            </a:fld>
            <a:endParaRPr lang="en-US" dirty="0"/>
          </a:p>
        </p:txBody>
      </p:sp>
    </p:spTree>
    <p:extLst>
      <p:ext uri="{BB962C8B-B14F-4D97-AF65-F5344CB8AC3E}">
        <p14:creationId xmlns:p14="http://schemas.microsoft.com/office/powerpoint/2010/main" val="2820463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Greg </a:t>
            </a:r>
            <a:r>
              <a:rPr lang="en-US" dirty="0" err="1"/>
              <a:t>Kittilson</a:t>
            </a:r>
            <a:r>
              <a:rPr lang="en-US" dirty="0"/>
              <a:t>.  My MIS581 Capstone Research Project was to answer the question if the miles per gallon standard is good for consumers.  </a:t>
            </a:r>
          </a:p>
        </p:txBody>
      </p:sp>
      <p:sp>
        <p:nvSpPr>
          <p:cNvPr id="4" name="Slide Number Placeholder 3"/>
          <p:cNvSpPr>
            <a:spLocks noGrp="1"/>
          </p:cNvSpPr>
          <p:nvPr>
            <p:ph type="sldNum" sz="quarter" idx="5"/>
          </p:nvPr>
        </p:nvSpPr>
        <p:spPr/>
        <p:txBody>
          <a:bodyPr/>
          <a:lstStyle/>
          <a:p>
            <a:fld id="{34A2B539-CE1E-934A-A63B-C17F37B89C2D}" type="slidenum">
              <a:rPr lang="en-US" smtClean="0"/>
              <a:t>1</a:t>
            </a:fld>
            <a:endParaRPr lang="en-US" dirty="0"/>
          </a:p>
        </p:txBody>
      </p:sp>
    </p:spTree>
    <p:extLst>
      <p:ext uri="{BB962C8B-B14F-4D97-AF65-F5344CB8AC3E}">
        <p14:creationId xmlns:p14="http://schemas.microsoft.com/office/powerpoint/2010/main" val="1456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Here are the findings for the third hypothesis of  "Has the CAFE standard benefitted U. S. consumers by lessening dependence on foreign oil imports?"</a:t>
            </a:r>
          </a:p>
          <a:p>
            <a:pPr marL="914400" marR="0" indent="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Recall H</a:t>
            </a:r>
            <a:r>
              <a:rPr lang="en-US" sz="1800" baseline="-25000" dirty="0">
                <a:effectLst/>
                <a:latin typeface="Times New Roman" panose="02020603050405020304" pitchFamily="18" charset="0"/>
                <a:ea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rPr>
              <a:t> (null):  The CAFE standard has had no impact on oil imports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𝛽</a:t>
            </a:r>
            <a:r>
              <a:rPr lang="en-US" sz="1800" baseline="-25000" dirty="0">
                <a:effectLst/>
                <a:latin typeface="Cambria Math" panose="02040503050406030204" pitchFamily="18" charset="0"/>
                <a:ea typeface="Times New Roman" panose="02020603050405020304" pitchFamily="18" charset="0"/>
                <a:cs typeface="Cambria Math" panose="02040503050406030204" pitchFamily="18" charset="0"/>
              </a:rPr>
              <a:t>1</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 </a:t>
            </a:r>
            <a:r>
              <a:rPr lang="en-US" sz="1800" u="sng" dirty="0">
                <a:effectLst/>
                <a:latin typeface="Cambria Math" panose="02040503050406030204" pitchFamily="18" charset="0"/>
                <a:ea typeface="Times New Roman" panose="02020603050405020304" pitchFamily="18" charset="0"/>
                <a:cs typeface="Cambria Math" panose="02040503050406030204" pitchFamily="18" charset="0"/>
              </a:rPr>
              <a:t>&gt;</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 0)</a:t>
            </a:r>
            <a:r>
              <a:rPr lang="en-US" sz="1800" dirty="0">
                <a:effectLst/>
                <a:latin typeface="Times New Roman" panose="02020603050405020304" pitchFamily="18" charset="0"/>
                <a:ea typeface="Times New Roman" panose="02020603050405020304" pitchFamily="18" charset="0"/>
              </a:rPr>
              <a:t>.</a:t>
            </a:r>
          </a:p>
          <a:p>
            <a:pPr marL="914400" marR="0" indent="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 (alternate):  The CAFE standard has reduced the oil imports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𝛽</a:t>
            </a:r>
            <a:r>
              <a:rPr lang="en-US" sz="1800" baseline="-25000" dirty="0">
                <a:effectLst/>
                <a:latin typeface="Cambria Math" panose="02040503050406030204" pitchFamily="18" charset="0"/>
                <a:ea typeface="Times New Roman" panose="02020603050405020304" pitchFamily="18" charset="0"/>
                <a:cs typeface="Cambria Math" panose="02040503050406030204" pitchFamily="18" charset="0"/>
              </a:rPr>
              <a:t>1</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 &lt; 0)</a:t>
            </a:r>
            <a:r>
              <a:rPr lang="en-US" sz="1800" dirty="0">
                <a:effectLst/>
                <a:latin typeface="Times New Roman" panose="02020603050405020304" pitchFamily="18" charset="0"/>
                <a:ea typeface="Times New Roman" panose="02020603050405020304" pitchFamily="18" charset="0"/>
              </a:rPr>
              <a:t>.</a:t>
            </a:r>
          </a:p>
          <a:p>
            <a:r>
              <a:rPr lang="en-US" sz="1800" dirty="0">
                <a:effectLst/>
                <a:latin typeface="Times New Roman" panose="02020603050405020304" pitchFamily="18" charset="0"/>
                <a:ea typeface="Times New Roman" panose="02020603050405020304" pitchFamily="18" charset="0"/>
              </a:rPr>
              <a:t>The linear regression resulted in a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𝛽</a:t>
            </a:r>
            <a:r>
              <a:rPr lang="en-US" sz="1800" baseline="-25000" dirty="0">
                <a:effectLst/>
                <a:latin typeface="Cambria Math" panose="02040503050406030204" pitchFamily="18" charset="0"/>
                <a:ea typeface="Times New Roman" panose="02020603050405020304" pitchFamily="18" charset="0"/>
                <a:cs typeface="Cambria Math" panose="02040503050406030204" pitchFamily="18" charset="0"/>
              </a:rPr>
              <a:t>1</a:t>
            </a:r>
            <a:r>
              <a:rPr lang="en-US" sz="1800" dirty="0">
                <a:effectLst/>
                <a:latin typeface="Times New Roman" panose="02020603050405020304" pitchFamily="18" charset="0"/>
                <a:ea typeface="Times New Roman" panose="02020603050405020304" pitchFamily="18" charset="0"/>
              </a:rPr>
              <a:t> of -0.41 with a t-value of -3.97 and a p-value of 0.0006 (single sided) under the 0.05 target.  This is a significant finding resulting in rejecting of the null hypothesis and accepting the alternate hypothesis.  The CAFE standard for miles per gallon has benefitted U. S. Consumers in reducing dependence on foreign oil as net imports have been reduced with higher miles per gallon. The linear regression model had an R</a:t>
            </a:r>
            <a:r>
              <a:rPr lang="en-US" sz="1800"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of 0.26.  The residuals appear to have a normal distribution with the Q-Q plot nearly matched. </a:t>
            </a: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10</a:t>
            </a:fld>
            <a:endParaRPr lang="en-US" dirty="0"/>
          </a:p>
        </p:txBody>
      </p:sp>
    </p:spTree>
    <p:extLst>
      <p:ext uri="{BB962C8B-B14F-4D97-AF65-F5344CB8AC3E}">
        <p14:creationId xmlns:p14="http://schemas.microsoft.com/office/powerpoint/2010/main" val="3113660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conclusion, while answering the research question about the CAFE standard benefitting U. S. consumers, the results are mixed.  A direct effect of lower car lifetime gas purchases did not offset the rising prices of a car considering the total cost of ownership for a car (TCO).  The CO2 was reduced as the MPG improved.  Also, decreases in net oil imports correlates to higher MPG.   However, correlation does not mean causation.</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As stated within the findings, the TCO includes the cost of a new car plus the cost of gas for its lifetime.  There are two main assumptions in the calculation: the number of miles per year and the lifespan of a car.  Both may have changed over the timespan of the research.  Cars built in 1975 may not have had a lifespan of 12 years and the average number of miles driven each year may not be the same as it is today.  Additionally, insurance and maintenance are not considered in this TCO calculation.</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best fit of the linear regression models is MPG to CO2.  However, the residuals did not meet a normalized distribution.  A non-linear model is likely required for improved fit.  The relationship though should not be a surprise.  To achieve higher MPG, engine sizes have been reduced over time.  There are more four-cylinder vehicles on the road today than in 1975.  Smaller engines output a smaller volume of C02.  Reduction in CO2 benefits U. S. consumers although it may not be as noticeable as saving money.</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final part of the research question emphasizes a reduction in the reliance of foreign oil as measured by net oil imports.  Of the three hypotheses, this result might have the least connection to causation.  There are many factors that can lead to net oil import reduction beyond the CAFE standard including the U. S. government encouraging domestic oil production.  For example, the U. S. government has provided tax preferences for energy development including fossil fuels (CBO, 2015).</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There are three recommendations following this research:</a:t>
            </a:r>
          </a:p>
          <a:p>
            <a:pPr marL="0" marR="0" lvl="0" indent="457200" algn="l" defTabSz="914400" rtl="0" eaLnBrk="1" fontAlgn="auto" latinLnBrk="0" hangingPunct="1">
              <a:lnSpc>
                <a:spcPct val="2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first is that the TCO calculation can be improved by considering car lifespans and the number of miles over the life of a car.  Further studies with the data collected may yield additional insights to guide automakers to further reduce CO2 emissions or provide cost savings to the U. S. Consumer.  An example would be to dive into the motor sizes and the adoption rate for smaller engines.  Government policies could be crafted to </a:t>
            </a:r>
            <a:r>
              <a:rPr lang="en-US" sz="1800" dirty="0" err="1">
                <a:effectLst/>
                <a:latin typeface="Times New Roman" panose="02020603050405020304" pitchFamily="18" charset="0"/>
                <a:ea typeface="Times New Roman" panose="02020603050405020304" pitchFamily="18" charset="0"/>
              </a:rPr>
              <a:t>incentize</a:t>
            </a:r>
            <a:r>
              <a:rPr lang="en-US" sz="1800" dirty="0">
                <a:effectLst/>
                <a:latin typeface="Times New Roman" panose="02020603050405020304" pitchFamily="18" charset="0"/>
                <a:ea typeface="Times New Roman" panose="02020603050405020304" pitchFamily="18" charset="0"/>
              </a:rPr>
              <a:t> U. S. Consumers to adopt new technology faster or to provide relief in TCO.</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CAFE standard remains an important U. S. government policy.  As the policy has become a focus once again in the U. S. government’s pursuit of C02 emissions, it is important to understand its benefits and clearly explain the needs to the U.S Consumer.  The C02 reduction was highly correlated to real world MPG but with non-normal residuals in the model developed.  The second recommendation is that the CO2 MPG relationship should be further explored in alternate models.</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While the reduction of net oil imports null hypothesis was rejected in favor of the alternate hypothesis, the linear regression model did not have a strong fit.  This suggests that additional variables need to be researched that contribute to the decreased need of imported oil.  The final recommendation is that a multiple linear regression model should be built for net oil imports exploring the contributors to yield better depth into potential influences such as the government incentives.</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This concludes the presentation of my research project.  The next slides capture the references used for the research project.  Thanks for listening.</a:t>
            </a:r>
          </a:p>
          <a:p>
            <a:pPr marL="0" marR="0" indent="457200">
              <a:lnSpc>
                <a:spcPct val="2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nSpc>
                <a:spcPct val="2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11</a:t>
            </a:fld>
            <a:endParaRPr lang="en-US" dirty="0"/>
          </a:p>
        </p:txBody>
      </p:sp>
    </p:spTree>
    <p:extLst>
      <p:ext uri="{BB962C8B-B14F-4D97-AF65-F5344CB8AC3E}">
        <p14:creationId xmlns:p14="http://schemas.microsoft.com/office/powerpoint/2010/main" val="981812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12</a:t>
            </a:fld>
            <a:endParaRPr lang="en-US" dirty="0"/>
          </a:p>
        </p:txBody>
      </p:sp>
    </p:spTree>
    <p:extLst>
      <p:ext uri="{BB962C8B-B14F-4D97-AF65-F5344CB8AC3E}">
        <p14:creationId xmlns:p14="http://schemas.microsoft.com/office/powerpoint/2010/main" val="67974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13</a:t>
            </a:fld>
            <a:endParaRPr lang="en-US" dirty="0"/>
          </a:p>
        </p:txBody>
      </p:sp>
    </p:spTree>
    <p:extLst>
      <p:ext uri="{BB962C8B-B14F-4D97-AF65-F5344CB8AC3E}">
        <p14:creationId xmlns:p14="http://schemas.microsoft.com/office/powerpoint/2010/main" val="3937114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14</a:t>
            </a:fld>
            <a:endParaRPr lang="en-US" dirty="0"/>
          </a:p>
        </p:txBody>
      </p:sp>
    </p:spTree>
    <p:extLst>
      <p:ext uri="{BB962C8B-B14F-4D97-AF65-F5344CB8AC3E}">
        <p14:creationId xmlns:p14="http://schemas.microsoft.com/office/powerpoint/2010/main" val="30627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15</a:t>
            </a:fld>
            <a:endParaRPr lang="en-US" dirty="0"/>
          </a:p>
        </p:txBody>
      </p:sp>
    </p:spTree>
    <p:extLst>
      <p:ext uri="{BB962C8B-B14F-4D97-AF65-F5344CB8AC3E}">
        <p14:creationId xmlns:p14="http://schemas.microsoft.com/office/powerpoint/2010/main" val="334750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This presentation shares the details of my research project which addresses the specific question of the CAFE standard benefit to the U. S. consumer in examining its influence on automobile total cost of ownership, reduction in CO2, and net oil imports since CAFE was first enacted to the present day. </a:t>
            </a:r>
            <a:r>
              <a:rPr lang="en-US" sz="1800" dirty="0">
                <a:effectLst/>
                <a:latin typeface="Times New Roman" panose="02020603050405020304" pitchFamily="18" charset="0"/>
                <a:ea typeface="Times New Roman" panose="02020603050405020304" pitchFamily="18" charset="0"/>
              </a:rPr>
              <a:t>This presentation is broken into the definition of the CAFE standard, followed by the research question and hypotheses, recent literature, the research design and data sources, a review of the findings, and then wraps up with conclusions and recommendations.  </a:t>
            </a: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2</a:t>
            </a:fld>
            <a:endParaRPr lang="en-US" dirty="0"/>
          </a:p>
        </p:txBody>
      </p:sp>
    </p:spTree>
    <p:extLst>
      <p:ext uri="{BB962C8B-B14F-4D97-AF65-F5344CB8AC3E}">
        <p14:creationId xmlns:p14="http://schemas.microsoft.com/office/powerpoint/2010/main" val="2574662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Corporate Average Fuel Economy (CAFE) standards were created in 1975 by Congress.  The establishment was “largely in response to the 1973 oil embargo” to reduce the United States’ dependence on foreign oil (Union of Concerned Scientists, 2017).  The standards originally had targets for new passenger cars to have double the average fuel economy (AFE) as measured in miles per gallon (mpg) from 1978 to 1985.  In 1985 the AFE was expected to be 27.5 mpg.  The standards have been refreshed several times.</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Updated efficiency standards again were passed in 2007 by Congress with a “historic” agreement being reached in 2009 between the Federal Government, states, and the auto industry (Union of Concerned Scientists, 2017).  This agreement included global warming pollution standards.  In 2012, the National Highway Traffic and Safety Administration (NHTSA) set new CAFE standards with the target of 41.0 mpg by 2021 (U. S. Department of Transportation, 2014) and 54 mpg by 2025 (Davenport, 2020).  Under the Trump administration, the targets were lowered to 40 mpg by 2025 (Davenport, 2020).  In 2022 the Biden administration reset targets to 49 mpg by 2026 citing gas savings for U. S. consumers and reduction of greenhouse gases.  Figure 2 on the right captures the targets and the actual fuel economy over time.</a:t>
            </a:r>
            <a:r>
              <a:rPr lang="en-US" dirty="0">
                <a:effectLst/>
              </a:rPr>
              <a:t>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As justification of the rollback in 2020, Andrew Wheeler, the head of the Environmental Protection Agency (EPA), stated that consumers would see a reduction in the price of new automobiles (Davenport, 2020).  Consumers were used again in the justification for increasing the standard with the current Transportation Secretary claiming, “real relief and benefits for families across the country … Americans will spend less on gas than they would have if we hadn’t taken this step.” (Laing, 2022). </a:t>
            </a: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3</a:t>
            </a:fld>
            <a:endParaRPr lang="en-US" dirty="0"/>
          </a:p>
        </p:txBody>
      </p:sp>
    </p:spTree>
    <p:extLst>
      <p:ext uri="{BB962C8B-B14F-4D97-AF65-F5344CB8AC3E}">
        <p14:creationId xmlns:p14="http://schemas.microsoft.com/office/powerpoint/2010/main" val="3459502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Has the CAFE standard benefitted U. S. consumers? In 2004 Parry et. al. evaluated tightening of the CAFE standards. They shared that the standard produced moderate improvements to little or no effects dependent upon consumers view of the technologies and trade-offs in costs.  The authors concluded:</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“It appears to be difficult to justify tightening car and light truck fuel economy standards on externality grounds alone. The key reason for this result is that external costs from carbon emissions and oil dependency estimates in other studies are small in magnitude relative to external costs that increase through the rebound effect; they even fall short of current fuel taxes. Higher fuel economy standards may moderately improve welfare if there is an additional market failure due to consumers substantially undervaluing fuel savings, and fuel-saving technologies have little value in alternative uses; however, there is no firm consensus among analysts on the magnitude of this additional market failure.” </a:t>
            </a:r>
          </a:p>
          <a:p>
            <a:pPr marL="0" marR="0" lvl="0" indent="457200" algn="l" defTabSz="914400" rtl="0" eaLnBrk="1" fontAlgn="auto" latinLnBrk="0" hangingPunct="1">
              <a:lnSpc>
                <a:spcPct val="200000"/>
              </a:lnSpc>
              <a:spcBef>
                <a:spcPts val="0"/>
              </a:spcBef>
              <a:spcAft>
                <a:spcPts val="0"/>
              </a:spcAft>
              <a:buClrTx/>
              <a:buSzTx/>
              <a:buFontTx/>
              <a:buNone/>
              <a:tabLst/>
              <a:defRPr/>
            </a:pPr>
            <a:r>
              <a:rPr lang="en-US" dirty="0">
                <a:effectLst/>
              </a:rPr>
              <a:t>This leads into the research question … </a:t>
            </a:r>
            <a:r>
              <a:rPr lang="en-US" sz="1800" dirty="0">
                <a:effectLst/>
                <a:latin typeface="Times New Roman" panose="02020603050405020304" pitchFamily="18" charset="0"/>
                <a:ea typeface="Times New Roman" panose="02020603050405020304" pitchFamily="18" charset="0"/>
              </a:rPr>
              <a:t>Has the CAFE standard benefitted U. S. Consumers in total cost of car ownership, reduction in CO2 gases, and by lessening dependence on foreign oil imports?</a:t>
            </a:r>
          </a:p>
          <a:p>
            <a:pPr marL="0" marR="0" lvl="0" indent="457200" algn="l" defTabSz="914400" rtl="0" eaLnBrk="1" fontAlgn="auto" latinLnBrk="0" hangingPunct="1">
              <a:lnSpc>
                <a:spcPct val="2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4</a:t>
            </a:fld>
            <a:endParaRPr lang="en-US" dirty="0"/>
          </a:p>
        </p:txBody>
      </p:sp>
    </p:spTree>
    <p:extLst>
      <p:ext uri="{BB962C8B-B14F-4D97-AF65-F5344CB8AC3E}">
        <p14:creationId xmlns:p14="http://schemas.microsoft.com/office/powerpoint/2010/main" val="236982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first hypothesis is to understand if the CAFE standard saved a consumer money in the total cost of car ownership.  This total cost is the cost of a new car plus the gas over its lifetime.</a:t>
            </a:r>
          </a:p>
          <a:p>
            <a:pPr marL="914400" marR="0" indent="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rPr>
              <a:t> (null):  The CAFE standard has had no impact on the total cost of car ownership over time.</a:t>
            </a:r>
          </a:p>
          <a:p>
            <a:pPr marL="914400" marR="0" indent="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 (alternate):  The CAFE standard has reduced the total cost of car ownership over time.</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second hypothesis is to see if the CAFE standard has improved the air quality as measured by CO2 emissions.  The U. S. consumer would benefit from having clean air for their health.</a:t>
            </a:r>
          </a:p>
          <a:p>
            <a:pPr marL="914400" marR="0" indent="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rPr>
              <a:t> (null):  The CAFE standard has had no impact on CO2 emissions over time.</a:t>
            </a:r>
          </a:p>
          <a:p>
            <a:pPr marL="914400" marR="0" indent="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 (alternate):  The CAFE standard has reduced the CO2 emissions over time.</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third and final hypothesis for this research question is to ascertain if the CAFE standard has reduced the U. S. dependency on foreign oil. A U. S. consumer would benefit from a lessening of dependence by spending less time at the gas pump unlike the oil embargo times in the 1970s where lines were common.  The spillover on consumers included the 55-mile national speed limit, gas rationing system, and wider economic fallout (</a:t>
            </a:r>
            <a:r>
              <a:rPr lang="en-US" sz="1800" dirty="0" err="1">
                <a:effectLst/>
                <a:latin typeface="Times New Roman" panose="02020603050405020304" pitchFamily="18" charset="0"/>
                <a:ea typeface="Times New Roman" panose="02020603050405020304" pitchFamily="18" charset="0"/>
              </a:rPr>
              <a:t>Thebault</a:t>
            </a:r>
            <a:r>
              <a:rPr lang="en-US" sz="1800" dirty="0">
                <a:effectLst/>
                <a:latin typeface="Times New Roman" panose="02020603050405020304" pitchFamily="18" charset="0"/>
                <a:ea typeface="Times New Roman" panose="02020603050405020304" pitchFamily="18" charset="0"/>
              </a:rPr>
              <a:t>, 2021).</a:t>
            </a:r>
          </a:p>
          <a:p>
            <a:pPr marL="914400" marR="0" indent="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rPr>
              <a:t> (null):  The CAFE standard has had no impact on oil imports over time.</a:t>
            </a:r>
          </a:p>
          <a:p>
            <a:pPr marL="914400" marR="0" indent="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 (alternate):  The CAFE standard has reduced the oil imports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5</a:t>
            </a:fld>
            <a:endParaRPr lang="en-US" dirty="0"/>
          </a:p>
        </p:txBody>
      </p:sp>
    </p:spTree>
    <p:extLst>
      <p:ext uri="{BB962C8B-B14F-4D97-AF65-F5344CB8AC3E}">
        <p14:creationId xmlns:p14="http://schemas.microsoft.com/office/powerpoint/2010/main" val="358630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Three papers all offer a unique perspective on fuel economy and have developed models in support of their research questions.</a:t>
            </a:r>
          </a:p>
          <a:p>
            <a:pPr marL="0" marR="0" indent="457200">
              <a:lnSpc>
                <a:spcPct val="20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Zirogiannis</a:t>
            </a:r>
            <a:r>
              <a:rPr lang="en-US" sz="1800" dirty="0">
                <a:effectLst/>
                <a:latin typeface="Times New Roman" panose="02020603050405020304" pitchFamily="18" charset="0"/>
                <a:ea typeface="Times New Roman" panose="02020603050405020304" pitchFamily="18" charset="0"/>
              </a:rPr>
              <a:t>, et. al.  examine vehicle sales and consumers’ valuation of the fuel savings due to the CAFE standard.  They establish a total cost of ownership (TCO) model based on a “net” premium compromised of the resale value, fuel savings, sales tax, insurance, and auto loan costs.  Their conclusion was that fuel economy and fuel price uncertainty are “likely to have a greater impact on changes in cars sales” rather than any price premiums due to the CAFE standard (</a:t>
            </a:r>
            <a:r>
              <a:rPr lang="en-US" sz="1800" dirty="0" err="1">
                <a:effectLst/>
                <a:latin typeface="Times New Roman" panose="02020603050405020304" pitchFamily="18" charset="0"/>
                <a:ea typeface="Times New Roman" panose="02020603050405020304" pitchFamily="18" charset="0"/>
              </a:rPr>
              <a:t>Zirogiannis</a:t>
            </a:r>
            <a:r>
              <a:rPr lang="en-US" sz="1800" dirty="0">
                <a:effectLst/>
                <a:latin typeface="Times New Roman" panose="02020603050405020304" pitchFamily="18" charset="0"/>
                <a:ea typeface="Times New Roman" panose="02020603050405020304" pitchFamily="18" charset="0"/>
              </a:rPr>
              <a:t>, 2019).</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2021, Wang &amp; Miao performed an empirical evaluation of the CAFE standard and the rate of technology improvements in passenger cars.  Their paper presents horsepower and weight comparisons to the improvement in fuel economy with a non-government dataset, Ward’s Automotive Yearbook and the Automobile Catalog.    Their observation was technical improvements outside of weight and horsepower enabled fuel economy improvements when the CAFE standards were first implemented.  When the CAFE standard was unchanged, the same indicators revealed the technical progress had slowed significantly (Wang &amp; Miao, 2021).</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 long-term assessment of the CAFE standard dating back to its inception in 1975 and evaluating real-world impact in saving fuel and greenhouse gases (GHG) was performed by Greene, et. al. in 2020.    The authors captured datasets including gas prices over time, the CAFE standard and similar legislation over time, vehicle travel in miles and fuel consumption since the standard was implemented, and fuel economy vehicle improvement costs.  They also evaluated traffic fatality rates compared to the fuel economy.  They concluded that the CAFE standard has been successful at the reduction of GHG, fuel savings, and reduction in fatalities (Greene, et. al., 2020). The savings in fuel costs have “exceeded” the vehicle improvement costs.  However, the tie-in to reduction in fatalities is linked by the needed reduction in vehicle weight to achieve the higher fuel economy. </a:t>
            </a: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6</a:t>
            </a:fld>
            <a:endParaRPr lang="en-US" dirty="0"/>
          </a:p>
        </p:txBody>
      </p:sp>
    </p:spTree>
    <p:extLst>
      <p:ext uri="{BB962C8B-B14F-4D97-AF65-F5344CB8AC3E}">
        <p14:creationId xmlns:p14="http://schemas.microsoft.com/office/powerpoint/2010/main" val="162939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research question can only be answered by looking at responses over time to the CAFE standard changes.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research method was to use tools that include time series plots and correlation matrices to observe relationships between variables within the datasets. The limitations of the research are that the data sets are time series and may not be linear.  There are several years that the standard held constant.  Given this non-linearity, the linear regression models were challenged.  Beyond the data set, another limitation was the modeling itself.  Linear regression models using time series are known to have errors as residuals may have a time series structure.  </a:t>
            </a:r>
          </a:p>
          <a:p>
            <a:pPr marL="0" marR="0" lvl="0" indent="457200" algn="l" defTabSz="914400" rtl="0" eaLnBrk="1" fontAlgn="auto" latinLnBrk="0" hangingPunct="1">
              <a:lnSpc>
                <a:spcPct val="200000"/>
              </a:lnSpc>
              <a:spcBef>
                <a:spcPts val="0"/>
              </a:spcBef>
              <a:spcAft>
                <a:spcPts val="0"/>
              </a:spcAft>
              <a:buClrTx/>
              <a:buSzTx/>
              <a:buFontTx/>
              <a:buNone/>
              <a:tabLst/>
              <a:defRPr/>
            </a:pPr>
            <a:r>
              <a:rPr lang="en-US" sz="1800" dirty="0"/>
              <a:t>The data sources are from the U. S. Government including the Bureau of Labor Statistics (BLS), the Environmental Protection Agency (EPA), and the Department of Energy (DOE). </a:t>
            </a:r>
          </a:p>
          <a:p>
            <a:pPr marL="0" marR="0" indent="457200">
              <a:lnSpc>
                <a:spcPct val="2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7</a:t>
            </a:fld>
            <a:endParaRPr lang="en-US" dirty="0"/>
          </a:p>
        </p:txBody>
      </p:sp>
    </p:spTree>
    <p:extLst>
      <p:ext uri="{BB962C8B-B14F-4D97-AF65-F5344CB8AC3E}">
        <p14:creationId xmlns:p14="http://schemas.microsoft.com/office/powerpoint/2010/main" val="3234498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findings for the first hypothesis of "Has the CAFE standard benefitted U. S. Consumers in total cost of car ownership (TCO)?"</a:t>
            </a:r>
          </a:p>
          <a:p>
            <a:pPr marL="914400" marR="0" indent="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Recall our H</a:t>
            </a:r>
            <a:r>
              <a:rPr lang="en-US" sz="1800" baseline="-25000" dirty="0">
                <a:effectLst/>
                <a:latin typeface="Times New Roman" panose="02020603050405020304" pitchFamily="18" charset="0"/>
                <a:ea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rPr>
              <a:t> (null):  The CAFE standard has had no impact on the TCO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𝛽</a:t>
            </a:r>
            <a:r>
              <a:rPr lang="en-US" sz="1800" baseline="-25000" dirty="0">
                <a:effectLst/>
                <a:latin typeface="Cambria Math" panose="02040503050406030204" pitchFamily="18" charset="0"/>
                <a:ea typeface="Times New Roman" panose="02020603050405020304" pitchFamily="18" charset="0"/>
                <a:cs typeface="Cambria Math" panose="02040503050406030204" pitchFamily="18" charset="0"/>
              </a:rPr>
              <a:t>1</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 </a:t>
            </a:r>
            <a:r>
              <a:rPr lang="en-US" sz="1800" u="sng" dirty="0">
                <a:effectLst/>
                <a:latin typeface="Cambria Math" panose="02040503050406030204" pitchFamily="18" charset="0"/>
                <a:ea typeface="Times New Roman" panose="02020603050405020304" pitchFamily="18" charset="0"/>
                <a:cs typeface="Cambria Math" panose="02040503050406030204" pitchFamily="18" charset="0"/>
              </a:rPr>
              <a:t>&gt;</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 0). </a:t>
            </a:r>
            <a:endParaRPr lang="en-US" sz="1800" dirty="0">
              <a:effectLst/>
              <a:latin typeface="Times New Roman" panose="02020603050405020304" pitchFamily="18" charset="0"/>
              <a:ea typeface="Times New Roman" panose="02020603050405020304" pitchFamily="18" charset="0"/>
            </a:endParaRPr>
          </a:p>
          <a:p>
            <a:pPr marL="914400" marR="0" indent="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 (alternate):  The CAFE standard has reduced the TCO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𝛽</a:t>
            </a:r>
            <a:r>
              <a:rPr lang="en-US" sz="1800" baseline="-25000" dirty="0">
                <a:effectLst/>
                <a:latin typeface="Cambria Math" panose="02040503050406030204" pitchFamily="18" charset="0"/>
                <a:ea typeface="Times New Roman" panose="02020603050405020304" pitchFamily="18" charset="0"/>
                <a:cs typeface="Cambria Math" panose="02040503050406030204" pitchFamily="18" charset="0"/>
              </a:rPr>
              <a:t>1</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 &lt; 0)</a:t>
            </a:r>
            <a:r>
              <a:rPr lang="en-US" sz="1800" dirty="0">
                <a:effectLst/>
                <a:latin typeface="Times New Roman" panose="02020603050405020304" pitchFamily="18" charset="0"/>
                <a:ea typeface="Times New Roman" panose="02020603050405020304" pitchFamily="18" charset="0"/>
              </a:rPr>
              <a:t>.</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linear regression resulted in a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𝛽</a:t>
            </a:r>
            <a:r>
              <a:rPr lang="en-US" sz="1800" baseline="-25000" dirty="0">
                <a:effectLst/>
                <a:latin typeface="Cambria Math" panose="02040503050406030204" pitchFamily="18" charset="0"/>
                <a:ea typeface="Times New Roman" panose="02020603050405020304" pitchFamily="18" charset="0"/>
                <a:cs typeface="Cambria Math" panose="02040503050406030204" pitchFamily="18" charset="0"/>
              </a:rPr>
              <a:t>1</a:t>
            </a:r>
            <a:r>
              <a:rPr lang="en-US" sz="1800" dirty="0">
                <a:effectLst/>
                <a:latin typeface="Times New Roman" panose="02020603050405020304" pitchFamily="18" charset="0"/>
                <a:ea typeface="Times New Roman" panose="02020603050405020304" pitchFamily="18" charset="0"/>
              </a:rPr>
              <a:t> of 152.39 with a t-value of 5.28 and a p-value &lt; 0.0001. This is a significant finding resulting in proving the null hypothesis.  The CAFE standard for miles per gallon has not benefitted U. S. Consumers in TCO.  Captured in Figure 4 is the fit plot.</a:t>
            </a:r>
          </a:p>
          <a:p>
            <a:pPr marL="0" marR="0" lvl="0" indent="457200" algn="l" defTabSz="914400" rtl="0" eaLnBrk="1" fontAlgn="auto" latinLnBrk="0" hangingPunct="1">
              <a:lnSpc>
                <a:spcPct val="2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Recall that the TCO was determined as the cost of a new car plus the cost of gas for the lifetime of the car.  The cost of gasoline was calculated from the consumer price index for each year multiplied by the number of miles driven estimated by the Bureau of Transportation at 13,476 (</a:t>
            </a:r>
            <a:r>
              <a:rPr lang="en-US" sz="1800" dirty="0" err="1">
                <a:effectLst/>
                <a:latin typeface="Times New Roman" panose="02020603050405020304" pitchFamily="18" charset="0"/>
                <a:ea typeface="Times New Roman" panose="02020603050405020304" pitchFamily="18" charset="0"/>
              </a:rPr>
              <a:t>Rivelli</a:t>
            </a:r>
            <a:r>
              <a:rPr lang="en-US" sz="1800" dirty="0">
                <a:effectLst/>
                <a:latin typeface="Times New Roman" panose="02020603050405020304" pitchFamily="18" charset="0"/>
                <a:ea typeface="Times New Roman" panose="02020603050405020304" pitchFamily="18" charset="0"/>
              </a:rPr>
              <a:t>, 2023).  The lifetime of a car is estimated to be 11.8 years which is rounded up to 12 for this analysis (</a:t>
            </a:r>
            <a:r>
              <a:rPr lang="en-US" sz="1800" dirty="0" err="1">
                <a:effectLst/>
                <a:latin typeface="Times New Roman" panose="02020603050405020304" pitchFamily="18" charset="0"/>
                <a:ea typeface="Times New Roman" panose="02020603050405020304" pitchFamily="18" charset="0"/>
              </a:rPr>
              <a:t>Energy.gov</a:t>
            </a:r>
            <a:r>
              <a:rPr lang="en-US" sz="1800" dirty="0">
                <a:effectLst/>
                <a:latin typeface="Times New Roman" panose="02020603050405020304" pitchFamily="18" charset="0"/>
                <a:ea typeface="Times New Roman" panose="02020603050405020304" pitchFamily="18" charset="0"/>
              </a:rPr>
              <a:t>, 2019).  Given the lifespan, TCO was only calculated to 2011.</a:t>
            </a:r>
          </a:p>
          <a:p>
            <a:pPr marL="0" marR="0" lvl="0" indent="457200" algn="l" defTabSz="914400" rtl="0" eaLnBrk="1" fontAlgn="auto" latinLnBrk="0" hangingPunct="1">
              <a:lnSpc>
                <a:spcPct val="2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linear regression model had an R</a:t>
            </a:r>
            <a:r>
              <a:rPr lang="en-US" sz="1800"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of 0.44. The residuals appear to have a normal distribution with the Q-Q plot presenting a slight S curve with residuals off the line at the two extremes.</a:t>
            </a:r>
            <a:r>
              <a:rPr lang="en-US" sz="2800" dirty="0">
                <a:effectLst/>
              </a:rPr>
              <a:t> </a:t>
            </a:r>
            <a:endParaRPr lang="en-US" sz="1800" dirty="0">
              <a:effectLst/>
              <a:latin typeface="Times New Roman" panose="02020603050405020304" pitchFamily="18" charset="0"/>
            </a:endParaRPr>
          </a:p>
          <a:p>
            <a:pPr marL="0" marR="0" lvl="0" indent="457200" algn="l" defTabSz="914400" rtl="0" eaLnBrk="1" fontAlgn="auto" latinLnBrk="0" hangingPunct="1">
              <a:lnSpc>
                <a:spcPct val="2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8</a:t>
            </a:fld>
            <a:endParaRPr lang="en-US" dirty="0"/>
          </a:p>
        </p:txBody>
      </p:sp>
    </p:spTree>
    <p:extLst>
      <p:ext uri="{BB962C8B-B14F-4D97-AF65-F5344CB8AC3E}">
        <p14:creationId xmlns:p14="http://schemas.microsoft.com/office/powerpoint/2010/main" val="3818621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findings for the second hypothesis of "Has the CAFE standard benefitted U. S. Consumers by reducing CO2 gases?"</a:t>
            </a:r>
          </a:p>
          <a:p>
            <a:pPr marL="914400" marR="0" indent="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Recall H</a:t>
            </a:r>
            <a:r>
              <a:rPr lang="en-US" sz="1800" baseline="-25000" dirty="0">
                <a:effectLst/>
                <a:latin typeface="Times New Roman" panose="02020603050405020304" pitchFamily="18" charset="0"/>
                <a:ea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rPr>
              <a:t> (null):  The CAFE standard has had no impact on CO2 emissions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𝛽</a:t>
            </a:r>
            <a:r>
              <a:rPr lang="en-US" sz="1800" baseline="-25000" dirty="0">
                <a:effectLst/>
                <a:latin typeface="Cambria Math" panose="02040503050406030204" pitchFamily="18" charset="0"/>
                <a:ea typeface="Times New Roman" panose="02020603050405020304" pitchFamily="18" charset="0"/>
                <a:cs typeface="Cambria Math" panose="02040503050406030204" pitchFamily="18" charset="0"/>
              </a:rPr>
              <a:t>1</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 </a:t>
            </a:r>
            <a:r>
              <a:rPr lang="en-US" sz="1800" u="sng" dirty="0">
                <a:effectLst/>
                <a:latin typeface="Cambria Math" panose="02040503050406030204" pitchFamily="18" charset="0"/>
                <a:ea typeface="Times New Roman" panose="02020603050405020304" pitchFamily="18" charset="0"/>
                <a:cs typeface="Cambria Math" panose="02040503050406030204" pitchFamily="18" charset="0"/>
              </a:rPr>
              <a:t>&gt;</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 0)</a:t>
            </a:r>
            <a:r>
              <a:rPr lang="en-US" sz="1800" dirty="0">
                <a:effectLst/>
                <a:latin typeface="Times New Roman" panose="02020603050405020304" pitchFamily="18" charset="0"/>
                <a:ea typeface="Times New Roman" panose="02020603050405020304" pitchFamily="18" charset="0"/>
              </a:rPr>
              <a:t>.</a:t>
            </a:r>
          </a:p>
          <a:p>
            <a:pPr marL="914400" marR="0" indent="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a:t>
            </a:r>
            <a:r>
              <a:rPr lang="en-US" sz="1800" baseline="-25000"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 (alternate):  The CAFE standard has reduced the CO2 emissions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𝛽</a:t>
            </a:r>
            <a:r>
              <a:rPr lang="en-US" sz="1800" baseline="-25000" dirty="0">
                <a:effectLst/>
                <a:latin typeface="Cambria Math" panose="02040503050406030204" pitchFamily="18" charset="0"/>
                <a:ea typeface="Times New Roman" panose="02020603050405020304" pitchFamily="18" charset="0"/>
                <a:cs typeface="Cambria Math" panose="02040503050406030204" pitchFamily="18" charset="0"/>
              </a:rPr>
              <a:t>1</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 &lt; 0)</a:t>
            </a:r>
            <a:r>
              <a:rPr lang="en-US" sz="1800" dirty="0">
                <a:effectLst/>
                <a:latin typeface="Times New Roman" panose="02020603050405020304" pitchFamily="18" charset="0"/>
                <a:ea typeface="Times New Roman" panose="02020603050405020304" pitchFamily="18" charset="0"/>
              </a:rPr>
              <a:t>.</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linear regression resulted in a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𝛽</a:t>
            </a:r>
            <a:r>
              <a:rPr lang="en-US" sz="1800" baseline="-25000" dirty="0">
                <a:effectLst/>
                <a:latin typeface="Cambria Math" panose="02040503050406030204" pitchFamily="18" charset="0"/>
                <a:ea typeface="Times New Roman" panose="02020603050405020304" pitchFamily="18" charset="0"/>
                <a:cs typeface="Cambria Math" panose="02040503050406030204" pitchFamily="18" charset="0"/>
              </a:rPr>
              <a:t>1</a:t>
            </a:r>
            <a:r>
              <a:rPr lang="en-US" sz="1800" dirty="0">
                <a:effectLst/>
                <a:latin typeface="Times New Roman" panose="02020603050405020304" pitchFamily="18" charset="0"/>
                <a:ea typeface="Times New Roman" panose="02020603050405020304" pitchFamily="18" charset="0"/>
              </a:rPr>
              <a:t> of -18.45 with a t-value of -23.75 and a p-value &lt; 0.0001.  This is a significant finding resulting in rejecting of the null hypothesis and accepting the alternate hypothesis.  The CAFE standard for miles per gallon has benefitted U. S. Consumers in reduction of CO2.  The linear regression model had an R</a:t>
            </a:r>
            <a:r>
              <a:rPr lang="en-US" sz="1800"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of 0.92.  The residuals appear to have a right skewed distribution with the Q-Q plot presenting a 150-degree line centered at 0 and matching on the upper quartiles. The skewed residual distribution suggests that the linear model may not be the best fit (Berman, 2023) and a non-linear approach such as the Box Cox transformation may improve the results.  A Box Cox transformation was performed on the CO2 emissions to understand if the residuals would better fit a normalized distribution.  Using SAS Studio’s TRANSREG function and a Box Cox model, the function resulted in a similar distribution with no impact to the overall model as measured by R</a:t>
            </a:r>
            <a:r>
              <a:rPr lang="en-US" sz="1800"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9</a:t>
            </a:fld>
            <a:endParaRPr lang="en-US" dirty="0"/>
          </a:p>
        </p:txBody>
      </p:sp>
    </p:spTree>
    <p:extLst>
      <p:ext uri="{BB962C8B-B14F-4D97-AF65-F5344CB8AC3E}">
        <p14:creationId xmlns:p14="http://schemas.microsoft.com/office/powerpoint/2010/main" val="174457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9/9/23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E26B44CB-EEDE-964D-AFE8-CDA368964354}"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429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9/9/23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949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9/9/23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898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9/9/23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974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8B953-77C1-8F46-A9E0-53E1E9D221B2}" type="datetimeFigureOut">
              <a:rPr lang="en-US" smtClean="0"/>
              <a:t>9/9/23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282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8B953-77C1-8F46-A9E0-53E1E9D221B2}" type="datetimeFigureOut">
              <a:rPr lang="en-US" smtClean="0"/>
              <a:t>9/9/23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3808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A8B953-77C1-8F46-A9E0-53E1E9D221B2}" type="datetimeFigureOut">
              <a:rPr lang="en-US" smtClean="0"/>
              <a:t>9/9/23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6B44CB-EEDE-964D-AFE8-CDA368964354}"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123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A8B953-77C1-8F46-A9E0-53E1E9D221B2}" type="datetimeFigureOut">
              <a:rPr lang="en-US" smtClean="0"/>
              <a:t>9/9/23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6B44CB-EEDE-964D-AFE8-CDA368964354}"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59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8B953-77C1-8F46-A9E0-53E1E9D221B2}" type="datetimeFigureOut">
              <a:rPr lang="en-US" smtClean="0"/>
              <a:t>9/9/23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346774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8B953-77C1-8F46-A9E0-53E1E9D221B2}" type="datetimeFigureOut">
              <a:rPr lang="en-US" smtClean="0"/>
              <a:t>9/9/23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581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8B953-77C1-8F46-A9E0-53E1E9D221B2}" type="datetimeFigureOut">
              <a:rPr lang="en-US" smtClean="0"/>
              <a:t>9/9/23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432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A8B953-77C1-8F46-A9E0-53E1E9D221B2}" type="datetimeFigureOut">
              <a:rPr lang="en-US" smtClean="0"/>
              <a:t>9/9/23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6B44CB-EEDE-964D-AFE8-CDA368964354}"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88478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afdc.energy.gov/data" TargetMode="External"/><Relationship Id="rId3" Type="http://schemas.openxmlformats.org/officeDocument/2006/relationships/hyperlink" Target="https://stattrek.com/regression/residual-analysis" TargetMode="External"/><Relationship Id="rId7" Type="http://schemas.openxmlformats.org/officeDocument/2006/relationships/hyperlink" Target="https://portal.csuglobal.edu/"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cbo.gov/publication/50980" TargetMode="External"/><Relationship Id="rId5" Type="http://schemas.openxmlformats.org/officeDocument/2006/relationships/hyperlink" Target="https://research.com/research/how-to-write-research-methodology" TargetMode="External"/><Relationship Id="rId10" Type="http://schemas.openxmlformats.org/officeDocument/2006/relationships/hyperlink" Target="https://www.energy.gov/eere/vehicles/articles/fotw-1095-august-19-2019-average-age-light-duty-vehicles-has-increased-118" TargetMode="External"/><Relationship Id="rId4" Type="http://schemas.openxmlformats.org/officeDocument/2006/relationships/hyperlink" Target="https://www.bls.gov/" TargetMode="External"/><Relationship Id="rId9" Type="http://schemas.openxmlformats.org/officeDocument/2006/relationships/hyperlink" Target="https://www.eia.gov/energyexplained/oil-and-petroleum-products/imports-and-exports.ph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epa.gov/automotive-trends/explore-automotive-trends-data#DetailedDat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online.stat.psu.edu/stat462/node/188/" TargetMode="External"/><Relationship Id="rId5" Type="http://schemas.openxmlformats.org/officeDocument/2006/relationships/hyperlink" Target="https://www.linkedin.com/advice/3/how-do-you-communicate-your-data-analysis-results#:~:text=One%20of%20the%20most%20important,is%20from%20errors%20and%20biases" TargetMode="External"/><Relationship Id="rId4" Type="http://schemas.openxmlformats.org/officeDocument/2006/relationships/hyperlink" Target="https://www.bloomberg.com/news/articles/2022-04-01/biden-administration-speeds-gas-mileage-rules-slowed-by-trump#xj4y7vzk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C654-D5C6-324A-A0DF-FA80BC8268DE}"/>
              </a:ext>
            </a:extLst>
          </p:cNvPr>
          <p:cNvSpPr>
            <a:spLocks noGrp="1"/>
          </p:cNvSpPr>
          <p:nvPr>
            <p:ph type="ctrTitle"/>
          </p:nvPr>
        </p:nvSpPr>
        <p:spPr/>
        <p:txBody>
          <a:bodyPr>
            <a:normAutofit fontScale="90000"/>
          </a:bodyPr>
          <a:lstStyle/>
          <a:p>
            <a:r>
              <a:rPr lang="en-US" dirty="0"/>
              <a:t>MPG Standards -  good for Consumers?</a:t>
            </a:r>
          </a:p>
        </p:txBody>
      </p:sp>
      <p:sp>
        <p:nvSpPr>
          <p:cNvPr id="3" name="Subtitle 2">
            <a:extLst>
              <a:ext uri="{FF2B5EF4-FFF2-40B4-BE49-F238E27FC236}">
                <a16:creationId xmlns:a16="http://schemas.microsoft.com/office/drawing/2014/main" id="{9047BC99-4FEB-1D40-BF7B-E990A3AEA5E5}"/>
              </a:ext>
            </a:extLst>
          </p:cNvPr>
          <p:cNvSpPr>
            <a:spLocks noGrp="1"/>
          </p:cNvSpPr>
          <p:nvPr>
            <p:ph type="subTitle" idx="1"/>
          </p:nvPr>
        </p:nvSpPr>
        <p:spPr>
          <a:xfrm>
            <a:off x="2417780" y="3531204"/>
            <a:ext cx="8637072" cy="2412396"/>
          </a:xfrm>
        </p:spPr>
        <p:txBody>
          <a:bodyPr>
            <a:normAutofit/>
          </a:bodyPr>
          <a:lstStyle/>
          <a:p>
            <a:r>
              <a:rPr lang="en-US" dirty="0"/>
              <a:t>Greg </a:t>
            </a:r>
            <a:r>
              <a:rPr lang="en-US" dirty="0" err="1"/>
              <a:t>Kittilson</a:t>
            </a:r>
            <a:endParaRPr lang="en-US" dirty="0"/>
          </a:p>
          <a:p>
            <a:r>
              <a:rPr lang="en-US" dirty="0"/>
              <a:t>Colorado State University Global</a:t>
            </a:r>
          </a:p>
          <a:p>
            <a:r>
              <a:rPr lang="en-US" dirty="0"/>
              <a:t>MIS581: Capstone: Business Intelligence and Data Analytics</a:t>
            </a:r>
          </a:p>
          <a:p>
            <a:r>
              <a:rPr lang="en-US" dirty="0"/>
              <a:t>Dr. Steve Chung</a:t>
            </a:r>
          </a:p>
          <a:p>
            <a:r>
              <a:rPr lang="en-US" dirty="0"/>
              <a:t>September 10, 2023</a:t>
            </a:r>
          </a:p>
          <a:p>
            <a:endParaRPr lang="en-US" dirty="0"/>
          </a:p>
        </p:txBody>
      </p:sp>
    </p:spTree>
    <p:extLst>
      <p:ext uri="{BB962C8B-B14F-4D97-AF65-F5344CB8AC3E}">
        <p14:creationId xmlns:p14="http://schemas.microsoft.com/office/powerpoint/2010/main" val="52851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br>
              <a:rPr lang="en-US" dirty="0"/>
            </a:br>
            <a:r>
              <a:rPr lang="en-US" dirty="0"/>
              <a:t>findings page 3 </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1"/>
          </p:nvPr>
        </p:nvSpPr>
        <p:spPr>
          <a:xfrm>
            <a:off x="1451580" y="2015732"/>
            <a:ext cx="5081106" cy="3903188"/>
          </a:xfrm>
        </p:spPr>
        <p:txBody>
          <a:bodyPr>
            <a:normAutofit fontScale="55000" lnSpcReduction="20000"/>
          </a:bodyPr>
          <a:lstStyle/>
          <a:p>
            <a:r>
              <a:rPr lang="en-US" sz="2800" dirty="0"/>
              <a:t>Has the CAFE standard benefitted U. S. consumers by lessening dependence on foreign oil imports?</a:t>
            </a:r>
          </a:p>
          <a:p>
            <a:pPr lvl="1"/>
            <a:r>
              <a:rPr lang="en-US" sz="2600" dirty="0"/>
              <a:t>H</a:t>
            </a:r>
            <a:r>
              <a:rPr lang="en-US" sz="2600" baseline="-25000" dirty="0"/>
              <a:t>0</a:t>
            </a:r>
            <a:r>
              <a:rPr lang="en-US" sz="2600" dirty="0"/>
              <a:t> (null):  The CAFE standard has had no impact on oil imports (𝛽</a:t>
            </a:r>
            <a:r>
              <a:rPr lang="en-US" sz="2600" baseline="-25000" dirty="0"/>
              <a:t>1</a:t>
            </a:r>
            <a:r>
              <a:rPr lang="en-US" sz="2600" dirty="0"/>
              <a:t> &gt; 0).</a:t>
            </a:r>
          </a:p>
          <a:p>
            <a:pPr lvl="1"/>
            <a:r>
              <a:rPr lang="en-US" sz="2600" dirty="0"/>
              <a:t>H</a:t>
            </a:r>
            <a:r>
              <a:rPr lang="en-US" sz="2600" baseline="-25000" dirty="0"/>
              <a:t>A</a:t>
            </a:r>
            <a:r>
              <a:rPr lang="en-US" sz="2600" dirty="0"/>
              <a:t> (alternate):  The CAFE standard has reduced the oil imports (𝛽</a:t>
            </a:r>
            <a:r>
              <a:rPr lang="en-US" sz="2600" baseline="-25000" dirty="0"/>
              <a:t>1</a:t>
            </a:r>
            <a:r>
              <a:rPr lang="en-US" sz="2600" dirty="0"/>
              <a:t> &lt; 0).</a:t>
            </a:r>
          </a:p>
          <a:p>
            <a:r>
              <a:rPr lang="en-US" sz="2800" dirty="0"/>
              <a:t>The linear regression resulted in a 𝛽</a:t>
            </a:r>
            <a:r>
              <a:rPr lang="en-US" sz="2800" baseline="-25000" dirty="0"/>
              <a:t>1</a:t>
            </a:r>
            <a:r>
              <a:rPr lang="en-US" sz="2800" dirty="0"/>
              <a:t> of -0.41 with a t-value of -3.97 and a p-value of 0.0006 (single sided) under the 0.05 target.</a:t>
            </a:r>
          </a:p>
          <a:p>
            <a:r>
              <a:rPr lang="en-US" sz="2800" dirty="0"/>
              <a:t>Significant finding resulting in rejecting of the null hypothesis and accepting the alternate hypothesis.  </a:t>
            </a:r>
          </a:p>
          <a:p>
            <a:r>
              <a:rPr lang="en-US" sz="2800" dirty="0"/>
              <a:t>The CAFE standard </a:t>
            </a:r>
            <a:r>
              <a:rPr lang="en-US" sz="2800" b="1" i="1" u="sng" dirty="0"/>
              <a:t>has benefitted</a:t>
            </a:r>
            <a:r>
              <a:rPr lang="en-US" sz="2800" dirty="0"/>
              <a:t> U. S. Consumers in reducing dependence on foreign oil.</a:t>
            </a:r>
          </a:p>
        </p:txBody>
      </p:sp>
      <p:pic>
        <p:nvPicPr>
          <p:cNvPr id="5" name="Picture 4">
            <a:extLst>
              <a:ext uri="{FF2B5EF4-FFF2-40B4-BE49-F238E27FC236}">
                <a16:creationId xmlns:a16="http://schemas.microsoft.com/office/drawing/2014/main" id="{4340FD1D-5518-B343-B1BD-71837DC85FE3}"/>
              </a:ext>
            </a:extLst>
          </p:cNvPr>
          <p:cNvPicPr>
            <a:picLocks noChangeAspect="1"/>
          </p:cNvPicPr>
          <p:nvPr/>
        </p:nvPicPr>
        <p:blipFill>
          <a:blip r:embed="rId3"/>
          <a:srcRect/>
          <a:stretch/>
        </p:blipFill>
        <p:spPr>
          <a:xfrm>
            <a:off x="7463766" y="2922245"/>
            <a:ext cx="2872870" cy="2154653"/>
          </a:xfrm>
          <a:prstGeom prst="rect">
            <a:avLst/>
          </a:prstGeom>
        </p:spPr>
      </p:pic>
      <p:sp>
        <p:nvSpPr>
          <p:cNvPr id="6" name="Rectangle 5">
            <a:extLst>
              <a:ext uri="{FF2B5EF4-FFF2-40B4-BE49-F238E27FC236}">
                <a16:creationId xmlns:a16="http://schemas.microsoft.com/office/drawing/2014/main" id="{8455EEE9-9DAC-874D-A995-246C87343DC8}"/>
              </a:ext>
            </a:extLst>
          </p:cNvPr>
          <p:cNvSpPr/>
          <p:nvPr/>
        </p:nvSpPr>
        <p:spPr>
          <a:xfrm>
            <a:off x="6660994" y="5318756"/>
            <a:ext cx="4393860" cy="430887"/>
          </a:xfrm>
          <a:prstGeom prst="rect">
            <a:avLst/>
          </a:prstGeom>
        </p:spPr>
        <p:txBody>
          <a:bodyPr wrap="square">
            <a:spAutoFit/>
          </a:bodyPr>
          <a:lstStyle/>
          <a:p>
            <a:r>
              <a:rPr lang="en-US" sz="1100" i="1" dirty="0"/>
              <a:t>Note: </a:t>
            </a:r>
            <a:r>
              <a:rPr lang="en-US" sz="1100" dirty="0"/>
              <a:t>Linear regression fit plot for net imports versus the CAFE Standard in achieved miles per gallon.</a:t>
            </a:r>
          </a:p>
        </p:txBody>
      </p:sp>
      <p:sp>
        <p:nvSpPr>
          <p:cNvPr id="4" name="TextBox 3"/>
          <p:cNvSpPr txBox="1"/>
          <p:nvPr/>
        </p:nvSpPr>
        <p:spPr>
          <a:xfrm>
            <a:off x="6660994" y="2095612"/>
            <a:ext cx="3565293" cy="584775"/>
          </a:xfrm>
          <a:prstGeom prst="rect">
            <a:avLst/>
          </a:prstGeom>
          <a:noFill/>
        </p:spPr>
        <p:txBody>
          <a:bodyPr wrap="square" rtlCol="0">
            <a:spAutoFit/>
          </a:bodyPr>
          <a:lstStyle/>
          <a:p>
            <a:r>
              <a:rPr lang="en-US" sz="1600" b="1" dirty="0"/>
              <a:t>Figure 6</a:t>
            </a:r>
          </a:p>
          <a:p>
            <a:r>
              <a:rPr lang="en-US" sz="1600" i="1" dirty="0"/>
              <a:t>Net imports linear model fit plot</a:t>
            </a:r>
          </a:p>
        </p:txBody>
      </p:sp>
    </p:spTree>
    <p:extLst>
      <p:ext uri="{BB962C8B-B14F-4D97-AF65-F5344CB8AC3E}">
        <p14:creationId xmlns:p14="http://schemas.microsoft.com/office/powerpoint/2010/main" val="3244977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br>
              <a:rPr lang="en-US" dirty="0"/>
            </a:br>
            <a:r>
              <a:rPr lang="en-US" dirty="0"/>
              <a:t>conclusion &amp; recommendations </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1"/>
          </p:nvPr>
        </p:nvSpPr>
        <p:spPr>
          <a:xfrm>
            <a:off x="1451579" y="2015732"/>
            <a:ext cx="9603275" cy="3903188"/>
          </a:xfrm>
        </p:spPr>
        <p:txBody>
          <a:bodyPr>
            <a:normAutofit fontScale="55000" lnSpcReduction="20000"/>
          </a:bodyPr>
          <a:lstStyle/>
          <a:p>
            <a:r>
              <a:rPr lang="en-US" sz="2800" dirty="0"/>
              <a:t>Regarding the research question of the CAFE standard benefitting U. S. consumers, the results are mixed.  </a:t>
            </a:r>
          </a:p>
          <a:p>
            <a:pPr lvl="1"/>
            <a:r>
              <a:rPr lang="en-US" sz="2600" dirty="0"/>
              <a:t>The total cost of ownership (TCO) of a car for U. S. consumers has not been reduced as MPG increased.  </a:t>
            </a:r>
          </a:p>
          <a:p>
            <a:pPr lvl="1"/>
            <a:r>
              <a:rPr lang="en-US" sz="2600" dirty="0"/>
              <a:t>The CO2 was reduced as the MPG improved.  </a:t>
            </a:r>
          </a:p>
          <a:p>
            <a:pPr lvl="1"/>
            <a:r>
              <a:rPr lang="en-US" sz="2600" dirty="0"/>
              <a:t>Net oil imports decreased with higher MPG. </a:t>
            </a:r>
          </a:p>
          <a:p>
            <a:r>
              <a:rPr lang="en-US" sz="2800" dirty="0"/>
              <a:t>All three hypotheses were answered with linear regression models.  </a:t>
            </a:r>
          </a:p>
          <a:p>
            <a:pPr lvl="1"/>
            <a:r>
              <a:rPr lang="en-US" sz="2600" dirty="0"/>
              <a:t>The slopes were found to be statistically significant.  </a:t>
            </a:r>
          </a:p>
          <a:p>
            <a:pPr lvl="1"/>
            <a:r>
              <a:rPr lang="en-US" sz="2600" dirty="0"/>
              <a:t>Not all the models had a strong fit with only the CO2 model have an R</a:t>
            </a:r>
            <a:r>
              <a:rPr lang="en-US" sz="2600" baseline="30000" dirty="0"/>
              <a:t>2</a:t>
            </a:r>
            <a:r>
              <a:rPr lang="en-US" sz="2600" dirty="0"/>
              <a:t> above 0.90. </a:t>
            </a:r>
          </a:p>
          <a:p>
            <a:pPr lvl="1"/>
            <a:r>
              <a:rPr lang="en-US" sz="2600" dirty="0"/>
              <a:t>The CO2 model did not have normalized residuals implying poor model fit.</a:t>
            </a:r>
          </a:p>
          <a:p>
            <a:r>
              <a:rPr lang="en-US" sz="2800" dirty="0"/>
              <a:t>Recommendations</a:t>
            </a:r>
          </a:p>
          <a:p>
            <a:pPr lvl="1"/>
            <a:r>
              <a:rPr lang="en-US" sz="2600" dirty="0"/>
              <a:t>The TCO model assumed car lifespan and miles per year based on current estimates.  Could be improved with historical data.</a:t>
            </a:r>
          </a:p>
          <a:p>
            <a:pPr lvl="1"/>
            <a:r>
              <a:rPr lang="en-US" sz="2600" dirty="0"/>
              <a:t>The CO2 model may be improved with non-linear approaches such as Box-Cox transformations.</a:t>
            </a:r>
          </a:p>
          <a:p>
            <a:pPr lvl="1"/>
            <a:r>
              <a:rPr lang="en-US" sz="2600" dirty="0"/>
              <a:t>The net oil imports model may be improved with inclusion of additional variables as MPG is likely not the only influence.</a:t>
            </a:r>
          </a:p>
        </p:txBody>
      </p:sp>
    </p:spTree>
    <p:extLst>
      <p:ext uri="{BB962C8B-B14F-4D97-AF65-F5344CB8AC3E}">
        <p14:creationId xmlns:p14="http://schemas.microsoft.com/office/powerpoint/2010/main" val="54472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299A-B2A2-FF44-A309-69C884A3138B}"/>
              </a:ext>
            </a:extLst>
          </p:cNvPr>
          <p:cNvSpPr>
            <a:spLocks noGrp="1"/>
          </p:cNvSpPr>
          <p:nvPr>
            <p:ph type="title"/>
          </p:nvPr>
        </p:nvSpPr>
        <p:spPr/>
        <p:txBody>
          <a:bodyPr/>
          <a:lstStyle/>
          <a:p>
            <a:br>
              <a:rPr lang="en-US" dirty="0"/>
            </a:br>
            <a:r>
              <a:rPr lang="en-US" dirty="0"/>
              <a:t>References page 1</a:t>
            </a:r>
          </a:p>
        </p:txBody>
      </p:sp>
      <p:sp>
        <p:nvSpPr>
          <p:cNvPr id="3" name="Content Placeholder 2">
            <a:extLst>
              <a:ext uri="{FF2B5EF4-FFF2-40B4-BE49-F238E27FC236}">
                <a16:creationId xmlns:a16="http://schemas.microsoft.com/office/drawing/2014/main" id="{B93C5E70-C7A7-B140-B919-250DC92FD1CC}"/>
              </a:ext>
            </a:extLst>
          </p:cNvPr>
          <p:cNvSpPr>
            <a:spLocks noGrp="1"/>
          </p:cNvSpPr>
          <p:nvPr>
            <p:ph idx="1"/>
          </p:nvPr>
        </p:nvSpPr>
        <p:spPr>
          <a:xfrm>
            <a:off x="1451579" y="2015732"/>
            <a:ext cx="9603275" cy="3712406"/>
          </a:xfrm>
        </p:spPr>
        <p:txBody>
          <a:bodyPr>
            <a:noAutofit/>
          </a:bodyPr>
          <a:lstStyle/>
          <a:p>
            <a:pPr marL="174625" marR="0" indent="-174625"/>
            <a:r>
              <a:rPr lang="en-US" sz="1000" dirty="0">
                <a:solidFill>
                  <a:srgbClr val="000000"/>
                </a:solidFill>
                <a:effectLst/>
                <a:ea typeface="Times New Roman" panose="02020603050405020304" pitchFamily="18" charset="0"/>
              </a:rPr>
              <a:t>Berman H.B. (2023). </a:t>
            </a:r>
            <a:r>
              <a:rPr lang="en-US" sz="1000" i="1" dirty="0">
                <a:solidFill>
                  <a:srgbClr val="000000"/>
                </a:solidFill>
                <a:effectLst/>
                <a:ea typeface="Times New Roman" panose="02020603050405020304" pitchFamily="18" charset="0"/>
              </a:rPr>
              <a:t>Residual Analysis in Regression</a:t>
            </a:r>
            <a:r>
              <a:rPr lang="en-US" sz="1000" dirty="0">
                <a:solidFill>
                  <a:srgbClr val="000000"/>
                </a:solidFill>
                <a:effectLst/>
                <a:ea typeface="Times New Roman" panose="02020603050405020304" pitchFamily="18" charset="0"/>
              </a:rPr>
              <a:t>. </a:t>
            </a:r>
            <a:r>
              <a:rPr lang="en-US" sz="1000" dirty="0" err="1">
                <a:solidFill>
                  <a:srgbClr val="000000"/>
                </a:solidFill>
                <a:effectLst/>
                <a:ea typeface="Times New Roman" panose="02020603050405020304" pitchFamily="18" charset="0"/>
              </a:rPr>
              <a:t>Stattrek.com</a:t>
            </a:r>
            <a:r>
              <a:rPr lang="en-US" sz="1000" dirty="0">
                <a:solidFill>
                  <a:srgbClr val="000000"/>
                </a:solidFill>
                <a:effectLst/>
                <a:ea typeface="Times New Roman" panose="02020603050405020304" pitchFamily="18" charset="0"/>
              </a:rPr>
              <a:t>.  </a:t>
            </a:r>
            <a:r>
              <a:rPr lang="en-US" sz="1000" u="sng" dirty="0">
                <a:solidFill>
                  <a:srgbClr val="0000FF"/>
                </a:solidFill>
                <a:effectLst/>
                <a:ea typeface="Times New Roman" panose="02020603050405020304" pitchFamily="18" charset="0"/>
                <a:hlinkClick r:id="rId3"/>
              </a:rPr>
              <a:t>https://stattrek.com/regression/residual-analysis</a:t>
            </a:r>
            <a:r>
              <a:rPr lang="en-US" sz="1000" dirty="0">
                <a:solidFill>
                  <a:srgbClr val="000000"/>
                </a:solidFill>
                <a:effectLst/>
                <a:ea typeface="Times New Roman" panose="02020603050405020304" pitchFamily="18" charset="0"/>
              </a:rPr>
              <a:t> </a:t>
            </a:r>
            <a:endParaRPr lang="en-US" sz="1000" dirty="0">
              <a:effectLst/>
              <a:ea typeface="Times New Roman" panose="02020603050405020304" pitchFamily="18" charset="0"/>
            </a:endParaRPr>
          </a:p>
          <a:p>
            <a:pPr marL="174625" marR="0" indent="-174625"/>
            <a:r>
              <a:rPr lang="en-US" sz="1000" dirty="0">
                <a:solidFill>
                  <a:srgbClr val="000000"/>
                </a:solidFill>
                <a:effectLst/>
                <a:ea typeface="Times New Roman" panose="02020603050405020304" pitchFamily="18" charset="0"/>
              </a:rPr>
              <a:t>BLS. (2023, July 21). U.S. Bureau of Labor Statistics. </a:t>
            </a:r>
            <a:r>
              <a:rPr lang="en-US" sz="1000" u="sng" dirty="0">
                <a:solidFill>
                  <a:srgbClr val="0000FF"/>
                </a:solidFill>
                <a:effectLst/>
                <a:ea typeface="Times New Roman" panose="02020603050405020304" pitchFamily="18" charset="0"/>
                <a:hlinkClick r:id="rId4"/>
              </a:rPr>
              <a:t>https://www.bls.gov/</a:t>
            </a:r>
            <a:endParaRPr lang="en-US" sz="1000" dirty="0">
              <a:effectLst/>
              <a:ea typeface="Times New Roman" panose="02020603050405020304" pitchFamily="18" charset="0"/>
            </a:endParaRPr>
          </a:p>
          <a:p>
            <a:pPr marL="174625" marR="0" indent="-174625">
              <a:lnSpc>
                <a:spcPct val="200000"/>
              </a:lnSpc>
              <a:spcBef>
                <a:spcPts val="0"/>
              </a:spcBef>
              <a:spcAft>
                <a:spcPts val="0"/>
              </a:spcAft>
            </a:pPr>
            <a:r>
              <a:rPr lang="en-US" sz="1000" dirty="0" err="1">
                <a:effectLst/>
                <a:ea typeface="Times New Roman" panose="02020603050405020304" pitchFamily="18" charset="0"/>
              </a:rPr>
              <a:t>Bouchrika</a:t>
            </a:r>
            <a:r>
              <a:rPr lang="en-US" sz="1000" dirty="0">
                <a:effectLst/>
                <a:ea typeface="Times New Roman" panose="02020603050405020304" pitchFamily="18" charset="0"/>
              </a:rPr>
              <a:t>, I. (2023, May 15). </a:t>
            </a:r>
            <a:r>
              <a:rPr lang="en-US" sz="1000" i="1" dirty="0">
                <a:effectLst/>
                <a:ea typeface="Times New Roman" panose="02020603050405020304" pitchFamily="18" charset="0"/>
              </a:rPr>
              <a:t>How to Write Research Methodology: Overview, Tips, and Techniques</a:t>
            </a:r>
            <a:r>
              <a:rPr lang="en-US" sz="1000" dirty="0">
                <a:effectLst/>
                <a:ea typeface="Times New Roman" panose="02020603050405020304" pitchFamily="18" charset="0"/>
              </a:rPr>
              <a:t>. </a:t>
            </a:r>
            <a:r>
              <a:rPr lang="en-US" sz="1000" dirty="0" err="1">
                <a:effectLst/>
                <a:ea typeface="Times New Roman" panose="02020603050405020304" pitchFamily="18" charset="0"/>
              </a:rPr>
              <a:t>Research.com</a:t>
            </a:r>
            <a:r>
              <a:rPr lang="en-US" sz="1000" dirty="0">
                <a:effectLst/>
                <a:ea typeface="Times New Roman" panose="02020603050405020304" pitchFamily="18" charset="0"/>
              </a:rPr>
              <a:t>. </a:t>
            </a:r>
            <a:r>
              <a:rPr lang="en-US" sz="1000" u="sng" dirty="0">
                <a:solidFill>
                  <a:srgbClr val="0000FF"/>
                </a:solidFill>
                <a:effectLst/>
                <a:ea typeface="Times New Roman" panose="02020603050405020304" pitchFamily="18" charset="0"/>
                <a:hlinkClick r:id="rId5"/>
              </a:rPr>
              <a:t>https://research.com/research/how-to-write-research-methodology</a:t>
            </a:r>
            <a:endParaRPr lang="en-US" sz="1000" dirty="0">
              <a:effectLst/>
              <a:ea typeface="Times New Roman" panose="02020603050405020304" pitchFamily="18" charset="0"/>
            </a:endParaRPr>
          </a:p>
          <a:p>
            <a:pPr marL="174625" marR="0" indent="-174625">
              <a:lnSpc>
                <a:spcPct val="200000"/>
              </a:lnSpc>
              <a:spcBef>
                <a:spcPts val="0"/>
              </a:spcBef>
              <a:spcAft>
                <a:spcPts val="0"/>
              </a:spcAft>
            </a:pPr>
            <a:r>
              <a:rPr lang="en-US" sz="1000" dirty="0">
                <a:effectLst/>
                <a:ea typeface="Times New Roman" panose="02020603050405020304" pitchFamily="18" charset="0"/>
              </a:rPr>
              <a:t>CBO. (2015, November 18). </a:t>
            </a:r>
            <a:r>
              <a:rPr lang="en-US" sz="1000" i="1" dirty="0">
                <a:effectLst/>
                <a:ea typeface="Times New Roman" panose="02020603050405020304" pitchFamily="18" charset="0"/>
              </a:rPr>
              <a:t>Federal support for the development, production, and use of fuels and Energy Technologies</a:t>
            </a:r>
            <a:r>
              <a:rPr lang="en-US" sz="1000" dirty="0">
                <a:effectLst/>
                <a:ea typeface="Times New Roman" panose="02020603050405020304" pitchFamily="18" charset="0"/>
              </a:rPr>
              <a:t>. Congressional Budget Office. </a:t>
            </a:r>
            <a:r>
              <a:rPr lang="en-US" sz="1000" u="sng" dirty="0">
                <a:solidFill>
                  <a:srgbClr val="0000FF"/>
                </a:solidFill>
                <a:effectLst/>
                <a:ea typeface="Times New Roman" panose="02020603050405020304" pitchFamily="18" charset="0"/>
                <a:hlinkClick r:id="rId6"/>
              </a:rPr>
              <a:t>https://www.cbo.gov/publication/50980</a:t>
            </a:r>
            <a:endParaRPr lang="en-US" sz="1000" dirty="0">
              <a:effectLst/>
              <a:ea typeface="Times New Roman" panose="02020603050405020304" pitchFamily="18" charset="0"/>
            </a:endParaRPr>
          </a:p>
          <a:p>
            <a:pPr marL="174625" marR="0" indent="-174625">
              <a:lnSpc>
                <a:spcPct val="200000"/>
              </a:lnSpc>
              <a:spcBef>
                <a:spcPts val="0"/>
              </a:spcBef>
              <a:spcAft>
                <a:spcPts val="0"/>
              </a:spcAft>
            </a:pPr>
            <a:r>
              <a:rPr lang="en-US" sz="1000" dirty="0">
                <a:effectLst/>
                <a:ea typeface="Times New Roman" panose="02020603050405020304" pitchFamily="18" charset="0"/>
              </a:rPr>
              <a:t>Colorado State University Global. (2023). </a:t>
            </a:r>
            <a:r>
              <a:rPr lang="en-US" sz="1000" i="1" dirty="0">
                <a:effectLst/>
                <a:ea typeface="Times New Roman" panose="02020603050405020304" pitchFamily="18" charset="0"/>
              </a:rPr>
              <a:t>Module 5: Critical Thinking </a:t>
            </a:r>
            <a:r>
              <a:rPr lang="en-US" sz="1000" dirty="0">
                <a:effectLst/>
                <a:ea typeface="Times New Roman" panose="02020603050405020304" pitchFamily="18" charset="0"/>
              </a:rPr>
              <a:t>[MIS581-1 Assignments]. Canvas. </a:t>
            </a:r>
            <a:r>
              <a:rPr lang="en-US" sz="1000" u="sng" dirty="0">
                <a:solidFill>
                  <a:srgbClr val="0000FF"/>
                </a:solidFill>
                <a:effectLst/>
                <a:ea typeface="Times New Roman" panose="02020603050405020304" pitchFamily="18" charset="0"/>
                <a:hlinkClick r:id="rId7"/>
              </a:rPr>
              <a:t>https://portal.csuglobal.edu</a:t>
            </a:r>
            <a:r>
              <a:rPr lang="en-US" sz="1000" dirty="0">
                <a:effectLst/>
                <a:ea typeface="Times New Roman" panose="02020603050405020304" pitchFamily="18" charset="0"/>
              </a:rPr>
              <a:t> </a:t>
            </a:r>
          </a:p>
          <a:p>
            <a:pPr marL="174625" marR="0" indent="-174625">
              <a:lnSpc>
                <a:spcPct val="200000"/>
              </a:lnSpc>
              <a:spcBef>
                <a:spcPts val="0"/>
              </a:spcBef>
              <a:spcAft>
                <a:spcPts val="0"/>
              </a:spcAft>
            </a:pPr>
            <a:r>
              <a:rPr lang="en-US" sz="1000" dirty="0">
                <a:effectLst/>
                <a:ea typeface="Times New Roman" panose="02020603050405020304" pitchFamily="18" charset="0"/>
              </a:rPr>
              <a:t>Davenport, C. (2020). Trump calls new fuel economy rule a boon. Some experts see steep costs. </a:t>
            </a:r>
            <a:r>
              <a:rPr lang="en-US" sz="1000" i="1" dirty="0">
                <a:effectLst/>
                <a:ea typeface="Times New Roman" panose="02020603050405020304" pitchFamily="18" charset="0"/>
              </a:rPr>
              <a:t>The New York Times</a:t>
            </a:r>
            <a:r>
              <a:rPr lang="en-US" sz="1000" dirty="0">
                <a:effectLst/>
                <a:ea typeface="Times New Roman" panose="02020603050405020304" pitchFamily="18" charset="0"/>
              </a:rPr>
              <a:t>.</a:t>
            </a:r>
          </a:p>
          <a:p>
            <a:pPr marL="174625" marR="0" indent="-174625">
              <a:lnSpc>
                <a:spcPct val="200000"/>
              </a:lnSpc>
              <a:spcBef>
                <a:spcPts val="0"/>
              </a:spcBef>
              <a:spcAft>
                <a:spcPts val="0"/>
              </a:spcAft>
            </a:pPr>
            <a:r>
              <a:rPr lang="en-US" sz="1000" dirty="0">
                <a:effectLst/>
                <a:ea typeface="Times New Roman" panose="02020603050405020304" pitchFamily="18" charset="0"/>
              </a:rPr>
              <a:t>DOE. (2013, September 13). </a:t>
            </a:r>
            <a:r>
              <a:rPr lang="en-US" sz="1000" i="1" dirty="0">
                <a:effectLst/>
                <a:ea typeface="Times New Roman" panose="02020603050405020304" pitchFamily="18" charset="0"/>
              </a:rPr>
              <a:t>Maps and Data</a:t>
            </a:r>
            <a:r>
              <a:rPr lang="en-US" sz="1000" dirty="0">
                <a:effectLst/>
                <a:ea typeface="Times New Roman" panose="02020603050405020304" pitchFamily="18" charset="0"/>
              </a:rPr>
              <a:t>. Alternative Fuels Data Center: Maps and Data. </a:t>
            </a:r>
            <a:r>
              <a:rPr lang="en-US" sz="1000" u="sng" dirty="0">
                <a:solidFill>
                  <a:srgbClr val="0000FF"/>
                </a:solidFill>
                <a:effectLst/>
                <a:ea typeface="Times New Roman" panose="02020603050405020304" pitchFamily="18" charset="0"/>
                <a:hlinkClick r:id="rId8"/>
              </a:rPr>
              <a:t>https://afdc.energy.gov/data</a:t>
            </a:r>
            <a:endParaRPr lang="en-US" sz="1000" dirty="0">
              <a:effectLst/>
              <a:ea typeface="Times New Roman" panose="02020603050405020304" pitchFamily="18" charset="0"/>
            </a:endParaRPr>
          </a:p>
          <a:p>
            <a:pPr marL="174625" marR="0" indent="-174625">
              <a:lnSpc>
                <a:spcPct val="200000"/>
              </a:lnSpc>
              <a:spcBef>
                <a:spcPts val="0"/>
              </a:spcBef>
              <a:spcAft>
                <a:spcPts val="0"/>
              </a:spcAft>
            </a:pPr>
            <a:r>
              <a:rPr lang="en-US" sz="1000" dirty="0">
                <a:effectLst/>
                <a:ea typeface="Times New Roman" panose="02020603050405020304" pitchFamily="18" charset="0"/>
              </a:rPr>
              <a:t>EIA. (2023, July 5). </a:t>
            </a:r>
            <a:r>
              <a:rPr lang="en-US" sz="1000" i="1" dirty="0">
                <a:effectLst/>
                <a:ea typeface="Times New Roman" panose="02020603050405020304" pitchFamily="18" charset="0"/>
              </a:rPr>
              <a:t>U.S. Energy Information Administration - EIA - independent statistics and analysis</a:t>
            </a:r>
            <a:r>
              <a:rPr lang="en-US" sz="1000" dirty="0">
                <a:effectLst/>
                <a:ea typeface="Times New Roman" panose="02020603050405020304" pitchFamily="18" charset="0"/>
              </a:rPr>
              <a:t>. Oil imports and exports - U.S. Energy Information Administration (EIA). </a:t>
            </a:r>
            <a:r>
              <a:rPr lang="en-US" sz="1000" u="sng" dirty="0">
                <a:solidFill>
                  <a:srgbClr val="0000FF"/>
                </a:solidFill>
                <a:effectLst/>
                <a:ea typeface="Times New Roman" panose="02020603050405020304" pitchFamily="18" charset="0"/>
                <a:hlinkClick r:id="rId9"/>
              </a:rPr>
              <a:t>https://www.eia.gov/energyexplained/oil-and-petroleum-products/imports-and-exports.php</a:t>
            </a:r>
            <a:endParaRPr lang="en-US" sz="1000" dirty="0">
              <a:effectLst/>
              <a:ea typeface="Times New Roman" panose="02020603050405020304" pitchFamily="18" charset="0"/>
            </a:endParaRPr>
          </a:p>
          <a:p>
            <a:pPr marL="174625" marR="0" indent="-174625">
              <a:lnSpc>
                <a:spcPct val="200000"/>
              </a:lnSpc>
              <a:spcBef>
                <a:spcPts val="0"/>
              </a:spcBef>
              <a:spcAft>
                <a:spcPts val="0"/>
              </a:spcAft>
            </a:pPr>
            <a:r>
              <a:rPr lang="en-US" sz="1000" dirty="0" err="1">
                <a:effectLst/>
                <a:ea typeface="Times New Roman" panose="02020603050405020304" pitchFamily="18" charset="0"/>
              </a:rPr>
              <a:t>Energy.gov</a:t>
            </a:r>
            <a:r>
              <a:rPr lang="en-US" sz="1000" dirty="0">
                <a:effectLst/>
                <a:ea typeface="Times New Roman" panose="02020603050405020304" pitchFamily="18" charset="0"/>
              </a:rPr>
              <a:t>. (2019, August 19). </a:t>
            </a:r>
            <a:r>
              <a:rPr lang="en-US" sz="1000" i="1" dirty="0">
                <a:effectLst/>
                <a:ea typeface="Times New Roman" panose="02020603050405020304" pitchFamily="18" charset="0"/>
              </a:rPr>
              <a:t>FOTW #1095, August 19, 2019: The average age of light-duty vehicles has increased to 11.8 years</a:t>
            </a:r>
            <a:r>
              <a:rPr lang="en-US" sz="1000" dirty="0">
                <a:effectLst/>
                <a:ea typeface="Times New Roman" panose="02020603050405020304" pitchFamily="18" charset="0"/>
              </a:rPr>
              <a:t>. </a:t>
            </a:r>
            <a:r>
              <a:rPr lang="en-US" sz="1000" u="sng" dirty="0">
                <a:solidFill>
                  <a:srgbClr val="0000FF"/>
                </a:solidFill>
                <a:effectLst/>
                <a:ea typeface="Times New Roman" panose="02020603050405020304" pitchFamily="18" charset="0"/>
                <a:hlinkClick r:id="rId10"/>
              </a:rPr>
              <a:t>https://www.energy.gov/eere/vehicles/articles/fotw-1095-august-19-2019-average-age-light-duty-vehicles-has-increased-118</a:t>
            </a:r>
            <a:endParaRPr lang="en-US" sz="1000" dirty="0">
              <a:effectLst/>
              <a:ea typeface="Times New Roman" panose="02020603050405020304" pitchFamily="18" charset="0"/>
            </a:endParaRPr>
          </a:p>
        </p:txBody>
      </p:sp>
    </p:spTree>
    <p:extLst>
      <p:ext uri="{BB962C8B-B14F-4D97-AF65-F5344CB8AC3E}">
        <p14:creationId xmlns:p14="http://schemas.microsoft.com/office/powerpoint/2010/main" val="80755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299A-B2A2-FF44-A309-69C884A3138B}"/>
              </a:ext>
            </a:extLst>
          </p:cNvPr>
          <p:cNvSpPr>
            <a:spLocks noGrp="1"/>
          </p:cNvSpPr>
          <p:nvPr>
            <p:ph type="title"/>
          </p:nvPr>
        </p:nvSpPr>
        <p:spPr/>
        <p:txBody>
          <a:bodyPr/>
          <a:lstStyle/>
          <a:p>
            <a:br>
              <a:rPr lang="en-US" dirty="0"/>
            </a:br>
            <a:r>
              <a:rPr lang="en-US" dirty="0"/>
              <a:t>References page 2</a:t>
            </a:r>
          </a:p>
        </p:txBody>
      </p:sp>
      <p:sp>
        <p:nvSpPr>
          <p:cNvPr id="3" name="Content Placeholder 2">
            <a:extLst>
              <a:ext uri="{FF2B5EF4-FFF2-40B4-BE49-F238E27FC236}">
                <a16:creationId xmlns:a16="http://schemas.microsoft.com/office/drawing/2014/main" id="{B93C5E70-C7A7-B140-B919-250DC92FD1CC}"/>
              </a:ext>
            </a:extLst>
          </p:cNvPr>
          <p:cNvSpPr>
            <a:spLocks noGrp="1"/>
          </p:cNvSpPr>
          <p:nvPr>
            <p:ph idx="1"/>
          </p:nvPr>
        </p:nvSpPr>
        <p:spPr>
          <a:xfrm>
            <a:off x="1451579" y="2015732"/>
            <a:ext cx="9603275" cy="3912102"/>
          </a:xfrm>
        </p:spPr>
        <p:txBody>
          <a:bodyPr>
            <a:noAutofit/>
          </a:bodyPr>
          <a:lstStyle/>
          <a:p>
            <a:pPr marL="234950" marR="0" indent="-234950">
              <a:lnSpc>
                <a:spcPct val="200000"/>
              </a:lnSpc>
              <a:spcBef>
                <a:spcPts val="0"/>
              </a:spcBef>
              <a:spcAft>
                <a:spcPts val="0"/>
              </a:spcAft>
            </a:pPr>
            <a:r>
              <a:rPr lang="en-US" sz="1000" dirty="0">
                <a:effectLst/>
                <a:ea typeface="Times New Roman" panose="02020603050405020304" pitchFamily="18" charset="0"/>
              </a:rPr>
              <a:t>EPA. (2023, March 9). </a:t>
            </a:r>
            <a:r>
              <a:rPr lang="en-US" sz="1000" i="1" dirty="0">
                <a:effectLst/>
                <a:ea typeface="Times New Roman" panose="02020603050405020304" pitchFamily="18" charset="0"/>
              </a:rPr>
              <a:t>Automotive Trends Report</a:t>
            </a:r>
            <a:r>
              <a:rPr lang="en-US" sz="1000" dirty="0">
                <a:effectLst/>
                <a:ea typeface="Times New Roman" panose="02020603050405020304" pitchFamily="18" charset="0"/>
              </a:rPr>
              <a:t>. EPA. </a:t>
            </a:r>
            <a:r>
              <a:rPr lang="en-US" sz="1000" u="sng" dirty="0">
                <a:solidFill>
                  <a:srgbClr val="0000FF"/>
                </a:solidFill>
                <a:effectLst/>
                <a:ea typeface="Times New Roman" panose="02020603050405020304" pitchFamily="18" charset="0"/>
                <a:hlinkClick r:id="rId3"/>
              </a:rPr>
              <a:t>https://www.epa.gov/automotive-trends/explore-automotive-trends-data#DetailedData</a:t>
            </a:r>
            <a:endParaRPr lang="en-US" sz="1000" dirty="0">
              <a:effectLst/>
              <a:ea typeface="Times New Roman" panose="02020603050405020304" pitchFamily="18" charset="0"/>
            </a:endParaRPr>
          </a:p>
          <a:p>
            <a:pPr marL="234950" marR="0" indent="-234950">
              <a:lnSpc>
                <a:spcPct val="200000"/>
              </a:lnSpc>
              <a:spcBef>
                <a:spcPts val="0"/>
              </a:spcBef>
              <a:spcAft>
                <a:spcPts val="0"/>
              </a:spcAft>
            </a:pPr>
            <a:r>
              <a:rPr lang="en-US" sz="1000" dirty="0">
                <a:effectLst/>
                <a:ea typeface="Times New Roman" panose="02020603050405020304" pitchFamily="18" charset="0"/>
              </a:rPr>
              <a:t>Greene, D. L., Greenwald, J. M., &amp; </a:t>
            </a:r>
            <a:r>
              <a:rPr lang="en-US" sz="1000" dirty="0" err="1">
                <a:effectLst/>
                <a:ea typeface="Times New Roman" panose="02020603050405020304" pitchFamily="18" charset="0"/>
              </a:rPr>
              <a:t>Ciez</a:t>
            </a:r>
            <a:r>
              <a:rPr lang="en-US" sz="1000" dirty="0">
                <a:effectLst/>
                <a:ea typeface="Times New Roman" panose="02020603050405020304" pitchFamily="18" charset="0"/>
              </a:rPr>
              <a:t>, R. E. (2020). US fuel economy and greenhouse gas standards: What have they achieved and what have we learned?. </a:t>
            </a:r>
            <a:r>
              <a:rPr lang="en-US" sz="1000" i="1" dirty="0">
                <a:effectLst/>
                <a:ea typeface="Times New Roman" panose="02020603050405020304" pitchFamily="18" charset="0"/>
              </a:rPr>
              <a:t>Energy Policy</a:t>
            </a:r>
            <a:r>
              <a:rPr lang="en-US" sz="1000" dirty="0">
                <a:effectLst/>
                <a:ea typeface="Times New Roman" panose="02020603050405020304" pitchFamily="18" charset="0"/>
              </a:rPr>
              <a:t>, </a:t>
            </a:r>
            <a:r>
              <a:rPr lang="en-US" sz="1000" i="1" dirty="0">
                <a:effectLst/>
                <a:ea typeface="Times New Roman" panose="02020603050405020304" pitchFamily="18" charset="0"/>
              </a:rPr>
              <a:t>146</a:t>
            </a:r>
            <a:r>
              <a:rPr lang="en-US" sz="1000" dirty="0">
                <a:effectLst/>
                <a:ea typeface="Times New Roman" panose="02020603050405020304" pitchFamily="18" charset="0"/>
              </a:rPr>
              <a:t>, 111783.</a:t>
            </a:r>
          </a:p>
          <a:p>
            <a:pPr marL="234950" marR="0" indent="-234950">
              <a:lnSpc>
                <a:spcPct val="200000"/>
              </a:lnSpc>
              <a:spcBef>
                <a:spcPts val="0"/>
              </a:spcBef>
              <a:spcAft>
                <a:spcPts val="0"/>
              </a:spcAft>
            </a:pPr>
            <a:r>
              <a:rPr lang="en-US" sz="1000" dirty="0">
                <a:effectLst/>
                <a:ea typeface="Times New Roman" panose="02020603050405020304" pitchFamily="18" charset="0"/>
              </a:rPr>
              <a:t>Keith, D. R., Houston, S., &amp; </a:t>
            </a:r>
            <a:r>
              <a:rPr lang="en-US" sz="1000" dirty="0" err="1">
                <a:effectLst/>
                <a:ea typeface="Times New Roman" panose="02020603050405020304" pitchFamily="18" charset="0"/>
              </a:rPr>
              <a:t>Naumov</a:t>
            </a:r>
            <a:r>
              <a:rPr lang="en-US" sz="1000" dirty="0">
                <a:effectLst/>
                <a:ea typeface="Times New Roman" panose="02020603050405020304" pitchFamily="18" charset="0"/>
              </a:rPr>
              <a:t>, S. (2019). Vehicle fleet turnover and the future of fuel economy. </a:t>
            </a:r>
            <a:r>
              <a:rPr lang="en-US" sz="1000" i="1" dirty="0">
                <a:effectLst/>
                <a:ea typeface="Times New Roman" panose="02020603050405020304" pitchFamily="18" charset="0"/>
              </a:rPr>
              <a:t>Environmental Research Letters</a:t>
            </a:r>
            <a:r>
              <a:rPr lang="en-US" sz="1000" dirty="0">
                <a:effectLst/>
                <a:ea typeface="Times New Roman" panose="02020603050405020304" pitchFamily="18" charset="0"/>
              </a:rPr>
              <a:t>, </a:t>
            </a:r>
            <a:r>
              <a:rPr lang="en-US" sz="1000" i="1" dirty="0">
                <a:effectLst/>
                <a:ea typeface="Times New Roman" panose="02020603050405020304" pitchFamily="18" charset="0"/>
              </a:rPr>
              <a:t>14</a:t>
            </a:r>
            <a:r>
              <a:rPr lang="en-US" sz="1000" dirty="0">
                <a:effectLst/>
                <a:ea typeface="Times New Roman" panose="02020603050405020304" pitchFamily="18" charset="0"/>
              </a:rPr>
              <a:t>(2), 021001.</a:t>
            </a:r>
          </a:p>
          <a:p>
            <a:pPr marL="234950" marR="0" indent="-234950">
              <a:lnSpc>
                <a:spcPct val="200000"/>
              </a:lnSpc>
              <a:spcBef>
                <a:spcPts val="0"/>
              </a:spcBef>
              <a:spcAft>
                <a:spcPts val="0"/>
              </a:spcAft>
            </a:pPr>
            <a:r>
              <a:rPr lang="en-US" sz="1000" dirty="0">
                <a:effectLst/>
                <a:ea typeface="Times New Roman" panose="02020603050405020304" pitchFamily="18" charset="0"/>
              </a:rPr>
              <a:t>Laing, K. (2022, April 1). </a:t>
            </a:r>
            <a:r>
              <a:rPr lang="en-US" sz="1000" i="1" dirty="0">
                <a:effectLst/>
                <a:ea typeface="Times New Roman" panose="02020603050405020304" pitchFamily="18" charset="0"/>
              </a:rPr>
              <a:t>Biden administration orders 49 mpg fuel-economy standard by 2026</a:t>
            </a:r>
            <a:r>
              <a:rPr lang="en-US" sz="1000" dirty="0">
                <a:effectLst/>
                <a:ea typeface="Times New Roman" panose="02020603050405020304" pitchFamily="18" charset="0"/>
              </a:rPr>
              <a:t>. </a:t>
            </a:r>
            <a:r>
              <a:rPr lang="en-US" sz="1000" dirty="0" err="1">
                <a:effectLst/>
                <a:ea typeface="Times New Roman" panose="02020603050405020304" pitchFamily="18" charset="0"/>
              </a:rPr>
              <a:t>Bloomberg.com</a:t>
            </a:r>
            <a:r>
              <a:rPr lang="en-US" sz="1000" dirty="0">
                <a:effectLst/>
                <a:ea typeface="Times New Roman" panose="02020603050405020304" pitchFamily="18" charset="0"/>
              </a:rPr>
              <a:t>. </a:t>
            </a:r>
            <a:r>
              <a:rPr lang="en-US" sz="1000" u="sng" dirty="0">
                <a:solidFill>
                  <a:srgbClr val="0000FF"/>
                </a:solidFill>
                <a:effectLst/>
                <a:ea typeface="Times New Roman" panose="02020603050405020304" pitchFamily="18" charset="0"/>
                <a:hlinkClick r:id="rId4"/>
              </a:rPr>
              <a:t>https://www.bloomberg.com/news/articles/2022-04-01/biden-administration-speeds-gas-mileage-rules-slowed-by-trump#xj4y7vzkg</a:t>
            </a:r>
            <a:endParaRPr lang="en-US" sz="1000" dirty="0">
              <a:effectLst/>
              <a:ea typeface="Times New Roman" panose="02020603050405020304" pitchFamily="18" charset="0"/>
            </a:endParaRPr>
          </a:p>
          <a:p>
            <a:pPr marL="234950" marR="0" indent="-234950">
              <a:lnSpc>
                <a:spcPct val="200000"/>
              </a:lnSpc>
              <a:spcBef>
                <a:spcPts val="0"/>
              </a:spcBef>
              <a:spcAft>
                <a:spcPts val="0"/>
              </a:spcAft>
            </a:pPr>
            <a:r>
              <a:rPr lang="en-US" sz="1000" dirty="0">
                <a:effectLst/>
                <a:ea typeface="Times New Roman" panose="02020603050405020304" pitchFamily="18" charset="0"/>
              </a:rPr>
              <a:t>LinkedIn. (2023). </a:t>
            </a:r>
            <a:r>
              <a:rPr lang="en-US" sz="1000" i="1" dirty="0">
                <a:effectLst/>
                <a:ea typeface="Times New Roman" panose="02020603050405020304" pitchFamily="18" charset="0"/>
              </a:rPr>
              <a:t>How do you communicate your data analysis results and recommendations in a transparent and responsible way?</a:t>
            </a:r>
            <a:r>
              <a:rPr lang="en-US" sz="1000" dirty="0">
                <a:effectLst/>
                <a:ea typeface="Times New Roman" panose="02020603050405020304" pitchFamily="18" charset="0"/>
              </a:rPr>
              <a:t>. How to Avoid Ethical Issues in Data Analysis. </a:t>
            </a:r>
            <a:r>
              <a:rPr lang="en-US" sz="1000" u="sng" dirty="0">
                <a:solidFill>
                  <a:srgbClr val="0000FF"/>
                </a:solidFill>
                <a:effectLst/>
                <a:ea typeface="Times New Roman" panose="02020603050405020304" pitchFamily="18" charset="0"/>
                <a:hlinkClick r:id="rId5"/>
              </a:rPr>
              <a:t>https://www.linkedin.com/advice/3/how-do-you-communicate-your-data-analysis-results#:~:text=One%20of%20the%20most%20important,is%20from%20errors%20and%20biases</a:t>
            </a:r>
            <a:r>
              <a:rPr lang="en-US" sz="1000" dirty="0">
                <a:effectLst/>
                <a:ea typeface="Times New Roman" panose="02020603050405020304" pitchFamily="18" charset="0"/>
              </a:rPr>
              <a:t>.</a:t>
            </a:r>
          </a:p>
          <a:p>
            <a:pPr marL="234950" marR="0" indent="-234950">
              <a:lnSpc>
                <a:spcPct val="200000"/>
              </a:lnSpc>
              <a:spcBef>
                <a:spcPts val="0"/>
              </a:spcBef>
              <a:spcAft>
                <a:spcPts val="0"/>
              </a:spcAft>
            </a:pPr>
            <a:r>
              <a:rPr lang="en-US" sz="1000" dirty="0">
                <a:effectLst/>
                <a:ea typeface="Times New Roman" panose="02020603050405020304" pitchFamily="18" charset="0"/>
              </a:rPr>
              <a:t>Machi, L. A., &amp; McEvoy, B. T. (2021). The literature review: Six steps to success.</a:t>
            </a:r>
          </a:p>
          <a:p>
            <a:pPr marL="234950" marR="0" indent="-234950">
              <a:lnSpc>
                <a:spcPct val="200000"/>
              </a:lnSpc>
              <a:spcBef>
                <a:spcPts val="0"/>
              </a:spcBef>
              <a:spcAft>
                <a:spcPts val="0"/>
              </a:spcAft>
            </a:pPr>
            <a:r>
              <a:rPr lang="en-US" sz="1000" dirty="0">
                <a:effectLst/>
                <a:ea typeface="Times New Roman" panose="02020603050405020304" pitchFamily="18" charset="0"/>
              </a:rPr>
              <a:t>O'Leary, Z. (2021). </a:t>
            </a:r>
            <a:r>
              <a:rPr lang="en-US" sz="1000" i="1" dirty="0">
                <a:effectLst/>
                <a:ea typeface="Times New Roman" panose="02020603050405020304" pitchFamily="18" charset="0"/>
              </a:rPr>
              <a:t>The essential guide to doing research</a:t>
            </a:r>
            <a:r>
              <a:rPr lang="en-US" sz="1000" dirty="0">
                <a:effectLst/>
                <a:ea typeface="Times New Roman" panose="02020603050405020304" pitchFamily="18" charset="0"/>
              </a:rPr>
              <a:t>. Sage.</a:t>
            </a:r>
          </a:p>
          <a:p>
            <a:pPr marL="234950" marR="0" indent="-234950">
              <a:lnSpc>
                <a:spcPct val="200000"/>
              </a:lnSpc>
              <a:spcBef>
                <a:spcPts val="0"/>
              </a:spcBef>
              <a:spcAft>
                <a:spcPts val="0"/>
              </a:spcAft>
            </a:pPr>
            <a:r>
              <a:rPr lang="en-US" sz="1000" dirty="0">
                <a:effectLst/>
                <a:ea typeface="Times New Roman" panose="02020603050405020304" pitchFamily="18" charset="0"/>
              </a:rPr>
              <a:t>Penn State University. (2018). </a:t>
            </a:r>
            <a:r>
              <a:rPr lang="en-US" sz="1000" i="1" dirty="0">
                <a:effectLst/>
                <a:ea typeface="Times New Roman" panose="02020603050405020304" pitchFamily="18" charset="0"/>
              </a:rPr>
              <a:t>10.2 - autocorrelation and time series methods</a:t>
            </a:r>
            <a:r>
              <a:rPr lang="en-US" sz="1000" dirty="0">
                <a:effectLst/>
                <a:ea typeface="Times New Roman" panose="02020603050405020304" pitchFamily="18" charset="0"/>
              </a:rPr>
              <a:t>. 10.2 - Autocorrelation and Time Series Methods | STAT 462. </a:t>
            </a:r>
            <a:r>
              <a:rPr lang="en-US" sz="1000" u="sng" dirty="0">
                <a:solidFill>
                  <a:srgbClr val="0000FF"/>
                </a:solidFill>
                <a:effectLst/>
                <a:ea typeface="Times New Roman" panose="02020603050405020304" pitchFamily="18" charset="0"/>
                <a:hlinkClick r:id="rId6"/>
              </a:rPr>
              <a:t>https://online.stat.psu.edu/stat462/node/188/</a:t>
            </a:r>
            <a:endParaRPr lang="en-US" sz="1000" dirty="0">
              <a:effectLst/>
              <a:ea typeface="Times New Roman" panose="02020603050405020304" pitchFamily="18" charset="0"/>
            </a:endParaRPr>
          </a:p>
        </p:txBody>
      </p:sp>
    </p:spTree>
    <p:extLst>
      <p:ext uri="{BB962C8B-B14F-4D97-AF65-F5344CB8AC3E}">
        <p14:creationId xmlns:p14="http://schemas.microsoft.com/office/powerpoint/2010/main" val="3023550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299A-B2A2-FF44-A309-69C884A3138B}"/>
              </a:ext>
            </a:extLst>
          </p:cNvPr>
          <p:cNvSpPr>
            <a:spLocks noGrp="1"/>
          </p:cNvSpPr>
          <p:nvPr>
            <p:ph type="title"/>
          </p:nvPr>
        </p:nvSpPr>
        <p:spPr/>
        <p:txBody>
          <a:bodyPr/>
          <a:lstStyle/>
          <a:p>
            <a:br>
              <a:rPr lang="en-US" dirty="0"/>
            </a:br>
            <a:r>
              <a:rPr lang="en-US" dirty="0"/>
              <a:t>References page 3</a:t>
            </a:r>
          </a:p>
        </p:txBody>
      </p:sp>
      <p:sp>
        <p:nvSpPr>
          <p:cNvPr id="3" name="Content Placeholder 2">
            <a:extLst>
              <a:ext uri="{FF2B5EF4-FFF2-40B4-BE49-F238E27FC236}">
                <a16:creationId xmlns:a16="http://schemas.microsoft.com/office/drawing/2014/main" id="{B93C5E70-C7A7-B140-B919-250DC92FD1CC}"/>
              </a:ext>
            </a:extLst>
          </p:cNvPr>
          <p:cNvSpPr>
            <a:spLocks noGrp="1"/>
          </p:cNvSpPr>
          <p:nvPr>
            <p:ph idx="1"/>
          </p:nvPr>
        </p:nvSpPr>
        <p:spPr>
          <a:xfrm>
            <a:off x="1451579" y="2015732"/>
            <a:ext cx="9603275" cy="3912102"/>
          </a:xfrm>
        </p:spPr>
        <p:txBody>
          <a:bodyPr>
            <a:noAutofit/>
          </a:bodyPr>
          <a:lstStyle/>
          <a:p>
            <a:pPr marL="234950" marR="0" indent="-234950">
              <a:lnSpc>
                <a:spcPct val="200000"/>
              </a:lnSpc>
              <a:spcBef>
                <a:spcPts val="0"/>
              </a:spcBef>
              <a:spcAft>
                <a:spcPts val="0"/>
              </a:spcAft>
            </a:pPr>
            <a:r>
              <a:rPr lang="en-US" sz="1000" dirty="0">
                <a:effectLst/>
                <a:ea typeface="Times New Roman" panose="02020603050405020304" pitchFamily="18" charset="0"/>
              </a:rPr>
              <a:t>Penn State University. (2023). 8.1 – Linear regressions models with autoregressive errors. 8.1 – Linear Regression Models with Autoregressive Errors | STAT 510. https://</a:t>
            </a:r>
            <a:r>
              <a:rPr lang="en-US" sz="1000" dirty="0" err="1">
                <a:effectLst/>
                <a:ea typeface="Times New Roman" panose="02020603050405020304" pitchFamily="18" charset="0"/>
              </a:rPr>
              <a:t>online.stat.psu.edu</a:t>
            </a:r>
            <a:r>
              <a:rPr lang="en-US" sz="1000" dirty="0">
                <a:effectLst/>
                <a:ea typeface="Times New Roman" panose="02020603050405020304" pitchFamily="18" charset="0"/>
              </a:rPr>
              <a:t>/stat510/lesson/8/8.1</a:t>
            </a:r>
          </a:p>
          <a:p>
            <a:pPr marL="234950" marR="0" indent="-234950">
              <a:lnSpc>
                <a:spcPct val="200000"/>
              </a:lnSpc>
              <a:spcBef>
                <a:spcPts val="0"/>
              </a:spcBef>
              <a:spcAft>
                <a:spcPts val="0"/>
              </a:spcAft>
            </a:pPr>
            <a:r>
              <a:rPr lang="en-US" sz="1000" dirty="0">
                <a:effectLst/>
                <a:ea typeface="Times New Roman" panose="02020603050405020304" pitchFamily="18" charset="0"/>
              </a:rPr>
              <a:t>Rao, K. (2020, August 4). R2 or R2 - when to use what. Medium. https://</a:t>
            </a:r>
            <a:r>
              <a:rPr lang="en-US" sz="1000" dirty="0" err="1">
                <a:effectLst/>
                <a:ea typeface="Times New Roman" panose="02020603050405020304" pitchFamily="18" charset="0"/>
              </a:rPr>
              <a:t>towardsdatascience.com</a:t>
            </a:r>
            <a:r>
              <a:rPr lang="en-US" sz="1000" dirty="0">
                <a:effectLst/>
                <a:ea typeface="Times New Roman" panose="02020603050405020304" pitchFamily="18" charset="0"/>
              </a:rPr>
              <a:t>/r%C2%B2-or-r%C2%B2-when-to-use-what-4968eee68ed3</a:t>
            </a:r>
          </a:p>
          <a:p>
            <a:pPr marL="234950" marR="0" indent="-234950">
              <a:lnSpc>
                <a:spcPct val="200000"/>
              </a:lnSpc>
              <a:spcBef>
                <a:spcPts val="0"/>
              </a:spcBef>
              <a:spcAft>
                <a:spcPts val="0"/>
              </a:spcAft>
            </a:pPr>
            <a:r>
              <a:rPr lang="en-US" sz="1000" dirty="0" err="1">
                <a:effectLst/>
                <a:ea typeface="Times New Roman" panose="02020603050405020304" pitchFamily="18" charset="0"/>
              </a:rPr>
              <a:t>Rivelli</a:t>
            </a:r>
            <a:r>
              <a:rPr lang="en-US" sz="1000" dirty="0">
                <a:effectLst/>
                <a:ea typeface="Times New Roman" panose="02020603050405020304" pitchFamily="18" charset="0"/>
              </a:rPr>
              <a:t>, E. (2023, April 7). What is average mileage per year?. Car and Driver. https://</a:t>
            </a:r>
            <a:r>
              <a:rPr lang="en-US" sz="1000" dirty="0" err="1">
                <a:effectLst/>
                <a:ea typeface="Times New Roman" panose="02020603050405020304" pitchFamily="18" charset="0"/>
              </a:rPr>
              <a:t>www.caranddriver.com</a:t>
            </a:r>
            <a:r>
              <a:rPr lang="en-US" sz="1000" dirty="0">
                <a:effectLst/>
                <a:ea typeface="Times New Roman" panose="02020603050405020304" pitchFamily="18" charset="0"/>
              </a:rPr>
              <a:t>/auto-loans/a32880477/average-mileage-per-year/</a:t>
            </a:r>
          </a:p>
          <a:p>
            <a:pPr marL="234950" marR="0" indent="-234950">
              <a:lnSpc>
                <a:spcPct val="200000"/>
              </a:lnSpc>
              <a:spcBef>
                <a:spcPts val="0"/>
              </a:spcBef>
              <a:spcAft>
                <a:spcPts val="0"/>
              </a:spcAft>
            </a:pPr>
            <a:r>
              <a:rPr lang="en-US" sz="1000" dirty="0">
                <a:effectLst/>
                <a:ea typeface="Times New Roman" panose="02020603050405020304" pitchFamily="18" charset="0"/>
              </a:rPr>
              <a:t>SEC. (2023, April 6). Edgar: Company filings. SEC Emblem. https://</a:t>
            </a:r>
            <a:r>
              <a:rPr lang="en-US" sz="1000" dirty="0" err="1">
                <a:effectLst/>
                <a:ea typeface="Times New Roman" panose="02020603050405020304" pitchFamily="18" charset="0"/>
              </a:rPr>
              <a:t>www.sec.gov</a:t>
            </a:r>
            <a:r>
              <a:rPr lang="en-US" sz="1000" dirty="0">
                <a:effectLst/>
                <a:ea typeface="Times New Roman" panose="02020603050405020304" pitchFamily="18" charset="0"/>
              </a:rPr>
              <a:t>/</a:t>
            </a:r>
            <a:r>
              <a:rPr lang="en-US" sz="1000" dirty="0" err="1">
                <a:effectLst/>
                <a:ea typeface="Times New Roman" panose="02020603050405020304" pitchFamily="18" charset="0"/>
              </a:rPr>
              <a:t>edgar</a:t>
            </a:r>
            <a:r>
              <a:rPr lang="en-US" sz="1000" dirty="0">
                <a:effectLst/>
                <a:ea typeface="Times New Roman" panose="02020603050405020304" pitchFamily="18" charset="0"/>
              </a:rPr>
              <a:t>/</a:t>
            </a:r>
            <a:r>
              <a:rPr lang="en-US" sz="1000" dirty="0" err="1">
                <a:effectLst/>
                <a:ea typeface="Times New Roman" panose="02020603050405020304" pitchFamily="18" charset="0"/>
              </a:rPr>
              <a:t>searchedgar</a:t>
            </a:r>
            <a:r>
              <a:rPr lang="en-US" sz="1000" dirty="0">
                <a:effectLst/>
                <a:ea typeface="Times New Roman" panose="02020603050405020304" pitchFamily="18" charset="0"/>
              </a:rPr>
              <a:t>/</a:t>
            </a:r>
            <a:r>
              <a:rPr lang="en-US" sz="1000" dirty="0" err="1">
                <a:effectLst/>
                <a:ea typeface="Times New Roman" panose="02020603050405020304" pitchFamily="18" charset="0"/>
              </a:rPr>
              <a:t>companysearch</a:t>
            </a:r>
            <a:endParaRPr lang="en-US" sz="1000" dirty="0">
              <a:effectLst/>
              <a:ea typeface="Times New Roman" panose="02020603050405020304" pitchFamily="18" charset="0"/>
            </a:endParaRPr>
          </a:p>
          <a:p>
            <a:pPr marL="234950" marR="0" indent="-234950">
              <a:lnSpc>
                <a:spcPct val="200000"/>
              </a:lnSpc>
              <a:spcBef>
                <a:spcPts val="0"/>
              </a:spcBef>
              <a:spcAft>
                <a:spcPts val="0"/>
              </a:spcAft>
            </a:pPr>
            <a:r>
              <a:rPr lang="en-US" sz="1000" dirty="0" err="1">
                <a:effectLst/>
                <a:ea typeface="Times New Roman" panose="02020603050405020304" pitchFamily="18" charset="0"/>
              </a:rPr>
              <a:t>Thebault</a:t>
            </a:r>
            <a:r>
              <a:rPr lang="en-US" sz="1000" dirty="0">
                <a:effectLst/>
                <a:ea typeface="Times New Roman" panose="02020603050405020304" pitchFamily="18" charset="0"/>
              </a:rPr>
              <a:t>, R. (2021, May 13). Long lines, high prices and fisticuffs: The 1970s gas shortages fueled bedlam in America. The Washington Post. https://</a:t>
            </a:r>
            <a:r>
              <a:rPr lang="en-US" sz="1000" dirty="0" err="1">
                <a:effectLst/>
                <a:ea typeface="Times New Roman" panose="02020603050405020304" pitchFamily="18" charset="0"/>
              </a:rPr>
              <a:t>www.washingtonpost.com</a:t>
            </a:r>
            <a:r>
              <a:rPr lang="en-US" sz="1000" dirty="0">
                <a:effectLst/>
                <a:ea typeface="Times New Roman" panose="02020603050405020304" pitchFamily="18" charset="0"/>
              </a:rPr>
              <a:t>/history/2021/05/13/gas-shortages-1970s/</a:t>
            </a:r>
          </a:p>
          <a:p>
            <a:pPr marL="234950" marR="0" indent="-234950">
              <a:lnSpc>
                <a:spcPct val="200000"/>
              </a:lnSpc>
              <a:spcBef>
                <a:spcPts val="0"/>
              </a:spcBef>
              <a:spcAft>
                <a:spcPts val="0"/>
              </a:spcAft>
            </a:pPr>
            <a:r>
              <a:rPr lang="en-US" sz="1000" dirty="0">
                <a:effectLst/>
                <a:ea typeface="Times New Roman" panose="02020603050405020304" pitchFamily="18" charset="0"/>
              </a:rPr>
              <a:t>Union of Concerned Scientists. (2017). Brief History of US Fuel Efficiency Standards: Where we are and where we're going.</a:t>
            </a:r>
          </a:p>
          <a:p>
            <a:pPr marL="234950" marR="0" indent="-234950">
              <a:lnSpc>
                <a:spcPct val="200000"/>
              </a:lnSpc>
              <a:spcBef>
                <a:spcPts val="0"/>
              </a:spcBef>
              <a:spcAft>
                <a:spcPts val="0"/>
              </a:spcAft>
            </a:pPr>
            <a:r>
              <a:rPr lang="en-US" sz="1000" dirty="0">
                <a:effectLst/>
                <a:ea typeface="Times New Roman" panose="02020603050405020304" pitchFamily="18" charset="0"/>
              </a:rPr>
              <a:t>U. S. Department of Transportation. (2014, August 11). Corporate average fuel economy (CAFE) standards. U.S. Department of Transportation. https://</a:t>
            </a:r>
            <a:r>
              <a:rPr lang="en-US" sz="1000" dirty="0" err="1">
                <a:effectLst/>
                <a:ea typeface="Times New Roman" panose="02020603050405020304" pitchFamily="18" charset="0"/>
              </a:rPr>
              <a:t>www.transportation.gov</a:t>
            </a:r>
            <a:r>
              <a:rPr lang="en-US" sz="1000" dirty="0">
                <a:effectLst/>
                <a:ea typeface="Times New Roman" panose="02020603050405020304" pitchFamily="18" charset="0"/>
              </a:rPr>
              <a:t>/mission/sustainability/corporate-average-fuel-economy-cafe-standards</a:t>
            </a:r>
          </a:p>
          <a:p>
            <a:pPr marL="234950" marR="0" indent="-234950">
              <a:lnSpc>
                <a:spcPct val="200000"/>
              </a:lnSpc>
              <a:spcBef>
                <a:spcPts val="0"/>
              </a:spcBef>
              <a:spcAft>
                <a:spcPts val="0"/>
              </a:spcAft>
            </a:pPr>
            <a:r>
              <a:rPr lang="en-US" sz="1000" dirty="0">
                <a:effectLst/>
                <a:ea typeface="Times New Roman" panose="02020603050405020304" pitchFamily="18" charset="0"/>
              </a:rPr>
              <a:t>Wang, Y., &amp; Miao, Q. (2021). The impact of the corporate average fuel economy standards on technological changes in automobile fuel efficiency. Resource and Energy Economics, 63, 101211.</a:t>
            </a:r>
          </a:p>
        </p:txBody>
      </p:sp>
    </p:spTree>
    <p:extLst>
      <p:ext uri="{BB962C8B-B14F-4D97-AF65-F5344CB8AC3E}">
        <p14:creationId xmlns:p14="http://schemas.microsoft.com/office/powerpoint/2010/main" val="146406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299A-B2A2-FF44-A309-69C884A3138B}"/>
              </a:ext>
            </a:extLst>
          </p:cNvPr>
          <p:cNvSpPr>
            <a:spLocks noGrp="1"/>
          </p:cNvSpPr>
          <p:nvPr>
            <p:ph type="title"/>
          </p:nvPr>
        </p:nvSpPr>
        <p:spPr/>
        <p:txBody>
          <a:bodyPr/>
          <a:lstStyle/>
          <a:p>
            <a:br>
              <a:rPr lang="en-US" dirty="0"/>
            </a:br>
            <a:r>
              <a:rPr lang="en-US" dirty="0"/>
              <a:t>References page 4</a:t>
            </a:r>
          </a:p>
        </p:txBody>
      </p:sp>
      <p:sp>
        <p:nvSpPr>
          <p:cNvPr id="3" name="Content Placeholder 2">
            <a:extLst>
              <a:ext uri="{FF2B5EF4-FFF2-40B4-BE49-F238E27FC236}">
                <a16:creationId xmlns:a16="http://schemas.microsoft.com/office/drawing/2014/main" id="{B93C5E70-C7A7-B140-B919-250DC92FD1CC}"/>
              </a:ext>
            </a:extLst>
          </p:cNvPr>
          <p:cNvSpPr>
            <a:spLocks noGrp="1"/>
          </p:cNvSpPr>
          <p:nvPr>
            <p:ph idx="1"/>
          </p:nvPr>
        </p:nvSpPr>
        <p:spPr>
          <a:xfrm>
            <a:off x="1451579" y="2015732"/>
            <a:ext cx="9603275" cy="3912102"/>
          </a:xfrm>
        </p:spPr>
        <p:txBody>
          <a:bodyPr>
            <a:noAutofit/>
          </a:bodyPr>
          <a:lstStyle/>
          <a:p>
            <a:pPr marL="233363" indent="-233363">
              <a:lnSpc>
                <a:spcPct val="200000"/>
              </a:lnSpc>
              <a:spcBef>
                <a:spcPts val="0"/>
              </a:spcBef>
            </a:pPr>
            <a:r>
              <a:rPr lang="en-US" sz="1000" dirty="0">
                <a:effectLst/>
                <a:ea typeface="Times New Roman" panose="02020603050405020304" pitchFamily="18" charset="0"/>
              </a:rPr>
              <a:t>World Bank. (2023, June 19). A global database of inflation. World Bank. https://</a:t>
            </a:r>
            <a:r>
              <a:rPr lang="en-US" sz="1000" dirty="0" err="1">
                <a:effectLst/>
                <a:ea typeface="Times New Roman" panose="02020603050405020304" pitchFamily="18" charset="0"/>
              </a:rPr>
              <a:t>www.worldbank.org</a:t>
            </a:r>
            <a:r>
              <a:rPr lang="en-US" sz="1000" dirty="0">
                <a:effectLst/>
                <a:ea typeface="Times New Roman" panose="02020603050405020304" pitchFamily="18" charset="0"/>
              </a:rPr>
              <a:t>/</a:t>
            </a:r>
            <a:r>
              <a:rPr lang="en-US" sz="1000" dirty="0" err="1">
                <a:effectLst/>
                <a:ea typeface="Times New Roman" panose="02020603050405020304" pitchFamily="18" charset="0"/>
              </a:rPr>
              <a:t>en</a:t>
            </a:r>
            <a:r>
              <a:rPr lang="en-US" sz="1000" dirty="0">
                <a:effectLst/>
                <a:ea typeface="Times New Roman" panose="02020603050405020304" pitchFamily="18" charset="0"/>
              </a:rPr>
              <a:t>/research/brief/inflation-database</a:t>
            </a:r>
          </a:p>
          <a:p>
            <a:pPr marL="233363" marR="0" indent="-233363">
              <a:lnSpc>
                <a:spcPct val="200000"/>
              </a:lnSpc>
              <a:spcBef>
                <a:spcPts val="0"/>
              </a:spcBef>
              <a:spcAft>
                <a:spcPts val="0"/>
              </a:spcAft>
            </a:pPr>
            <a:r>
              <a:rPr lang="en-US" sz="1000" dirty="0" err="1">
                <a:effectLst/>
                <a:ea typeface="Times New Roman" panose="02020603050405020304" pitchFamily="18" charset="0"/>
              </a:rPr>
              <a:t>Zirogiannis</a:t>
            </a:r>
            <a:r>
              <a:rPr lang="en-US" sz="1000" dirty="0">
                <a:effectLst/>
                <a:ea typeface="Times New Roman" panose="02020603050405020304" pitchFamily="18" charset="0"/>
              </a:rPr>
              <a:t>, N., Duncan, D., Carley, S., </a:t>
            </a:r>
            <a:r>
              <a:rPr lang="en-US" sz="1000" dirty="0" err="1">
                <a:effectLst/>
                <a:ea typeface="Times New Roman" panose="02020603050405020304" pitchFamily="18" charset="0"/>
              </a:rPr>
              <a:t>Siddiki</a:t>
            </a:r>
            <a:r>
              <a:rPr lang="en-US" sz="1000" dirty="0">
                <a:effectLst/>
                <a:ea typeface="Times New Roman" panose="02020603050405020304" pitchFamily="18" charset="0"/>
              </a:rPr>
              <a:t>, S., &amp; Graham, J. D. (2019). The effect of CAFE standards on vehicle sales projections: A Total Cost of Ownership approach. </a:t>
            </a:r>
            <a:r>
              <a:rPr lang="en-US" sz="1000" i="1" dirty="0">
                <a:effectLst/>
                <a:ea typeface="Times New Roman" panose="02020603050405020304" pitchFamily="18" charset="0"/>
              </a:rPr>
              <a:t>Transport Policy</a:t>
            </a:r>
            <a:r>
              <a:rPr lang="en-US" sz="1000" dirty="0">
                <a:effectLst/>
                <a:ea typeface="Times New Roman" panose="02020603050405020304" pitchFamily="18" charset="0"/>
              </a:rPr>
              <a:t>, </a:t>
            </a:r>
            <a:r>
              <a:rPr lang="en-US" sz="1000" i="1" dirty="0">
                <a:effectLst/>
                <a:ea typeface="Times New Roman" panose="02020603050405020304" pitchFamily="18" charset="0"/>
              </a:rPr>
              <a:t>75</a:t>
            </a:r>
            <a:r>
              <a:rPr lang="en-US" sz="1000" dirty="0">
                <a:effectLst/>
                <a:ea typeface="Times New Roman" panose="02020603050405020304" pitchFamily="18" charset="0"/>
              </a:rPr>
              <a:t>, 70-87.</a:t>
            </a:r>
          </a:p>
          <a:p>
            <a:pPr marL="234950" marR="0" indent="-234950">
              <a:lnSpc>
                <a:spcPct val="200000"/>
              </a:lnSpc>
              <a:spcBef>
                <a:spcPts val="0"/>
              </a:spcBef>
              <a:spcAft>
                <a:spcPts val="0"/>
              </a:spcAft>
            </a:pPr>
            <a:endParaRPr lang="en-US" sz="1000" dirty="0">
              <a:effectLst/>
              <a:ea typeface="Times New Roman" panose="02020603050405020304" pitchFamily="18" charset="0"/>
            </a:endParaRPr>
          </a:p>
        </p:txBody>
      </p:sp>
    </p:spTree>
    <p:extLst>
      <p:ext uri="{BB962C8B-B14F-4D97-AF65-F5344CB8AC3E}">
        <p14:creationId xmlns:p14="http://schemas.microsoft.com/office/powerpoint/2010/main" val="194280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br>
              <a:rPr lang="en-US" dirty="0"/>
            </a:br>
            <a:r>
              <a:rPr lang="en-US" dirty="0"/>
              <a:t>MPG Standards -  good for Consumers?</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1"/>
          </p:nvPr>
        </p:nvSpPr>
        <p:spPr>
          <a:xfrm>
            <a:off x="1451579" y="2015732"/>
            <a:ext cx="9603275" cy="3903188"/>
          </a:xfrm>
        </p:spPr>
        <p:txBody>
          <a:bodyPr>
            <a:normAutofit fontScale="92500" lnSpcReduction="10000"/>
          </a:bodyPr>
          <a:lstStyle/>
          <a:p>
            <a:r>
              <a:rPr lang="en-US" sz="2800" dirty="0"/>
              <a:t>The CAFE Standard</a:t>
            </a:r>
          </a:p>
          <a:p>
            <a:r>
              <a:rPr lang="en-US" sz="2800" dirty="0"/>
              <a:t>Research Question</a:t>
            </a:r>
          </a:p>
          <a:p>
            <a:r>
              <a:rPr lang="en-US" sz="2800" dirty="0"/>
              <a:t>Hypotheses</a:t>
            </a:r>
          </a:p>
          <a:p>
            <a:r>
              <a:rPr lang="en-US" sz="2800" dirty="0"/>
              <a:t>Literature Review</a:t>
            </a:r>
          </a:p>
          <a:p>
            <a:r>
              <a:rPr lang="en-US" sz="2800" dirty="0"/>
              <a:t>Research Design and Sources</a:t>
            </a:r>
          </a:p>
          <a:p>
            <a:r>
              <a:rPr lang="en-US" sz="2800" dirty="0"/>
              <a:t>Findings</a:t>
            </a:r>
          </a:p>
          <a:p>
            <a:r>
              <a:rPr lang="en-US" sz="2800" dirty="0"/>
              <a:t>Conclusions &amp; Recommendations</a:t>
            </a:r>
          </a:p>
        </p:txBody>
      </p:sp>
      <p:pic>
        <p:nvPicPr>
          <p:cNvPr id="5" name="Picture 4">
            <a:extLst>
              <a:ext uri="{FF2B5EF4-FFF2-40B4-BE49-F238E27FC236}">
                <a16:creationId xmlns:a16="http://schemas.microsoft.com/office/drawing/2014/main" id="{4340FD1D-5518-B343-B1BD-71837DC85FE3}"/>
              </a:ext>
            </a:extLst>
          </p:cNvPr>
          <p:cNvPicPr>
            <a:picLocks noChangeAspect="1"/>
          </p:cNvPicPr>
          <p:nvPr/>
        </p:nvPicPr>
        <p:blipFill>
          <a:blip r:embed="rId3"/>
          <a:srcRect/>
          <a:stretch/>
        </p:blipFill>
        <p:spPr>
          <a:xfrm>
            <a:off x="6745548" y="2922245"/>
            <a:ext cx="4309306" cy="2154653"/>
          </a:xfrm>
          <a:prstGeom prst="rect">
            <a:avLst/>
          </a:prstGeom>
        </p:spPr>
      </p:pic>
      <p:sp>
        <p:nvSpPr>
          <p:cNvPr id="6" name="Rectangle 5">
            <a:extLst>
              <a:ext uri="{FF2B5EF4-FFF2-40B4-BE49-F238E27FC236}">
                <a16:creationId xmlns:a16="http://schemas.microsoft.com/office/drawing/2014/main" id="{8455EEE9-9DAC-874D-A995-246C87343DC8}"/>
              </a:ext>
            </a:extLst>
          </p:cNvPr>
          <p:cNvSpPr/>
          <p:nvPr/>
        </p:nvSpPr>
        <p:spPr>
          <a:xfrm>
            <a:off x="6660994" y="5318756"/>
            <a:ext cx="4393860" cy="600164"/>
          </a:xfrm>
          <a:prstGeom prst="rect">
            <a:avLst/>
          </a:prstGeom>
        </p:spPr>
        <p:txBody>
          <a:bodyPr wrap="square">
            <a:spAutoFit/>
          </a:bodyPr>
          <a:lstStyle/>
          <a:p>
            <a:r>
              <a:rPr lang="en-US" sz="1100" i="1" dirty="0"/>
              <a:t>Note: </a:t>
            </a:r>
            <a:r>
              <a:rPr lang="en-US" sz="1100" dirty="0"/>
              <a:t>Seattle Credit Unit graphic based on U.S. Bureau of Transportation Statistics (https://</a:t>
            </a:r>
            <a:r>
              <a:rPr lang="en-US" sz="1100" dirty="0" err="1"/>
              <a:t>www.seattlecu.com</a:t>
            </a:r>
            <a:r>
              <a:rPr lang="en-US" sz="1100" dirty="0"/>
              <a:t>/blog/the-evolution-of-miles-per-gallon)</a:t>
            </a:r>
          </a:p>
        </p:txBody>
      </p:sp>
      <p:sp>
        <p:nvSpPr>
          <p:cNvPr id="4" name="TextBox 3"/>
          <p:cNvSpPr txBox="1"/>
          <p:nvPr/>
        </p:nvSpPr>
        <p:spPr>
          <a:xfrm>
            <a:off x="6660994" y="2095612"/>
            <a:ext cx="3565293" cy="584775"/>
          </a:xfrm>
          <a:prstGeom prst="rect">
            <a:avLst/>
          </a:prstGeom>
          <a:noFill/>
        </p:spPr>
        <p:txBody>
          <a:bodyPr wrap="square" rtlCol="0">
            <a:spAutoFit/>
          </a:bodyPr>
          <a:lstStyle/>
          <a:p>
            <a:r>
              <a:rPr lang="en-US" sz="1600" b="1" dirty="0"/>
              <a:t>Figure 1</a:t>
            </a:r>
          </a:p>
          <a:p>
            <a:r>
              <a:rPr lang="en-US" sz="1600" i="1" dirty="0"/>
              <a:t>Miles per gallon (MPG) over time</a:t>
            </a:r>
          </a:p>
        </p:txBody>
      </p:sp>
    </p:spTree>
    <p:extLst>
      <p:ext uri="{BB962C8B-B14F-4D97-AF65-F5344CB8AC3E}">
        <p14:creationId xmlns:p14="http://schemas.microsoft.com/office/powerpoint/2010/main" val="376636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br>
              <a:rPr lang="en-US" dirty="0"/>
            </a:br>
            <a:r>
              <a:rPr lang="en-US" dirty="0"/>
              <a:t>The Cafe Standard</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1"/>
          </p:nvPr>
        </p:nvSpPr>
        <p:spPr>
          <a:xfrm>
            <a:off x="1451579" y="2015732"/>
            <a:ext cx="4870049" cy="3903188"/>
          </a:xfrm>
        </p:spPr>
        <p:txBody>
          <a:bodyPr>
            <a:normAutofit fontScale="85000" lnSpcReduction="20000"/>
          </a:bodyPr>
          <a:lstStyle/>
          <a:p>
            <a:r>
              <a:rPr lang="en-US" sz="2800" dirty="0"/>
              <a:t>Corporate Average Fuel Economy (CAFE) standards were created in 1975 by Congress.</a:t>
            </a:r>
          </a:p>
          <a:p>
            <a:r>
              <a:rPr lang="en-US" sz="2800" dirty="0"/>
              <a:t>Initially doubled MPG targets from 1978 to 1985 settling at 27.5 MPG.</a:t>
            </a:r>
          </a:p>
          <a:p>
            <a:r>
              <a:rPr lang="en-US" sz="2800" dirty="0"/>
              <a:t>Updated in 2007, 2009, 2012, 2020, and in 2022.</a:t>
            </a:r>
          </a:p>
          <a:p>
            <a:r>
              <a:rPr lang="en-US" sz="2800" dirty="0"/>
              <a:t>Latest goal is 49 MPG by 2026.</a:t>
            </a:r>
          </a:p>
          <a:p>
            <a:r>
              <a:rPr lang="en-US" sz="2800" dirty="0"/>
              <a:t>Consumers claimed as beneficiaries.</a:t>
            </a:r>
          </a:p>
        </p:txBody>
      </p:sp>
      <p:pic>
        <p:nvPicPr>
          <p:cNvPr id="5" name="Picture 4">
            <a:extLst>
              <a:ext uri="{FF2B5EF4-FFF2-40B4-BE49-F238E27FC236}">
                <a16:creationId xmlns:a16="http://schemas.microsoft.com/office/drawing/2014/main" id="{4340FD1D-5518-B343-B1BD-71837DC85FE3}"/>
              </a:ext>
            </a:extLst>
          </p:cNvPr>
          <p:cNvPicPr>
            <a:picLocks noChangeAspect="1"/>
          </p:cNvPicPr>
          <p:nvPr/>
        </p:nvPicPr>
        <p:blipFill>
          <a:blip r:embed="rId3"/>
          <a:srcRect/>
          <a:stretch/>
        </p:blipFill>
        <p:spPr>
          <a:xfrm>
            <a:off x="7194833" y="2760267"/>
            <a:ext cx="3520655" cy="2558489"/>
          </a:xfrm>
          <a:prstGeom prst="rect">
            <a:avLst/>
          </a:prstGeom>
        </p:spPr>
      </p:pic>
      <p:sp>
        <p:nvSpPr>
          <p:cNvPr id="6" name="Rectangle 5">
            <a:extLst>
              <a:ext uri="{FF2B5EF4-FFF2-40B4-BE49-F238E27FC236}">
                <a16:creationId xmlns:a16="http://schemas.microsoft.com/office/drawing/2014/main" id="{8455EEE9-9DAC-874D-A995-246C87343DC8}"/>
              </a:ext>
            </a:extLst>
          </p:cNvPr>
          <p:cNvSpPr/>
          <p:nvPr/>
        </p:nvSpPr>
        <p:spPr>
          <a:xfrm>
            <a:off x="6660994" y="5318756"/>
            <a:ext cx="4393860" cy="600164"/>
          </a:xfrm>
          <a:prstGeom prst="rect">
            <a:avLst/>
          </a:prstGeom>
        </p:spPr>
        <p:txBody>
          <a:bodyPr wrap="square">
            <a:spAutoFit/>
          </a:bodyPr>
          <a:lstStyle/>
          <a:p>
            <a:r>
              <a:rPr lang="en-US" sz="1100" i="1" dirty="0"/>
              <a:t>Note:  </a:t>
            </a:r>
            <a:r>
              <a:rPr lang="en-US" sz="1100" dirty="0"/>
              <a:t>Actual MPG values were downloaded from the EPA website (EPA, 2023) and the MPG targets from the U. S. Department of Energy (DOE) (DOE, 2013)</a:t>
            </a:r>
          </a:p>
        </p:txBody>
      </p:sp>
      <p:sp>
        <p:nvSpPr>
          <p:cNvPr id="4" name="TextBox 3"/>
          <p:cNvSpPr txBox="1"/>
          <p:nvPr/>
        </p:nvSpPr>
        <p:spPr>
          <a:xfrm>
            <a:off x="6660994" y="2095612"/>
            <a:ext cx="4393860" cy="584775"/>
          </a:xfrm>
          <a:prstGeom prst="rect">
            <a:avLst/>
          </a:prstGeom>
          <a:noFill/>
        </p:spPr>
        <p:txBody>
          <a:bodyPr wrap="square" rtlCol="0">
            <a:spAutoFit/>
          </a:bodyPr>
          <a:lstStyle/>
          <a:p>
            <a:r>
              <a:rPr lang="en-US" sz="1600" b="1" dirty="0"/>
              <a:t>Figure 2</a:t>
            </a:r>
          </a:p>
          <a:p>
            <a:r>
              <a:rPr lang="en-US" sz="1600" i="1" dirty="0"/>
              <a:t>Miles per gallon (MPG) – targets and achievements</a:t>
            </a:r>
          </a:p>
        </p:txBody>
      </p:sp>
    </p:spTree>
    <p:extLst>
      <p:ext uri="{BB962C8B-B14F-4D97-AF65-F5344CB8AC3E}">
        <p14:creationId xmlns:p14="http://schemas.microsoft.com/office/powerpoint/2010/main" val="2995977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br>
              <a:rPr lang="en-US" dirty="0"/>
            </a:br>
            <a:r>
              <a:rPr lang="en-US" dirty="0"/>
              <a:t>Research question</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1"/>
          </p:nvPr>
        </p:nvSpPr>
        <p:spPr>
          <a:xfrm>
            <a:off x="1451580" y="2015732"/>
            <a:ext cx="5209414" cy="3903188"/>
          </a:xfrm>
        </p:spPr>
        <p:txBody>
          <a:bodyPr>
            <a:normAutofit fontScale="77500" lnSpcReduction="20000"/>
          </a:bodyPr>
          <a:lstStyle/>
          <a:p>
            <a:r>
              <a:rPr lang="en-US" sz="2800" dirty="0"/>
              <a:t>Historical Perspective</a:t>
            </a:r>
          </a:p>
          <a:p>
            <a:pPr lvl="1"/>
            <a:r>
              <a:rPr lang="en-US" sz="2600" dirty="0"/>
              <a:t>CAFE standard targeted reduction in U. S. oil imports and CO2 gases.</a:t>
            </a:r>
          </a:p>
          <a:p>
            <a:pPr lvl="1"/>
            <a:r>
              <a:rPr lang="en-US" sz="2600" dirty="0"/>
              <a:t>Further justifications have been reduction in consumer car and fuel costs.</a:t>
            </a:r>
          </a:p>
          <a:p>
            <a:r>
              <a:rPr lang="en-US" sz="2800" dirty="0"/>
              <a:t>Research Question</a:t>
            </a:r>
          </a:p>
          <a:p>
            <a:pPr lvl="1"/>
            <a:r>
              <a:rPr lang="en-US" sz="2600" dirty="0"/>
              <a:t>Has the CAFE standard benefitted U. S. Consumers in total cost of car ownership, reduction in CO2 gases, and by lessening dependence on foreign oil imports?</a:t>
            </a:r>
          </a:p>
          <a:p>
            <a:endParaRPr lang="en-US" sz="2800" dirty="0"/>
          </a:p>
        </p:txBody>
      </p:sp>
      <p:pic>
        <p:nvPicPr>
          <p:cNvPr id="7" name="Picture 6">
            <a:extLst>
              <a:ext uri="{FF2B5EF4-FFF2-40B4-BE49-F238E27FC236}">
                <a16:creationId xmlns:a16="http://schemas.microsoft.com/office/drawing/2014/main" id="{F6EB8012-A9D6-7A51-BDB4-941538FB6394}"/>
              </a:ext>
            </a:extLst>
          </p:cNvPr>
          <p:cNvPicPr>
            <a:picLocks noChangeAspect="1"/>
          </p:cNvPicPr>
          <p:nvPr/>
        </p:nvPicPr>
        <p:blipFill>
          <a:blip r:embed="rId3"/>
          <a:srcRect/>
          <a:stretch/>
        </p:blipFill>
        <p:spPr>
          <a:xfrm>
            <a:off x="8185076" y="2710518"/>
            <a:ext cx="1769745" cy="2189802"/>
          </a:xfrm>
          <a:prstGeom prst="rect">
            <a:avLst/>
          </a:prstGeom>
        </p:spPr>
      </p:pic>
      <p:sp>
        <p:nvSpPr>
          <p:cNvPr id="8" name="Rectangle 7">
            <a:extLst>
              <a:ext uri="{FF2B5EF4-FFF2-40B4-BE49-F238E27FC236}">
                <a16:creationId xmlns:a16="http://schemas.microsoft.com/office/drawing/2014/main" id="{C2A75CE9-7B24-DF50-2F20-ADF7392E721F}"/>
              </a:ext>
            </a:extLst>
          </p:cNvPr>
          <p:cNvSpPr/>
          <p:nvPr/>
        </p:nvSpPr>
        <p:spPr>
          <a:xfrm>
            <a:off x="6924763" y="4980201"/>
            <a:ext cx="4393860" cy="938719"/>
          </a:xfrm>
          <a:prstGeom prst="rect">
            <a:avLst/>
          </a:prstGeom>
        </p:spPr>
        <p:txBody>
          <a:bodyPr wrap="square">
            <a:spAutoFit/>
          </a:bodyPr>
          <a:lstStyle/>
          <a:p>
            <a:r>
              <a:rPr lang="en-US" sz="1100" i="1" dirty="0"/>
              <a:t>Note:  </a:t>
            </a:r>
            <a:r>
              <a:rPr lang="en-US" sz="1100" dirty="0"/>
              <a:t>Transportation Secretary Pete Buttigieg increased the MPG target in 2022 claiming, “real relief and benefits for families across the country … Americans will spend less on gas than they would have if we hadn’t taken this step.” (Laing, 2022).  Image source: U. S. Department of Transportation (2023).</a:t>
            </a:r>
          </a:p>
        </p:txBody>
      </p:sp>
      <p:sp>
        <p:nvSpPr>
          <p:cNvPr id="9" name="TextBox 8">
            <a:extLst>
              <a:ext uri="{FF2B5EF4-FFF2-40B4-BE49-F238E27FC236}">
                <a16:creationId xmlns:a16="http://schemas.microsoft.com/office/drawing/2014/main" id="{862D0C4A-C672-3D3C-E847-9A54A559A93F}"/>
              </a:ext>
            </a:extLst>
          </p:cNvPr>
          <p:cNvSpPr txBox="1"/>
          <p:nvPr/>
        </p:nvSpPr>
        <p:spPr>
          <a:xfrm>
            <a:off x="6924763" y="2045862"/>
            <a:ext cx="4393860" cy="584775"/>
          </a:xfrm>
          <a:prstGeom prst="rect">
            <a:avLst/>
          </a:prstGeom>
          <a:noFill/>
        </p:spPr>
        <p:txBody>
          <a:bodyPr wrap="square" rtlCol="0">
            <a:spAutoFit/>
          </a:bodyPr>
          <a:lstStyle/>
          <a:p>
            <a:r>
              <a:rPr lang="en-US" sz="1600" b="1" dirty="0"/>
              <a:t>Figure 3</a:t>
            </a:r>
          </a:p>
          <a:p>
            <a:r>
              <a:rPr lang="en-US" sz="1600" i="1" dirty="0"/>
              <a:t>Pete Buttigieg set the latest MPG targets in 2022</a:t>
            </a:r>
          </a:p>
        </p:txBody>
      </p:sp>
    </p:spTree>
    <p:extLst>
      <p:ext uri="{BB962C8B-B14F-4D97-AF65-F5344CB8AC3E}">
        <p14:creationId xmlns:p14="http://schemas.microsoft.com/office/powerpoint/2010/main" val="193796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br>
              <a:rPr lang="en-US" dirty="0"/>
            </a:br>
            <a:r>
              <a:rPr lang="en-US" dirty="0"/>
              <a:t>Hypotheses</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1"/>
          </p:nvPr>
        </p:nvSpPr>
        <p:spPr>
          <a:xfrm>
            <a:off x="1451579" y="2015732"/>
            <a:ext cx="9603275" cy="3903188"/>
          </a:xfrm>
        </p:spPr>
        <p:txBody>
          <a:bodyPr>
            <a:normAutofit fontScale="70000" lnSpcReduction="20000"/>
          </a:bodyPr>
          <a:lstStyle/>
          <a:p>
            <a:r>
              <a:rPr lang="en-US" sz="2800" dirty="0"/>
              <a:t>First Hypothesis – U. S. consumer saved money?</a:t>
            </a:r>
          </a:p>
          <a:p>
            <a:pPr lvl="1"/>
            <a:r>
              <a:rPr lang="en-US" sz="2600" dirty="0"/>
              <a:t>H</a:t>
            </a:r>
            <a:r>
              <a:rPr lang="en-US" sz="2600" baseline="-25000" dirty="0"/>
              <a:t>0</a:t>
            </a:r>
            <a:r>
              <a:rPr lang="en-US" sz="2600" dirty="0"/>
              <a:t> (null):  The CAFE standard has had no impact on the total cost of car ownership over time.</a:t>
            </a:r>
          </a:p>
          <a:p>
            <a:pPr lvl="1"/>
            <a:r>
              <a:rPr lang="en-US" sz="2600" dirty="0"/>
              <a:t>H</a:t>
            </a:r>
            <a:r>
              <a:rPr lang="en-US" sz="2600" baseline="-25000" dirty="0"/>
              <a:t>A</a:t>
            </a:r>
            <a:r>
              <a:rPr lang="en-US" sz="2600" dirty="0"/>
              <a:t> (alternate):  The CAFE standard has reduced the total cost of car ownership over time.</a:t>
            </a:r>
          </a:p>
          <a:p>
            <a:r>
              <a:rPr lang="en-US" sz="2800" dirty="0"/>
              <a:t>Second Hypothesis – U. S. consumer have better air quality?</a:t>
            </a:r>
          </a:p>
          <a:p>
            <a:pPr lvl="1"/>
            <a:r>
              <a:rPr lang="en-US" sz="2600" dirty="0"/>
              <a:t>H</a:t>
            </a:r>
            <a:r>
              <a:rPr lang="en-US" sz="2600" baseline="-25000" dirty="0"/>
              <a:t>0</a:t>
            </a:r>
            <a:r>
              <a:rPr lang="en-US" sz="2600" dirty="0"/>
              <a:t> (null):  The CAFE standard has had no impact on CO2 emissions over time.</a:t>
            </a:r>
          </a:p>
          <a:p>
            <a:pPr lvl="1"/>
            <a:r>
              <a:rPr lang="en-US" sz="2600" dirty="0"/>
              <a:t>H</a:t>
            </a:r>
            <a:r>
              <a:rPr lang="en-US" sz="2600" baseline="-25000" dirty="0"/>
              <a:t>A</a:t>
            </a:r>
            <a:r>
              <a:rPr lang="en-US" sz="2600" dirty="0"/>
              <a:t> (alternate):  The CAFE standard has reduced the CO2 emissions over time.</a:t>
            </a:r>
          </a:p>
          <a:p>
            <a:r>
              <a:rPr lang="en-US" sz="2800" dirty="0"/>
              <a:t>Third Hypothesis – U. S. less dependent on foreign oil?</a:t>
            </a:r>
          </a:p>
          <a:p>
            <a:pPr lvl="1"/>
            <a:r>
              <a:rPr lang="en-US" sz="2600" dirty="0"/>
              <a:t>H</a:t>
            </a:r>
            <a:r>
              <a:rPr lang="en-US" sz="2600" baseline="-25000" dirty="0"/>
              <a:t>0</a:t>
            </a:r>
            <a:r>
              <a:rPr lang="en-US" sz="2600" dirty="0"/>
              <a:t> (null):  The CAFE standard has had no impact on oil imports over time.</a:t>
            </a:r>
          </a:p>
          <a:p>
            <a:pPr lvl="1"/>
            <a:r>
              <a:rPr lang="en-US" sz="2600" dirty="0"/>
              <a:t>H</a:t>
            </a:r>
            <a:r>
              <a:rPr lang="en-US" sz="2600" baseline="-25000" dirty="0"/>
              <a:t>A</a:t>
            </a:r>
            <a:r>
              <a:rPr lang="en-US" sz="2600" dirty="0"/>
              <a:t> (alternate):  The CAFE standard has reduced the oil imports over time.</a:t>
            </a:r>
          </a:p>
          <a:p>
            <a:endParaRPr lang="en-US" sz="2800" dirty="0"/>
          </a:p>
        </p:txBody>
      </p:sp>
    </p:spTree>
    <p:extLst>
      <p:ext uri="{BB962C8B-B14F-4D97-AF65-F5344CB8AC3E}">
        <p14:creationId xmlns:p14="http://schemas.microsoft.com/office/powerpoint/2010/main" val="319965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br>
              <a:rPr lang="en-US" dirty="0"/>
            </a:br>
            <a:r>
              <a:rPr lang="en-US" dirty="0"/>
              <a:t>literature review</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1"/>
          </p:nvPr>
        </p:nvSpPr>
        <p:spPr>
          <a:xfrm>
            <a:off x="1451579" y="2015732"/>
            <a:ext cx="9603275" cy="3903188"/>
          </a:xfrm>
        </p:spPr>
        <p:txBody>
          <a:bodyPr>
            <a:normAutofit fontScale="62500" lnSpcReduction="20000"/>
          </a:bodyPr>
          <a:lstStyle/>
          <a:p>
            <a:r>
              <a:rPr lang="en-US" sz="2800" dirty="0"/>
              <a:t>Three recent papers about the CAFE standard.</a:t>
            </a:r>
          </a:p>
          <a:p>
            <a:pPr lvl="1"/>
            <a:r>
              <a:rPr lang="en-US" sz="2600" dirty="0"/>
              <a:t>2019 - </a:t>
            </a:r>
            <a:r>
              <a:rPr lang="en-US" sz="2600" dirty="0" err="1"/>
              <a:t>Zirogiannis</a:t>
            </a:r>
            <a:r>
              <a:rPr lang="en-US" sz="2600" dirty="0"/>
              <a:t>, et. al.  </a:t>
            </a:r>
          </a:p>
          <a:p>
            <a:pPr lvl="2"/>
            <a:r>
              <a:rPr lang="en-US" sz="2400" dirty="0"/>
              <a:t>Examined vehicle sales and consumers’ valuation of the fuel savings.</a:t>
            </a:r>
          </a:p>
          <a:p>
            <a:pPr lvl="2"/>
            <a:r>
              <a:rPr lang="en-US" sz="2400" dirty="0"/>
              <a:t>Concluded fuel economy and fuel price uncertainty are greater impact than any price premiums.</a:t>
            </a:r>
          </a:p>
          <a:p>
            <a:pPr lvl="1"/>
            <a:r>
              <a:rPr lang="en-US" sz="2600" dirty="0"/>
              <a:t>2020 - Greene, et. al. </a:t>
            </a:r>
          </a:p>
          <a:p>
            <a:pPr lvl="2"/>
            <a:r>
              <a:rPr lang="en-US" sz="2400" dirty="0"/>
              <a:t>Long-term assessment dating back to 1975 with real-world impact evaluation in saving fuel and greenhouse gases (GHG). </a:t>
            </a:r>
          </a:p>
          <a:p>
            <a:pPr lvl="2"/>
            <a:r>
              <a:rPr lang="en-US" sz="2400" dirty="0"/>
              <a:t>Found the standard has been successful at the reduction of GHG, fuel savings, and reduction in fatalities.</a:t>
            </a:r>
          </a:p>
          <a:p>
            <a:pPr lvl="2"/>
            <a:r>
              <a:rPr lang="en-US" sz="2400" dirty="0"/>
              <a:t>Additionally, the savings in fuel costs have “exceeded” the vehicle improvement costs.</a:t>
            </a:r>
          </a:p>
          <a:p>
            <a:pPr lvl="1"/>
            <a:r>
              <a:rPr lang="en-US" sz="2600" dirty="0"/>
              <a:t>2021- Wang &amp; Miao. </a:t>
            </a:r>
          </a:p>
          <a:p>
            <a:pPr lvl="2"/>
            <a:r>
              <a:rPr lang="en-US" sz="2400" dirty="0"/>
              <a:t>Empirical evaluation of the standard and the rate of automobile technology improvements.</a:t>
            </a:r>
          </a:p>
          <a:p>
            <a:pPr lvl="2"/>
            <a:r>
              <a:rPr lang="en-US" sz="2400" dirty="0"/>
              <a:t>Found when the standard was unchanged, the automobile design technical progress had slowed significantly. </a:t>
            </a:r>
          </a:p>
        </p:txBody>
      </p:sp>
    </p:spTree>
    <p:extLst>
      <p:ext uri="{BB962C8B-B14F-4D97-AF65-F5344CB8AC3E}">
        <p14:creationId xmlns:p14="http://schemas.microsoft.com/office/powerpoint/2010/main" val="161650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br>
              <a:rPr lang="en-US" dirty="0"/>
            </a:br>
            <a:r>
              <a:rPr lang="en-US" dirty="0"/>
              <a:t>research design and data sources</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1"/>
          </p:nvPr>
        </p:nvSpPr>
        <p:spPr>
          <a:xfrm>
            <a:off x="1451579" y="2015732"/>
            <a:ext cx="9603275" cy="3903188"/>
          </a:xfrm>
        </p:spPr>
        <p:txBody>
          <a:bodyPr>
            <a:normAutofit fontScale="70000" lnSpcReduction="20000"/>
          </a:bodyPr>
          <a:lstStyle/>
          <a:p>
            <a:r>
              <a:rPr lang="en-US" sz="2800" dirty="0"/>
              <a:t>Research Method</a:t>
            </a:r>
          </a:p>
          <a:p>
            <a:pPr lvl="1"/>
            <a:r>
              <a:rPr lang="en-US" sz="2600" dirty="0"/>
              <a:t>Linear regression models were developed for each hypothesis.</a:t>
            </a:r>
          </a:p>
          <a:p>
            <a:pPr lvl="1"/>
            <a:r>
              <a:rPr lang="en-US" sz="2600" dirty="0"/>
              <a:t>Measures are the correlation coefficient (r) and the coefficient of determination (R</a:t>
            </a:r>
            <a:r>
              <a:rPr lang="en-US" sz="2600" baseline="30000" dirty="0"/>
              <a:t>2</a:t>
            </a:r>
            <a:r>
              <a:rPr lang="en-US" sz="2600" dirty="0"/>
              <a:t>). </a:t>
            </a:r>
          </a:p>
          <a:p>
            <a:r>
              <a:rPr lang="en-US" sz="2800" dirty="0"/>
              <a:t>Research Limitations</a:t>
            </a:r>
          </a:p>
          <a:p>
            <a:pPr lvl="1"/>
            <a:r>
              <a:rPr lang="en-US" sz="2600" dirty="0"/>
              <a:t>Data sets are time series and may not be linear.</a:t>
            </a:r>
          </a:p>
          <a:p>
            <a:pPr lvl="1"/>
            <a:r>
              <a:rPr lang="en-US" sz="2600" dirty="0"/>
              <a:t>The CAFE standard was held constant for a number of years.</a:t>
            </a:r>
          </a:p>
          <a:p>
            <a:pPr lvl="1"/>
            <a:r>
              <a:rPr lang="en-US" sz="2600" dirty="0"/>
              <a:t>Linear regressions using time series are known to have shortcomings with residuals.</a:t>
            </a:r>
          </a:p>
          <a:p>
            <a:r>
              <a:rPr lang="en-US" sz="2800" dirty="0"/>
              <a:t>Data sources</a:t>
            </a:r>
          </a:p>
          <a:p>
            <a:pPr lvl="1"/>
            <a:r>
              <a:rPr lang="en-US" sz="2600" dirty="0"/>
              <a:t>Data comes from the U. S. Government including the Bureau of Labor Statistics (BLS), the Environmental Protection Agency (EPA), and the Department of Energy (DOE). </a:t>
            </a:r>
          </a:p>
        </p:txBody>
      </p:sp>
    </p:spTree>
    <p:extLst>
      <p:ext uri="{BB962C8B-B14F-4D97-AF65-F5344CB8AC3E}">
        <p14:creationId xmlns:p14="http://schemas.microsoft.com/office/powerpoint/2010/main" val="304586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br>
              <a:rPr lang="en-US" dirty="0"/>
            </a:br>
            <a:r>
              <a:rPr lang="en-US" dirty="0"/>
              <a:t>findings page 1 </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1"/>
          </p:nvPr>
        </p:nvSpPr>
        <p:spPr>
          <a:xfrm>
            <a:off x="1451580" y="2015732"/>
            <a:ext cx="4870090" cy="3903188"/>
          </a:xfrm>
        </p:spPr>
        <p:txBody>
          <a:bodyPr>
            <a:normAutofit fontScale="55000" lnSpcReduction="20000"/>
          </a:bodyPr>
          <a:lstStyle/>
          <a:p>
            <a:r>
              <a:rPr lang="en-US" sz="2800" dirty="0"/>
              <a:t>Has the CAFE standard benefitted U. S. Consumers in total cost of car ownership (TCO)?</a:t>
            </a:r>
          </a:p>
          <a:p>
            <a:pPr lvl="1"/>
            <a:r>
              <a:rPr lang="en-US" sz="2600" dirty="0"/>
              <a:t>H</a:t>
            </a:r>
            <a:r>
              <a:rPr lang="en-US" sz="2600" baseline="-25000" dirty="0"/>
              <a:t>0</a:t>
            </a:r>
            <a:r>
              <a:rPr lang="en-US" sz="2600" dirty="0"/>
              <a:t> (null):  The CAFE standard has had no impact on the TCO (𝛽</a:t>
            </a:r>
            <a:r>
              <a:rPr lang="en-US" sz="2600" baseline="-25000" dirty="0"/>
              <a:t>1</a:t>
            </a:r>
            <a:r>
              <a:rPr lang="en-US" sz="2600" dirty="0"/>
              <a:t> </a:t>
            </a:r>
            <a:r>
              <a:rPr lang="en-US" sz="2600" u="sng" dirty="0"/>
              <a:t>&gt;</a:t>
            </a:r>
            <a:r>
              <a:rPr lang="en-US" sz="2600" dirty="0"/>
              <a:t> 0). </a:t>
            </a:r>
          </a:p>
          <a:p>
            <a:pPr lvl="1"/>
            <a:r>
              <a:rPr lang="en-US" sz="2600" dirty="0"/>
              <a:t>H</a:t>
            </a:r>
            <a:r>
              <a:rPr lang="en-US" sz="2600" baseline="-25000" dirty="0"/>
              <a:t>A</a:t>
            </a:r>
            <a:r>
              <a:rPr lang="en-US" sz="2600" dirty="0"/>
              <a:t> (alternate):  The CAFE standard has reduced the TCO (𝛽</a:t>
            </a:r>
            <a:r>
              <a:rPr lang="en-US" sz="2600" baseline="-25000" dirty="0"/>
              <a:t>1</a:t>
            </a:r>
            <a:r>
              <a:rPr lang="en-US" sz="2600" dirty="0"/>
              <a:t> &lt; 0).</a:t>
            </a:r>
          </a:p>
          <a:p>
            <a:r>
              <a:rPr lang="en-US" sz="2800" dirty="0"/>
              <a:t>The linear regression resulted in a 𝛽</a:t>
            </a:r>
            <a:r>
              <a:rPr lang="en-US" sz="2800" baseline="-25000" dirty="0"/>
              <a:t>1</a:t>
            </a:r>
            <a:r>
              <a:rPr lang="en-US" sz="2800" dirty="0"/>
              <a:t> of 152.39 with a t-value of 5.28 and a p-value &lt; 0.0001. </a:t>
            </a:r>
          </a:p>
          <a:p>
            <a:r>
              <a:rPr lang="en-US" sz="2800" dirty="0"/>
              <a:t>Significant finding resulting in proving the null hypothesis. </a:t>
            </a:r>
          </a:p>
          <a:p>
            <a:r>
              <a:rPr lang="en-US" sz="2800" dirty="0"/>
              <a:t>The CAFE standard for miles per gallon </a:t>
            </a:r>
            <a:r>
              <a:rPr lang="en-US" sz="2800" b="1" i="1" u="sng" dirty="0"/>
              <a:t>has not benefitted</a:t>
            </a:r>
            <a:r>
              <a:rPr lang="en-US" sz="2800" dirty="0"/>
              <a:t> U. S. Consumers in TCO. </a:t>
            </a:r>
          </a:p>
          <a:p>
            <a:r>
              <a:rPr lang="en-US" sz="2800" dirty="0"/>
              <a:t>TCO is defined as the cost of a new car + the cost of gas for the lifetime of the car.</a:t>
            </a:r>
          </a:p>
        </p:txBody>
      </p:sp>
      <p:pic>
        <p:nvPicPr>
          <p:cNvPr id="5" name="Picture 4">
            <a:extLst>
              <a:ext uri="{FF2B5EF4-FFF2-40B4-BE49-F238E27FC236}">
                <a16:creationId xmlns:a16="http://schemas.microsoft.com/office/drawing/2014/main" id="{4340FD1D-5518-B343-B1BD-71837DC85FE3}"/>
              </a:ext>
            </a:extLst>
          </p:cNvPr>
          <p:cNvPicPr>
            <a:picLocks noChangeAspect="1"/>
          </p:cNvPicPr>
          <p:nvPr/>
        </p:nvPicPr>
        <p:blipFill>
          <a:blip r:embed="rId3"/>
          <a:srcRect/>
          <a:stretch/>
        </p:blipFill>
        <p:spPr>
          <a:xfrm>
            <a:off x="7465421" y="2922245"/>
            <a:ext cx="2869560" cy="2154653"/>
          </a:xfrm>
          <a:prstGeom prst="rect">
            <a:avLst/>
          </a:prstGeom>
        </p:spPr>
      </p:pic>
      <p:sp>
        <p:nvSpPr>
          <p:cNvPr id="6" name="Rectangle 5">
            <a:extLst>
              <a:ext uri="{FF2B5EF4-FFF2-40B4-BE49-F238E27FC236}">
                <a16:creationId xmlns:a16="http://schemas.microsoft.com/office/drawing/2014/main" id="{8455EEE9-9DAC-874D-A995-246C87343DC8}"/>
              </a:ext>
            </a:extLst>
          </p:cNvPr>
          <p:cNvSpPr/>
          <p:nvPr/>
        </p:nvSpPr>
        <p:spPr>
          <a:xfrm>
            <a:off x="6660994" y="5318756"/>
            <a:ext cx="4393860" cy="430887"/>
          </a:xfrm>
          <a:prstGeom prst="rect">
            <a:avLst/>
          </a:prstGeom>
        </p:spPr>
        <p:txBody>
          <a:bodyPr wrap="square">
            <a:spAutoFit/>
          </a:bodyPr>
          <a:lstStyle/>
          <a:p>
            <a:r>
              <a:rPr lang="en-US" sz="1100" i="1" dirty="0"/>
              <a:t>Note: </a:t>
            </a:r>
            <a:r>
              <a:rPr lang="en-US" sz="1100" dirty="0"/>
              <a:t>Linear regression fit plot for annual TCO versus the CAFE Standard in achieved miles per gallon.</a:t>
            </a:r>
          </a:p>
        </p:txBody>
      </p:sp>
      <p:sp>
        <p:nvSpPr>
          <p:cNvPr id="4" name="TextBox 3"/>
          <p:cNvSpPr txBox="1"/>
          <p:nvPr/>
        </p:nvSpPr>
        <p:spPr>
          <a:xfrm>
            <a:off x="6660994" y="2095612"/>
            <a:ext cx="4311806" cy="584775"/>
          </a:xfrm>
          <a:prstGeom prst="rect">
            <a:avLst/>
          </a:prstGeom>
          <a:noFill/>
        </p:spPr>
        <p:txBody>
          <a:bodyPr wrap="square" rtlCol="0">
            <a:spAutoFit/>
          </a:bodyPr>
          <a:lstStyle/>
          <a:p>
            <a:r>
              <a:rPr lang="en-US" sz="1600" b="1" dirty="0"/>
              <a:t>Figure 4</a:t>
            </a:r>
          </a:p>
          <a:p>
            <a:r>
              <a:rPr lang="en-US" sz="1600" i="1" dirty="0"/>
              <a:t>Total cost of ownership (TCO) linear model fit plot</a:t>
            </a:r>
          </a:p>
        </p:txBody>
      </p:sp>
    </p:spTree>
    <p:extLst>
      <p:ext uri="{BB962C8B-B14F-4D97-AF65-F5344CB8AC3E}">
        <p14:creationId xmlns:p14="http://schemas.microsoft.com/office/powerpoint/2010/main" val="17938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br>
              <a:rPr lang="en-US" dirty="0"/>
            </a:br>
            <a:r>
              <a:rPr lang="en-US" dirty="0"/>
              <a:t>findings page 2 </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1"/>
          </p:nvPr>
        </p:nvSpPr>
        <p:spPr>
          <a:xfrm>
            <a:off x="1451580" y="2015732"/>
            <a:ext cx="4852506" cy="3903188"/>
          </a:xfrm>
        </p:spPr>
        <p:txBody>
          <a:bodyPr>
            <a:normAutofit fontScale="55000" lnSpcReduction="20000"/>
          </a:bodyPr>
          <a:lstStyle/>
          <a:p>
            <a:r>
              <a:rPr lang="en-US" sz="2800" dirty="0"/>
              <a:t>Has the CAFE standard benefitted U. S. Consumers by reducing CO2 gases?</a:t>
            </a:r>
          </a:p>
          <a:p>
            <a:pPr lvl="1"/>
            <a:r>
              <a:rPr lang="en-US" sz="2600" dirty="0"/>
              <a:t>H</a:t>
            </a:r>
            <a:r>
              <a:rPr lang="en-US" sz="2600" baseline="-25000" dirty="0"/>
              <a:t>0</a:t>
            </a:r>
            <a:r>
              <a:rPr lang="en-US" sz="2600" dirty="0"/>
              <a:t> (null):  The CAFE standard has had no impact on CO2 emissions (𝛽</a:t>
            </a:r>
            <a:r>
              <a:rPr lang="en-US" sz="2600" baseline="-25000" dirty="0"/>
              <a:t>1</a:t>
            </a:r>
            <a:r>
              <a:rPr lang="en-US" sz="2600" dirty="0"/>
              <a:t> &gt; 0).</a:t>
            </a:r>
          </a:p>
          <a:p>
            <a:pPr lvl="1"/>
            <a:r>
              <a:rPr lang="en-US" sz="2600" dirty="0"/>
              <a:t>H</a:t>
            </a:r>
            <a:r>
              <a:rPr lang="en-US" sz="2600" baseline="-25000" dirty="0"/>
              <a:t>A</a:t>
            </a:r>
            <a:r>
              <a:rPr lang="en-US" sz="2600" dirty="0"/>
              <a:t> (alternate):  The CAFE standard has reduced the CO2 emissions (𝛽</a:t>
            </a:r>
            <a:r>
              <a:rPr lang="en-US" sz="2600" baseline="-25000" dirty="0"/>
              <a:t>1</a:t>
            </a:r>
            <a:r>
              <a:rPr lang="en-US" sz="2600" dirty="0"/>
              <a:t> &lt; 0).</a:t>
            </a:r>
          </a:p>
          <a:p>
            <a:r>
              <a:rPr lang="en-US" sz="2800" dirty="0"/>
              <a:t>The linear regression resulted in a 𝛽</a:t>
            </a:r>
            <a:r>
              <a:rPr lang="en-US" sz="2800" baseline="-25000" dirty="0"/>
              <a:t>1</a:t>
            </a:r>
            <a:r>
              <a:rPr lang="en-US" sz="2800" dirty="0"/>
              <a:t> of -18.45 with a t-value of -23.75 and a p-value &lt; 0.0001.</a:t>
            </a:r>
          </a:p>
          <a:p>
            <a:r>
              <a:rPr lang="en-US" sz="2800" dirty="0"/>
              <a:t>Significant finding resulting in rejecting the null hypothesis and accepting the alternate hypothesis.</a:t>
            </a:r>
          </a:p>
          <a:p>
            <a:r>
              <a:rPr lang="en-US" sz="2800" dirty="0"/>
              <a:t>The CAFE standard </a:t>
            </a:r>
            <a:r>
              <a:rPr lang="en-US" sz="2800" b="1" i="1" u="sng" dirty="0"/>
              <a:t>has benefitted</a:t>
            </a:r>
            <a:r>
              <a:rPr lang="en-US" sz="2800" dirty="0"/>
              <a:t> U. S. consumers in reduction of CO2 gases.</a:t>
            </a:r>
          </a:p>
        </p:txBody>
      </p:sp>
      <p:pic>
        <p:nvPicPr>
          <p:cNvPr id="5" name="Picture 4">
            <a:extLst>
              <a:ext uri="{FF2B5EF4-FFF2-40B4-BE49-F238E27FC236}">
                <a16:creationId xmlns:a16="http://schemas.microsoft.com/office/drawing/2014/main" id="{4340FD1D-5518-B343-B1BD-71837DC85FE3}"/>
              </a:ext>
            </a:extLst>
          </p:cNvPr>
          <p:cNvPicPr>
            <a:picLocks noChangeAspect="1"/>
          </p:cNvPicPr>
          <p:nvPr/>
        </p:nvPicPr>
        <p:blipFill>
          <a:blip r:embed="rId3"/>
          <a:srcRect/>
          <a:stretch/>
        </p:blipFill>
        <p:spPr>
          <a:xfrm>
            <a:off x="7463766" y="2922245"/>
            <a:ext cx="2872870" cy="2154653"/>
          </a:xfrm>
          <a:prstGeom prst="rect">
            <a:avLst/>
          </a:prstGeom>
        </p:spPr>
      </p:pic>
      <p:sp>
        <p:nvSpPr>
          <p:cNvPr id="6" name="Rectangle 5">
            <a:extLst>
              <a:ext uri="{FF2B5EF4-FFF2-40B4-BE49-F238E27FC236}">
                <a16:creationId xmlns:a16="http://schemas.microsoft.com/office/drawing/2014/main" id="{8455EEE9-9DAC-874D-A995-246C87343DC8}"/>
              </a:ext>
            </a:extLst>
          </p:cNvPr>
          <p:cNvSpPr/>
          <p:nvPr/>
        </p:nvSpPr>
        <p:spPr>
          <a:xfrm>
            <a:off x="6660994" y="5318756"/>
            <a:ext cx="4393860" cy="430887"/>
          </a:xfrm>
          <a:prstGeom prst="rect">
            <a:avLst/>
          </a:prstGeom>
        </p:spPr>
        <p:txBody>
          <a:bodyPr wrap="square">
            <a:spAutoFit/>
          </a:bodyPr>
          <a:lstStyle/>
          <a:p>
            <a:r>
              <a:rPr lang="en-US" sz="1100" i="1" dirty="0"/>
              <a:t>Note: </a:t>
            </a:r>
            <a:r>
              <a:rPr lang="en-US" sz="1100" dirty="0"/>
              <a:t>Linear regression fit plot for CO2 versus the CAFE Standard in achieved miles per gallon. </a:t>
            </a:r>
          </a:p>
        </p:txBody>
      </p:sp>
      <p:sp>
        <p:nvSpPr>
          <p:cNvPr id="4" name="TextBox 3"/>
          <p:cNvSpPr txBox="1"/>
          <p:nvPr/>
        </p:nvSpPr>
        <p:spPr>
          <a:xfrm>
            <a:off x="6660994" y="2095612"/>
            <a:ext cx="3565293" cy="584775"/>
          </a:xfrm>
          <a:prstGeom prst="rect">
            <a:avLst/>
          </a:prstGeom>
          <a:noFill/>
        </p:spPr>
        <p:txBody>
          <a:bodyPr wrap="square" rtlCol="0">
            <a:spAutoFit/>
          </a:bodyPr>
          <a:lstStyle/>
          <a:p>
            <a:r>
              <a:rPr lang="en-US" sz="1600" b="1" dirty="0"/>
              <a:t>Figure 5</a:t>
            </a:r>
          </a:p>
          <a:p>
            <a:r>
              <a:rPr lang="en-US" sz="1600" i="1" dirty="0"/>
              <a:t>CO2 linear model fit plot</a:t>
            </a:r>
          </a:p>
        </p:txBody>
      </p:sp>
    </p:spTree>
    <p:extLst>
      <p:ext uri="{BB962C8B-B14F-4D97-AF65-F5344CB8AC3E}">
        <p14:creationId xmlns:p14="http://schemas.microsoft.com/office/powerpoint/2010/main" val="38029689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{AC9F0402-87A0-4F45-8DE7-ADA1FB2F5D99}tf10001119</Template>
  <TotalTime>19155</TotalTime>
  <Words>5191</Words>
  <Application>Microsoft Macintosh PowerPoint</Application>
  <PresentationFormat>Widescreen</PresentationFormat>
  <Paragraphs>209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 Math</vt:lpstr>
      <vt:lpstr>Gill Sans MT</vt:lpstr>
      <vt:lpstr>Times New Roman</vt:lpstr>
      <vt:lpstr>Gallery</vt:lpstr>
      <vt:lpstr>MPG Standards -  good for Consumers?</vt:lpstr>
      <vt:lpstr> MPG Standards -  good for Consumers?</vt:lpstr>
      <vt:lpstr> The Cafe Standard</vt:lpstr>
      <vt:lpstr> Research question</vt:lpstr>
      <vt:lpstr> Hypotheses</vt:lpstr>
      <vt:lpstr> literature review</vt:lpstr>
      <vt:lpstr> research design and data sources</vt:lpstr>
      <vt:lpstr> findings page 1 </vt:lpstr>
      <vt:lpstr> findings page 2 </vt:lpstr>
      <vt:lpstr> findings page 3 </vt:lpstr>
      <vt:lpstr> conclusion &amp; recommendations </vt:lpstr>
      <vt:lpstr> References page 1</vt:lpstr>
      <vt:lpstr> References page 2</vt:lpstr>
      <vt:lpstr> References page 3</vt:lpstr>
      <vt:lpstr> References page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Globalization?</dc:title>
  <dc:creator>Kelsie McWilliams</dc:creator>
  <cp:lastModifiedBy>Greg Kittilson</cp:lastModifiedBy>
  <cp:revision>67</cp:revision>
  <dcterms:created xsi:type="dcterms:W3CDTF">2020-05-19T17:01:57Z</dcterms:created>
  <dcterms:modified xsi:type="dcterms:W3CDTF">2023-09-09T21:56:06Z</dcterms:modified>
</cp:coreProperties>
</file>