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70" r:id="rId5"/>
    <p:sldId id="290" r:id="rId6"/>
    <p:sldId id="291" r:id="rId7"/>
    <p:sldId id="292" r:id="rId8"/>
    <p:sldId id="272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Lato Light" panose="020F0502020204030203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3D"/>
    <a:srgbClr val="B3D349"/>
    <a:srgbClr val="5CADBD"/>
    <a:srgbClr val="8AC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4B256-AEF3-47E0-9F23-AB86BA2F5336}">
  <a:tblStyle styleId="{CA74B256-AEF3-47E0-9F23-AB86BA2F5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ab8b2cf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ab8b2cfe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430006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430006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4300062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4300062f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90054515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90054515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90054515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90054515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96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90054515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90054515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13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90054515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90054515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7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90054515a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a90054515a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658050"/>
            <a:ext cx="7465800" cy="16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2524825"/>
            <a:ext cx="35283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rly/alzheimer-detector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github.com/PierCarrozzini" TargetMode="External"/><Relationship Id="rId4" Type="http://schemas.openxmlformats.org/officeDocument/2006/relationships/hyperlink" Target="https://github.com/theor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6874734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5499800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4124865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2749931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1374997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457200" y="658050"/>
            <a:ext cx="7465800" cy="16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Presentazione progetto Alzheimer Detection</a:t>
            </a:r>
            <a:endParaRPr dirty="0"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57200" y="2524825"/>
            <a:ext cx="35283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Carrozzini – De Bernardis</a:t>
            </a:r>
            <a:endParaRPr dirty="0"/>
          </a:p>
        </p:txBody>
      </p:sp>
      <p:sp>
        <p:nvSpPr>
          <p:cNvPr id="62" name="Google Shape;62;p15"/>
          <p:cNvSpPr/>
          <p:nvPr/>
        </p:nvSpPr>
        <p:spPr>
          <a:xfrm>
            <a:off x="63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 descr="Immagine che contiene Elementi grafici, clipart&#10;&#10;Descrizione generata automaticamente">
            <a:extLst>
              <a:ext uri="{FF2B5EF4-FFF2-40B4-BE49-F238E27FC236}">
                <a16:creationId xmlns:a16="http://schemas.microsoft.com/office/drawing/2014/main" id="{3D410FFF-9254-F4F9-C41A-A8D11640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065" y="1361392"/>
            <a:ext cx="1163433" cy="11634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 principali dell’attività svolta</a:t>
            </a:r>
            <a:endParaRPr dirty="0"/>
          </a:p>
        </p:txBody>
      </p:sp>
      <p:sp>
        <p:nvSpPr>
          <p:cNvPr id="74" name="Google Shape;74;p17"/>
          <p:cNvSpPr/>
          <p:nvPr/>
        </p:nvSpPr>
        <p:spPr>
          <a:xfrm>
            <a:off x="979541" y="1286940"/>
            <a:ext cx="6897249" cy="3229882"/>
          </a:xfrm>
          <a:custGeom>
            <a:avLst/>
            <a:gdLst/>
            <a:ahLst/>
            <a:cxnLst/>
            <a:rect l="l" t="t" r="r" b="b"/>
            <a:pathLst>
              <a:path w="288890" h="135283" extrusionOk="0">
                <a:moveTo>
                  <a:pt x="259393" y="36"/>
                </a:moveTo>
                <a:cubicBezTo>
                  <a:pt x="243890" y="53"/>
                  <a:pt x="231314" y="12629"/>
                  <a:pt x="231296" y="28132"/>
                </a:cubicBezTo>
                <a:lnTo>
                  <a:pt x="238746" y="28132"/>
                </a:lnTo>
                <a:cubicBezTo>
                  <a:pt x="238746" y="17915"/>
                  <a:pt x="246196" y="9241"/>
                  <a:pt x="256288" y="7698"/>
                </a:cubicBezTo>
                <a:cubicBezTo>
                  <a:pt x="266381" y="6173"/>
                  <a:pt x="276083" y="12239"/>
                  <a:pt x="279117" y="21977"/>
                </a:cubicBezTo>
                <a:cubicBezTo>
                  <a:pt x="282150" y="31732"/>
                  <a:pt x="277627" y="42233"/>
                  <a:pt x="268456" y="46703"/>
                </a:cubicBezTo>
                <a:cubicBezTo>
                  <a:pt x="259268" y="51172"/>
                  <a:pt x="248200" y="48264"/>
                  <a:pt x="242400" y="39856"/>
                </a:cubicBezTo>
                <a:lnTo>
                  <a:pt x="211785" y="70116"/>
                </a:lnTo>
                <a:lnTo>
                  <a:pt x="211732" y="70080"/>
                </a:lnTo>
                <a:lnTo>
                  <a:pt x="194296" y="87516"/>
                </a:lnTo>
                <a:cubicBezTo>
                  <a:pt x="201746" y="92642"/>
                  <a:pt x="204974" y="102025"/>
                  <a:pt x="202296" y="110646"/>
                </a:cubicBezTo>
                <a:cubicBezTo>
                  <a:pt x="199600" y="119284"/>
                  <a:pt x="191618" y="125155"/>
                  <a:pt x="182572" y="125155"/>
                </a:cubicBezTo>
                <a:cubicBezTo>
                  <a:pt x="173526" y="125155"/>
                  <a:pt x="165544" y="119284"/>
                  <a:pt x="162848" y="110646"/>
                </a:cubicBezTo>
                <a:cubicBezTo>
                  <a:pt x="160169" y="102025"/>
                  <a:pt x="163398" y="92642"/>
                  <a:pt x="170830" y="87516"/>
                </a:cubicBezTo>
                <a:lnTo>
                  <a:pt x="154848" y="71535"/>
                </a:lnTo>
                <a:lnTo>
                  <a:pt x="128827" y="45177"/>
                </a:lnTo>
                <a:cubicBezTo>
                  <a:pt x="135337" y="36681"/>
                  <a:pt x="136437" y="25240"/>
                  <a:pt x="131701" y="15662"/>
                </a:cubicBezTo>
                <a:cubicBezTo>
                  <a:pt x="126965" y="6066"/>
                  <a:pt x="117209" y="0"/>
                  <a:pt x="106514" y="0"/>
                </a:cubicBezTo>
                <a:cubicBezTo>
                  <a:pt x="95836" y="0"/>
                  <a:pt x="86062" y="6066"/>
                  <a:pt x="81326" y="15662"/>
                </a:cubicBezTo>
                <a:cubicBezTo>
                  <a:pt x="76591" y="25240"/>
                  <a:pt x="77708" y="36681"/>
                  <a:pt x="84200" y="45177"/>
                </a:cubicBezTo>
                <a:lnTo>
                  <a:pt x="51492" y="77867"/>
                </a:lnTo>
                <a:lnTo>
                  <a:pt x="51510" y="77885"/>
                </a:lnTo>
                <a:lnTo>
                  <a:pt x="42074" y="87321"/>
                </a:lnTo>
                <a:cubicBezTo>
                  <a:pt x="50481" y="93121"/>
                  <a:pt x="53372" y="104172"/>
                  <a:pt x="48902" y="113359"/>
                </a:cubicBezTo>
                <a:cubicBezTo>
                  <a:pt x="44433" y="122530"/>
                  <a:pt x="33932" y="127053"/>
                  <a:pt x="24194" y="124020"/>
                </a:cubicBezTo>
                <a:cubicBezTo>
                  <a:pt x="14456" y="120969"/>
                  <a:pt x="8390" y="111284"/>
                  <a:pt x="9933" y="101192"/>
                </a:cubicBezTo>
                <a:cubicBezTo>
                  <a:pt x="11476" y="91117"/>
                  <a:pt x="20150" y="83667"/>
                  <a:pt x="30349" y="83667"/>
                </a:cubicBezTo>
                <a:lnTo>
                  <a:pt x="30349" y="83667"/>
                </a:lnTo>
                <a:lnTo>
                  <a:pt x="30349" y="76218"/>
                </a:lnTo>
                <a:cubicBezTo>
                  <a:pt x="17294" y="76218"/>
                  <a:pt x="5942" y="85210"/>
                  <a:pt x="2980" y="97928"/>
                </a:cubicBezTo>
                <a:cubicBezTo>
                  <a:pt x="0" y="110628"/>
                  <a:pt x="6191" y="123718"/>
                  <a:pt x="17880" y="129500"/>
                </a:cubicBezTo>
                <a:cubicBezTo>
                  <a:pt x="29586" y="135283"/>
                  <a:pt x="43741" y="132250"/>
                  <a:pt x="52042" y="122175"/>
                </a:cubicBezTo>
                <a:cubicBezTo>
                  <a:pt x="60325" y="112100"/>
                  <a:pt x="60591" y="97626"/>
                  <a:pt x="52663" y="87250"/>
                </a:cubicBezTo>
                <a:lnTo>
                  <a:pt x="64990" y="74940"/>
                </a:lnTo>
                <a:lnTo>
                  <a:pt x="64973" y="74923"/>
                </a:lnTo>
                <a:lnTo>
                  <a:pt x="94789" y="45106"/>
                </a:lnTo>
                <a:cubicBezTo>
                  <a:pt x="87339" y="39962"/>
                  <a:pt x="84111" y="30597"/>
                  <a:pt x="86790" y="21959"/>
                </a:cubicBezTo>
                <a:cubicBezTo>
                  <a:pt x="89486" y="13339"/>
                  <a:pt x="97468" y="7450"/>
                  <a:pt x="106514" y="7450"/>
                </a:cubicBezTo>
                <a:cubicBezTo>
                  <a:pt x="115560" y="7450"/>
                  <a:pt x="123542" y="13339"/>
                  <a:pt x="126238" y="21959"/>
                </a:cubicBezTo>
                <a:cubicBezTo>
                  <a:pt x="128916" y="30597"/>
                  <a:pt x="125688" y="39962"/>
                  <a:pt x="118256" y="45106"/>
                </a:cubicBezTo>
                <a:lnTo>
                  <a:pt x="147877" y="75065"/>
                </a:lnTo>
                <a:lnTo>
                  <a:pt x="147877" y="75065"/>
                </a:lnTo>
                <a:lnTo>
                  <a:pt x="148906" y="76093"/>
                </a:lnTo>
                <a:lnTo>
                  <a:pt x="153252" y="80510"/>
                </a:lnTo>
                <a:lnTo>
                  <a:pt x="153269" y="80474"/>
                </a:lnTo>
                <a:lnTo>
                  <a:pt x="160240" y="87463"/>
                </a:lnTo>
                <a:cubicBezTo>
                  <a:pt x="153748" y="95941"/>
                  <a:pt x="152649" y="107382"/>
                  <a:pt x="157385" y="116960"/>
                </a:cubicBezTo>
                <a:cubicBezTo>
                  <a:pt x="162120" y="126556"/>
                  <a:pt x="171876" y="132604"/>
                  <a:pt x="182572" y="132604"/>
                </a:cubicBezTo>
                <a:cubicBezTo>
                  <a:pt x="193250" y="132604"/>
                  <a:pt x="203005" y="126556"/>
                  <a:pt x="207741" y="116960"/>
                </a:cubicBezTo>
                <a:cubicBezTo>
                  <a:pt x="212477" y="107382"/>
                  <a:pt x="211377" y="95941"/>
                  <a:pt x="204885" y="87463"/>
                </a:cubicBezTo>
                <a:lnTo>
                  <a:pt x="209887" y="82443"/>
                </a:lnTo>
                <a:lnTo>
                  <a:pt x="209887" y="82443"/>
                </a:lnTo>
                <a:lnTo>
                  <a:pt x="242329" y="50463"/>
                </a:lnTo>
                <a:cubicBezTo>
                  <a:pt x="249531" y="55962"/>
                  <a:pt x="258931" y="57647"/>
                  <a:pt x="267587" y="55004"/>
                </a:cubicBezTo>
                <a:cubicBezTo>
                  <a:pt x="276243" y="52361"/>
                  <a:pt x="283090" y="45709"/>
                  <a:pt x="285999" y="37142"/>
                </a:cubicBezTo>
                <a:cubicBezTo>
                  <a:pt x="288890" y="28557"/>
                  <a:pt x="287489" y="19121"/>
                  <a:pt x="282221" y="11760"/>
                </a:cubicBezTo>
                <a:cubicBezTo>
                  <a:pt x="276935" y="4399"/>
                  <a:pt x="268456" y="36"/>
                  <a:pt x="259393" y="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5000">
                <a:schemeClr val="accent2"/>
              </a:gs>
              <a:gs pos="68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3138942" y="1580901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4957799" y="3410438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1326812" y="3398064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6796447" y="1576006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897591" y="2401500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IL DATASET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697388" y="278190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 CNN</a:t>
            </a:r>
            <a:endParaRPr sz="1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05190" y="2401500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ANDROID STUDIO</a:t>
            </a:r>
            <a:endParaRPr sz="18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434659" y="2786199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WORK</a:t>
            </a:r>
          </a:p>
        </p:txBody>
      </p:sp>
      <p:grpSp>
        <p:nvGrpSpPr>
          <p:cNvPr id="90" name="Google Shape;90;p17"/>
          <p:cNvGrpSpPr/>
          <p:nvPr/>
        </p:nvGrpSpPr>
        <p:grpSpPr>
          <a:xfrm>
            <a:off x="1507105" y="3684664"/>
            <a:ext cx="395663" cy="207866"/>
            <a:chOff x="2080675" y="352325"/>
            <a:chExt cx="485000" cy="254800"/>
          </a:xfrm>
        </p:grpSpPr>
        <p:sp>
          <p:nvSpPr>
            <p:cNvPr id="91" name="Google Shape;91;p17"/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5148451" y="3603047"/>
            <a:ext cx="374921" cy="371046"/>
            <a:chOff x="3282325" y="2035675"/>
            <a:chExt cx="459575" cy="454825"/>
          </a:xfrm>
        </p:grpSpPr>
        <p:sp>
          <p:nvSpPr>
            <p:cNvPr id="99" name="Google Shape;99;p17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Immagine 2" descr="Immagine che contiene schermata, cerchio, Policromia, Elementi grafici&#10;&#10;Descrizione generata automaticamente">
            <a:extLst>
              <a:ext uri="{FF2B5EF4-FFF2-40B4-BE49-F238E27FC236}">
                <a16:creationId xmlns:a16="http://schemas.microsoft.com/office/drawing/2014/main" id="{3BC9C76A-B08F-EE57-991A-1B2AD8B2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99" y="3410438"/>
            <a:ext cx="756000" cy="756000"/>
          </a:xfrm>
          <a:prstGeom prst="rect">
            <a:avLst/>
          </a:prstGeom>
        </p:spPr>
      </p:pic>
      <p:pic>
        <p:nvPicPr>
          <p:cNvPr id="5" name="Immagine 4" descr="Immagine che contiene cerchio, schermata, Policromia, Elementi grafici&#10;&#10;Descrizione generata automaticamente">
            <a:extLst>
              <a:ext uri="{FF2B5EF4-FFF2-40B4-BE49-F238E27FC236}">
                <a16:creationId xmlns:a16="http://schemas.microsoft.com/office/drawing/2014/main" id="{2154906B-FB2E-C260-E062-F14B27C1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288" y="1557785"/>
            <a:ext cx="756000" cy="756000"/>
          </a:xfrm>
          <a:prstGeom prst="rect">
            <a:avLst/>
          </a:prstGeom>
        </p:spPr>
      </p:pic>
      <p:pic>
        <p:nvPicPr>
          <p:cNvPr id="7" name="Immagine 6" descr="Immagine che contiene clipart, Arte bambini, cartone animato, simbolo&#10;&#10;Descrizione generata automaticamente">
            <a:extLst>
              <a:ext uri="{FF2B5EF4-FFF2-40B4-BE49-F238E27FC236}">
                <a16:creationId xmlns:a16="http://schemas.microsoft.com/office/drawing/2014/main" id="{D1E56D12-B059-63F2-F3BD-BADD00DA2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762" y="3416214"/>
            <a:ext cx="594656" cy="720000"/>
          </a:xfrm>
          <a:prstGeom prst="rect">
            <a:avLst/>
          </a:prstGeom>
        </p:spPr>
      </p:pic>
      <p:pic>
        <p:nvPicPr>
          <p:cNvPr id="13" name="Immagine 12" descr="Immagine che contiene Elementi grafici, Carattere, logo, schermata&#10;&#10;Descrizione generata automaticamente">
            <a:extLst>
              <a:ext uri="{FF2B5EF4-FFF2-40B4-BE49-F238E27FC236}">
                <a16:creationId xmlns:a16="http://schemas.microsoft.com/office/drawing/2014/main" id="{2FAF1890-FE95-34C9-0A79-3B7385827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747" y="1557785"/>
            <a:ext cx="7560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Contenuti della presentazione</a:t>
            </a:r>
            <a:endParaRPr dirty="0"/>
          </a:p>
        </p:txBody>
      </p:sp>
      <p:sp>
        <p:nvSpPr>
          <p:cNvPr id="108" name="Google Shape;108;p18"/>
          <p:cNvSpPr/>
          <p:nvPr/>
        </p:nvSpPr>
        <p:spPr>
          <a:xfrm>
            <a:off x="570450" y="1525204"/>
            <a:ext cx="8003100" cy="543600"/>
          </a:xfrm>
          <a:prstGeom prst="rightArrow">
            <a:avLst>
              <a:gd name="adj1" fmla="val 100000"/>
              <a:gd name="adj2" fmla="val 5597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544881" y="1752905"/>
            <a:ext cx="297000" cy="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302294" y="1758705"/>
            <a:ext cx="297000" cy="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695825" y="1764505"/>
            <a:ext cx="297000" cy="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819147" y="1091081"/>
            <a:ext cx="1340682" cy="1340325"/>
            <a:chOff x="5680518" y="5545034"/>
            <a:chExt cx="3574200" cy="3574200"/>
          </a:xfrm>
        </p:grpSpPr>
        <p:sp>
          <p:nvSpPr>
            <p:cNvPr id="113" name="Google Shape;113;p18"/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15" name="Google Shape;115;p18"/>
          <p:cNvSpPr/>
          <p:nvPr/>
        </p:nvSpPr>
        <p:spPr>
          <a:xfrm>
            <a:off x="700938" y="2738524"/>
            <a:ext cx="1577100" cy="3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00950" y="3239100"/>
            <a:ext cx="1577100" cy="90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147788" y="1649880"/>
            <a:ext cx="683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00798" y="2826725"/>
            <a:ext cx="1577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algn="ctr"/>
            <a:r>
              <a:rPr lang="it-IT" sz="1800" dirty="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IL DATASET</a:t>
            </a:r>
            <a:endParaRPr lang="it-IT" sz="1800" dirty="0"/>
          </a:p>
        </p:txBody>
      </p:sp>
      <p:sp>
        <p:nvSpPr>
          <p:cNvPr id="119" name="Google Shape;119;p18"/>
          <p:cNvSpPr txBox="1"/>
          <p:nvPr/>
        </p:nvSpPr>
        <p:spPr>
          <a:xfrm>
            <a:off x="700798" y="3253051"/>
            <a:ext cx="1577100" cy="8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Raccolta campioni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Pre-elaborazione delle immagini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Realizzazione del dataset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2874150" y="1091081"/>
            <a:ext cx="1340682" cy="1340325"/>
            <a:chOff x="5680518" y="5545034"/>
            <a:chExt cx="3574200" cy="3574200"/>
          </a:xfrm>
        </p:grpSpPr>
        <p:sp>
          <p:nvSpPr>
            <p:cNvPr id="121" name="Google Shape;121;p18"/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23" name="Google Shape;123;p18"/>
          <p:cNvSpPr/>
          <p:nvPr/>
        </p:nvSpPr>
        <p:spPr>
          <a:xfrm>
            <a:off x="2755941" y="2738524"/>
            <a:ext cx="1577100" cy="3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755946" y="3239100"/>
            <a:ext cx="1577100" cy="90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202791" y="1649880"/>
            <a:ext cx="683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755799" y="2826725"/>
            <a:ext cx="1577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 CNN</a:t>
            </a: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4929152" y="1091081"/>
            <a:ext cx="1340682" cy="1340325"/>
            <a:chOff x="5680518" y="5545034"/>
            <a:chExt cx="3574200" cy="3574200"/>
          </a:xfrm>
        </p:grpSpPr>
        <p:sp>
          <p:nvSpPr>
            <p:cNvPr id="129" name="Google Shape;129;p18"/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4810943" y="2738524"/>
            <a:ext cx="1577100" cy="39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810943" y="3239100"/>
            <a:ext cx="1577100" cy="90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257793" y="1649880"/>
            <a:ext cx="683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4810949" y="2826725"/>
            <a:ext cx="1577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ANDROID STUDIO</a:t>
            </a: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 flipH="1">
            <a:off x="4810491" y="3253051"/>
            <a:ext cx="1577101" cy="8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Preparazione del workspace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Stesura del codice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Miglioramento XML e risoluzione bug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984171" y="1091081"/>
            <a:ext cx="1340682" cy="1340325"/>
            <a:chOff x="5680518" y="5545034"/>
            <a:chExt cx="3574200" cy="3574200"/>
          </a:xfrm>
        </p:grpSpPr>
        <p:sp>
          <p:nvSpPr>
            <p:cNvPr id="137" name="Google Shape;137;p18"/>
            <p:cNvSpPr/>
            <p:nvPr/>
          </p:nvSpPr>
          <p:spPr>
            <a:xfrm rot="8100000">
              <a:off x="6203947" y="6068464"/>
              <a:ext cx="2527341" cy="2527341"/>
            </a:xfrm>
            <a:prstGeom prst="teardrop">
              <a:avLst>
                <a:gd name="adj" fmla="val 118365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369481" y="6230072"/>
              <a:ext cx="2195100" cy="219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>
            <a:off x="6865962" y="2738524"/>
            <a:ext cx="15771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865955" y="3239100"/>
            <a:ext cx="1577100" cy="90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312812" y="1649880"/>
            <a:ext cx="683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865952" y="2826725"/>
            <a:ext cx="1577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WORK</a:t>
            </a:r>
            <a:endParaRPr sz="1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 flipH="1">
            <a:off x="6865962" y="3253051"/>
            <a:ext cx="1577100" cy="87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Implementazione di una nuova rete e confronto tramite curve roc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00950" y="4262727"/>
            <a:ext cx="1577100" cy="3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 PHASE</a:t>
            </a:r>
            <a:endParaRPr sz="18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755945" y="4262727"/>
            <a:ext cx="1577100" cy="3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 PHASE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10956" y="4262727"/>
            <a:ext cx="1577100" cy="39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 PHASE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865951" y="4262727"/>
            <a:ext cx="15771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4TH PHASE</a:t>
            </a:r>
            <a:endParaRPr sz="18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" name="Immagine 1" descr="Immagine che contiene schermata, cerchio, Policromia, Elementi grafici&#10;&#10;Descrizione generata automaticamente">
            <a:extLst>
              <a:ext uri="{FF2B5EF4-FFF2-40B4-BE49-F238E27FC236}">
                <a16:creationId xmlns:a16="http://schemas.microsoft.com/office/drawing/2014/main" id="{281E0B73-26B4-7B8F-BAFD-AC233B91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03" y="1437545"/>
            <a:ext cx="648000" cy="648000"/>
          </a:xfrm>
          <a:prstGeom prst="rect">
            <a:avLst/>
          </a:prstGeom>
        </p:spPr>
      </p:pic>
      <p:pic>
        <p:nvPicPr>
          <p:cNvPr id="3" name="Immagine 2" descr="Immagine che contiene cerchio, schermata, Policromia, Elementi grafici&#10;&#10;Descrizione generata automaticamente">
            <a:extLst>
              <a:ext uri="{FF2B5EF4-FFF2-40B4-BE49-F238E27FC236}">
                <a16:creationId xmlns:a16="http://schemas.microsoft.com/office/drawing/2014/main" id="{AC2E183D-FC79-7007-7C23-A45176561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94" y="1430605"/>
            <a:ext cx="648000" cy="648000"/>
          </a:xfrm>
          <a:prstGeom prst="rect">
            <a:avLst/>
          </a:prstGeom>
        </p:spPr>
      </p:pic>
      <p:pic>
        <p:nvPicPr>
          <p:cNvPr id="4" name="Immagine 3" descr="Immagine che contiene clipart, Arte bambini, cartone animato, simbolo&#10;&#10;Descrizione generata automaticamente">
            <a:extLst>
              <a:ext uri="{FF2B5EF4-FFF2-40B4-BE49-F238E27FC236}">
                <a16:creationId xmlns:a16="http://schemas.microsoft.com/office/drawing/2014/main" id="{D0DFC462-F9A4-C4F3-797B-34E926255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909" y="1451354"/>
            <a:ext cx="505457" cy="612000"/>
          </a:xfrm>
          <a:prstGeom prst="rect">
            <a:avLst/>
          </a:prstGeom>
        </p:spPr>
      </p:pic>
      <p:pic>
        <p:nvPicPr>
          <p:cNvPr id="5" name="Immagine 4" descr="Immagine che contiene Elementi grafici, Carattere, logo, schermata&#10;&#10;Descrizione generata automaticamente">
            <a:extLst>
              <a:ext uri="{FF2B5EF4-FFF2-40B4-BE49-F238E27FC236}">
                <a16:creationId xmlns:a16="http://schemas.microsoft.com/office/drawing/2014/main" id="{A3A43F2F-0C69-40E2-60A4-3923F0E83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197" y="1424773"/>
            <a:ext cx="648000" cy="648000"/>
          </a:xfrm>
          <a:prstGeom prst="rect">
            <a:avLst/>
          </a:prstGeom>
        </p:spPr>
      </p:pic>
      <p:sp>
        <p:nvSpPr>
          <p:cNvPr id="6" name="Google Shape;119;p18">
            <a:extLst>
              <a:ext uri="{FF2B5EF4-FFF2-40B4-BE49-F238E27FC236}">
                <a16:creationId xmlns:a16="http://schemas.microsoft.com/office/drawing/2014/main" id="{F2277602-55E8-1C4B-D00A-EEDBC008BBAA}"/>
              </a:ext>
            </a:extLst>
          </p:cNvPr>
          <p:cNvSpPr txBox="1"/>
          <p:nvPr/>
        </p:nvSpPr>
        <p:spPr>
          <a:xfrm>
            <a:off x="2755721" y="3235708"/>
            <a:ext cx="1577100" cy="8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della rete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 (test)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ACAD4"/>
                </a:solidFill>
              </a:rPr>
              <a:t>FASE 1</a:t>
            </a:r>
            <a:endParaRPr dirty="0">
              <a:solidFill>
                <a:srgbClr val="8ACAD4"/>
              </a:solidFill>
            </a:endParaRPr>
          </a:p>
        </p:txBody>
      </p:sp>
      <p:cxnSp>
        <p:nvCxnSpPr>
          <p:cNvPr id="542" name="Google Shape;542;p29"/>
          <p:cNvCxnSpPr/>
          <p:nvPr/>
        </p:nvCxnSpPr>
        <p:spPr>
          <a:xfrm>
            <a:off x="1171178" y="1012444"/>
            <a:ext cx="0" cy="370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29"/>
          <p:cNvSpPr/>
          <p:nvPr/>
        </p:nvSpPr>
        <p:spPr>
          <a:xfrm>
            <a:off x="1279064" y="1012441"/>
            <a:ext cx="1026624" cy="753319"/>
          </a:xfrm>
          <a:custGeom>
            <a:avLst/>
            <a:gdLst/>
            <a:ahLst/>
            <a:cxnLst/>
            <a:rect l="l" t="t" r="r" b="b"/>
            <a:pathLst>
              <a:path w="33868" h="24965" extrusionOk="0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59488" y="1326264"/>
            <a:ext cx="147804" cy="125671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60159" y="2340859"/>
            <a:ext cx="146463" cy="125349"/>
          </a:xfrm>
          <a:custGeom>
            <a:avLst/>
            <a:gdLst/>
            <a:ahLst/>
            <a:cxnLst/>
            <a:rect l="l" t="t" r="r" b="b"/>
            <a:pathLst>
              <a:path w="5834" h="4993" extrusionOk="0">
                <a:moveTo>
                  <a:pt x="3328" y="1"/>
                </a:moveTo>
                <a:cubicBezTo>
                  <a:pt x="1110" y="1"/>
                  <a:pt x="1" y="2684"/>
                  <a:pt x="1553" y="4259"/>
                </a:cubicBezTo>
                <a:cubicBezTo>
                  <a:pt x="2060" y="4766"/>
                  <a:pt x="2685" y="4993"/>
                  <a:pt x="3298" y="4993"/>
                </a:cubicBezTo>
                <a:cubicBezTo>
                  <a:pt x="4590" y="4993"/>
                  <a:pt x="5834" y="3988"/>
                  <a:pt x="5834" y="2485"/>
                </a:cubicBezTo>
                <a:cubicBezTo>
                  <a:pt x="5834" y="1110"/>
                  <a:pt x="4703" y="1"/>
                  <a:pt x="3328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60217" y="3355481"/>
            <a:ext cx="146346" cy="124974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50" y="0"/>
                </a:moveTo>
                <a:cubicBezTo>
                  <a:pt x="1110" y="0"/>
                  <a:pt x="1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600" y="4983"/>
                  <a:pt x="5834" y="3989"/>
                  <a:pt x="5834" y="2485"/>
                </a:cubicBezTo>
                <a:cubicBezTo>
                  <a:pt x="5834" y="1109"/>
                  <a:pt x="4725" y="0"/>
                  <a:pt x="3350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1160217" y="4369750"/>
            <a:ext cx="146346" cy="125300"/>
          </a:xfrm>
          <a:custGeom>
            <a:avLst/>
            <a:gdLst/>
            <a:ahLst/>
            <a:cxnLst/>
            <a:rect l="l" t="t" r="r" b="b"/>
            <a:pathLst>
              <a:path w="5834" h="4998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78" y="4769"/>
                  <a:pt x="2703" y="4998"/>
                  <a:pt x="3317" y="4998"/>
                </a:cubicBezTo>
                <a:cubicBezTo>
                  <a:pt x="4598" y="4998"/>
                  <a:pt x="5833" y="4005"/>
                  <a:pt x="5833" y="2506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 txBox="1"/>
          <p:nvPr/>
        </p:nvSpPr>
        <p:spPr>
          <a:xfrm>
            <a:off x="3206524" y="832624"/>
            <a:ext cx="5297400" cy="397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È stato utilizzato un protocollo composto da 4 esercizi denominati TASK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Il numero di soggetti totali sottoposti ai 4 task è di </a:t>
            </a: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181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(91+90)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 dati sono suddivisi nelle due categorie d’interesse: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 i="1" dirty="0">
                <a:latin typeface="Roboto"/>
                <a:ea typeface="Roboto"/>
                <a:cs typeface="Roboto"/>
                <a:sym typeface="Roboto"/>
              </a:rPr>
              <a:t>HC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Healty Care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) e </a:t>
            </a:r>
            <a:r>
              <a:rPr lang="en" sz="1200" b="1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PT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2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DATI SONO PRIMA STATI ELABORATI 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AL FINE DI PERMETTERE LA PERFETTA RIUSCITA DELL’OPERAZIONE</a:t>
            </a:r>
            <a:endParaRPr lang="it-IT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it-IT" sz="1200" dirty="0"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endParaRPr lang="it-IT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Infine il dataset è stato suddiviso nelle seguenti tre cartelle: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it-IT" sz="1200" i="1" dirty="0">
                <a:latin typeface="Roboto"/>
                <a:ea typeface="Roboto"/>
                <a:cs typeface="Roboto"/>
                <a:sym typeface="Roboto"/>
              </a:rPr>
              <a:t>Training set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 [70%], </a:t>
            </a:r>
            <a:r>
              <a:rPr lang="it-IT" sz="1200" i="1" dirty="0" err="1">
                <a:latin typeface="Roboto"/>
                <a:ea typeface="Roboto"/>
                <a:cs typeface="Roboto"/>
                <a:sym typeface="Roboto"/>
              </a:rPr>
              <a:t>Validation</a:t>
            </a:r>
            <a:r>
              <a:rPr lang="it-IT" sz="1200" i="1" dirty="0">
                <a:latin typeface="Roboto"/>
                <a:ea typeface="Roboto"/>
                <a:cs typeface="Roboto"/>
                <a:sym typeface="Roboto"/>
              </a:rPr>
              <a:t> set 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[20%], </a:t>
            </a:r>
            <a:r>
              <a:rPr lang="it-IT" sz="1200" i="1" dirty="0">
                <a:latin typeface="Roboto"/>
                <a:ea typeface="Roboto"/>
                <a:cs typeface="Roboto"/>
                <a:sym typeface="Roboto"/>
              </a:rPr>
              <a:t>Test set 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[10%]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1017948" y="671726"/>
            <a:ext cx="1411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DATASET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Immagine 1" descr="Immagine che contiene schermata, cerchio, Policromia, Elementi grafici&#10;&#10;Descrizione generata automaticamente">
            <a:extLst>
              <a:ext uri="{FF2B5EF4-FFF2-40B4-BE49-F238E27FC236}">
                <a16:creationId xmlns:a16="http://schemas.microsoft.com/office/drawing/2014/main" id="{C7898F3B-3FEF-2248-8D19-C37D141B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64" y="1173099"/>
            <a:ext cx="432000" cy="432000"/>
          </a:xfrm>
          <a:prstGeom prst="rect">
            <a:avLst/>
          </a:prstGeom>
        </p:spPr>
      </p:pic>
      <p:pic>
        <p:nvPicPr>
          <p:cNvPr id="4" name="Immagine 3" descr="Immagine che contiene calligrafia, Carattere, schizzo, bianco&#10;&#10;Descrizione generata automaticamente">
            <a:extLst>
              <a:ext uri="{FF2B5EF4-FFF2-40B4-BE49-F238E27FC236}">
                <a16:creationId xmlns:a16="http://schemas.microsoft.com/office/drawing/2014/main" id="{84B97845-75EA-0931-B98D-59E592C8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262" y="1142181"/>
            <a:ext cx="877347" cy="877347"/>
          </a:xfrm>
          <a:prstGeom prst="rect">
            <a:avLst/>
          </a:prstGeom>
        </p:spPr>
      </p:pic>
      <p:pic>
        <p:nvPicPr>
          <p:cNvPr id="6" name="Immagine 5" descr="Immagine che contiene calligrafia, Carattere, tipografia&#10;&#10;Descrizione generata automaticamente">
            <a:extLst>
              <a:ext uri="{FF2B5EF4-FFF2-40B4-BE49-F238E27FC236}">
                <a16:creationId xmlns:a16="http://schemas.microsoft.com/office/drawing/2014/main" id="{7A4C79A3-5627-B75F-AFFA-53AEB7A18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935" y="1142180"/>
            <a:ext cx="877347" cy="877347"/>
          </a:xfrm>
          <a:prstGeom prst="rect">
            <a:avLst/>
          </a:prstGeom>
        </p:spPr>
      </p:pic>
      <p:pic>
        <p:nvPicPr>
          <p:cNvPr id="8" name="Immagine 7" descr="Immagine che contiene calligrafia, schizzo, tipografia&#10;&#10;Descrizione generata automaticamente">
            <a:extLst>
              <a:ext uri="{FF2B5EF4-FFF2-40B4-BE49-F238E27FC236}">
                <a16:creationId xmlns:a16="http://schemas.microsoft.com/office/drawing/2014/main" id="{4F424B94-76DF-FF2C-240C-4C34B9E33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5608" y="1142179"/>
            <a:ext cx="877347" cy="877347"/>
          </a:xfrm>
          <a:prstGeom prst="rect">
            <a:avLst/>
          </a:prstGeom>
        </p:spPr>
      </p:pic>
      <p:pic>
        <p:nvPicPr>
          <p:cNvPr id="10" name="Immagine 9" descr="Immagine che contiene calligrafia, Carattere, bianco, bianco e nero&#10;&#10;Descrizione generata automaticamente">
            <a:extLst>
              <a:ext uri="{FF2B5EF4-FFF2-40B4-BE49-F238E27FC236}">
                <a16:creationId xmlns:a16="http://schemas.microsoft.com/office/drawing/2014/main" id="{C864CC0A-63C9-8FA2-0620-34CBF06F2E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281" y="1142179"/>
            <a:ext cx="877347" cy="87734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B05F77-FE7C-2248-AF9C-A017A4B2718E}"/>
              </a:ext>
            </a:extLst>
          </p:cNvPr>
          <p:cNvSpPr txBox="1"/>
          <p:nvPr/>
        </p:nvSpPr>
        <p:spPr>
          <a:xfrm>
            <a:off x="3949589" y="1768952"/>
            <a:ext cx="877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TASK 01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1ACD9C1-DEB7-C156-7542-44707EDA4912}"/>
              </a:ext>
            </a:extLst>
          </p:cNvPr>
          <p:cNvSpPr txBox="1"/>
          <p:nvPr/>
        </p:nvSpPr>
        <p:spPr>
          <a:xfrm>
            <a:off x="5131521" y="1761074"/>
            <a:ext cx="877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TASK 08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F957AB-7EA0-9A21-24BF-E4BCF66039C2}"/>
              </a:ext>
            </a:extLst>
          </p:cNvPr>
          <p:cNvSpPr txBox="1"/>
          <p:nvPr/>
        </p:nvSpPr>
        <p:spPr>
          <a:xfrm>
            <a:off x="6316848" y="1761074"/>
            <a:ext cx="877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TASK 09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B13EFDB-1E90-CA30-D858-A513333C2DB7}"/>
              </a:ext>
            </a:extLst>
          </p:cNvPr>
          <p:cNvSpPr txBox="1"/>
          <p:nvPr/>
        </p:nvSpPr>
        <p:spPr>
          <a:xfrm>
            <a:off x="7471453" y="1761074"/>
            <a:ext cx="8773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TASK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CADBD"/>
                </a:solidFill>
              </a:rPr>
              <a:t>FASE 2</a:t>
            </a:r>
            <a:endParaRPr dirty="0">
              <a:solidFill>
                <a:srgbClr val="5CADBD"/>
              </a:solidFill>
            </a:endParaRPr>
          </a:p>
        </p:txBody>
      </p:sp>
      <p:cxnSp>
        <p:nvCxnSpPr>
          <p:cNvPr id="542" name="Google Shape;542;p29"/>
          <p:cNvCxnSpPr/>
          <p:nvPr/>
        </p:nvCxnSpPr>
        <p:spPr>
          <a:xfrm>
            <a:off x="1171178" y="1012444"/>
            <a:ext cx="0" cy="370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9"/>
          <p:cNvSpPr/>
          <p:nvPr/>
        </p:nvSpPr>
        <p:spPr>
          <a:xfrm>
            <a:off x="1159488" y="1326264"/>
            <a:ext cx="147804" cy="125671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283376" y="2028801"/>
            <a:ext cx="1018001" cy="749466"/>
          </a:xfrm>
          <a:custGeom>
            <a:avLst/>
            <a:gdLst/>
            <a:ahLst/>
            <a:cxnLst/>
            <a:rect l="l" t="t" r="r" b="b"/>
            <a:pathLst>
              <a:path w="33891" h="24951" extrusionOk="0">
                <a:moveTo>
                  <a:pt x="20616" y="1"/>
                </a:moveTo>
                <a:cubicBezTo>
                  <a:pt x="19847" y="1"/>
                  <a:pt x="19071" y="73"/>
                  <a:pt x="18299" y="221"/>
                </a:cubicBezTo>
                <a:cubicBezTo>
                  <a:pt x="13641" y="1108"/>
                  <a:pt x="9871" y="4546"/>
                  <a:pt x="8606" y="9092"/>
                </a:cubicBezTo>
                <a:lnTo>
                  <a:pt x="1" y="12464"/>
                </a:lnTo>
                <a:lnTo>
                  <a:pt x="8606" y="15857"/>
                </a:lnTo>
                <a:cubicBezTo>
                  <a:pt x="10115" y="21225"/>
                  <a:pt x="15016" y="24951"/>
                  <a:pt x="20605" y="24951"/>
                </a:cubicBezTo>
                <a:cubicBezTo>
                  <a:pt x="25329" y="24951"/>
                  <a:pt x="29677" y="22267"/>
                  <a:pt x="31784" y="18031"/>
                </a:cubicBezTo>
                <a:cubicBezTo>
                  <a:pt x="33891" y="13794"/>
                  <a:pt x="33403" y="8715"/>
                  <a:pt x="30542" y="4945"/>
                </a:cubicBezTo>
                <a:cubicBezTo>
                  <a:pt x="28157" y="1803"/>
                  <a:pt x="24464" y="1"/>
                  <a:pt x="206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60159" y="2340859"/>
            <a:ext cx="146463" cy="125349"/>
          </a:xfrm>
          <a:custGeom>
            <a:avLst/>
            <a:gdLst/>
            <a:ahLst/>
            <a:cxnLst/>
            <a:rect l="l" t="t" r="r" b="b"/>
            <a:pathLst>
              <a:path w="5834" h="4993" extrusionOk="0">
                <a:moveTo>
                  <a:pt x="3328" y="1"/>
                </a:moveTo>
                <a:cubicBezTo>
                  <a:pt x="1110" y="1"/>
                  <a:pt x="1" y="2684"/>
                  <a:pt x="1553" y="4259"/>
                </a:cubicBezTo>
                <a:cubicBezTo>
                  <a:pt x="2060" y="4766"/>
                  <a:pt x="2685" y="4993"/>
                  <a:pt x="3298" y="4993"/>
                </a:cubicBezTo>
                <a:cubicBezTo>
                  <a:pt x="4590" y="4993"/>
                  <a:pt x="5834" y="3988"/>
                  <a:pt x="5834" y="2485"/>
                </a:cubicBezTo>
                <a:cubicBezTo>
                  <a:pt x="5834" y="1110"/>
                  <a:pt x="4703" y="1"/>
                  <a:pt x="3328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60217" y="3355481"/>
            <a:ext cx="146346" cy="124974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50" y="0"/>
                </a:moveTo>
                <a:cubicBezTo>
                  <a:pt x="1110" y="0"/>
                  <a:pt x="1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600" y="4983"/>
                  <a:pt x="5834" y="3989"/>
                  <a:pt x="5834" y="2485"/>
                </a:cubicBezTo>
                <a:cubicBezTo>
                  <a:pt x="5834" y="1109"/>
                  <a:pt x="4725" y="0"/>
                  <a:pt x="3350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1160217" y="4369750"/>
            <a:ext cx="146346" cy="125300"/>
          </a:xfrm>
          <a:custGeom>
            <a:avLst/>
            <a:gdLst/>
            <a:ahLst/>
            <a:cxnLst/>
            <a:rect l="l" t="t" r="r" b="b"/>
            <a:pathLst>
              <a:path w="5834" h="4998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78" y="4769"/>
                  <a:pt x="2703" y="4998"/>
                  <a:pt x="3317" y="4998"/>
                </a:cubicBezTo>
                <a:cubicBezTo>
                  <a:pt x="4598" y="4998"/>
                  <a:pt x="5833" y="4005"/>
                  <a:pt x="5833" y="2506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 txBox="1"/>
          <p:nvPr/>
        </p:nvSpPr>
        <p:spPr>
          <a:xfrm>
            <a:off x="3205795" y="831146"/>
            <a:ext cx="5297400" cy="381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questa fase è stato effettuato prima uno studio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per capire meglio quale fosse il funzionamento di base delle reti neurali.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/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È stato fatto uso della tecnica di Transfer Learning, utilizzando la rete neurale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ResNet50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Abbiamo scelto di appoggiarci a Google Colab, utilizzare come ottimizzatore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ADAM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, per 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 calcolo del valore di loss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BinaryCrossEntropy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e la funzione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early stopping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di keras.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L’addestramento è avvenuto con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Epoch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=100 e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batch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size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=32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Infine 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risultati dell’addestramento tramite la funzione di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evaluate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evidenziando le proprietà di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loss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id="554" name="Google Shape;554;p29"/>
          <p:cNvSpPr txBox="1"/>
          <p:nvPr/>
        </p:nvSpPr>
        <p:spPr>
          <a:xfrm>
            <a:off x="889465" y="671696"/>
            <a:ext cx="1411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ADB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</a:t>
            </a:r>
            <a:endParaRPr sz="1800" dirty="0">
              <a:solidFill>
                <a:srgbClr val="5CADBD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Immagine 1" descr="Immagine che contiene cerchio, schermata, Policromia, Elementi grafici&#10;&#10;Descrizione generata automaticamente">
            <a:extLst>
              <a:ext uri="{FF2B5EF4-FFF2-40B4-BE49-F238E27FC236}">
                <a16:creationId xmlns:a16="http://schemas.microsoft.com/office/drawing/2014/main" id="{235A30F1-49BD-BE53-5375-1DA60D48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94" y="2187533"/>
            <a:ext cx="432000" cy="432000"/>
          </a:xfrm>
          <a:prstGeom prst="rect">
            <a:avLst/>
          </a:prstGeom>
        </p:spPr>
      </p:pic>
      <p:pic>
        <p:nvPicPr>
          <p:cNvPr id="4" name="Immagine 3" descr="Immagine che contiene linea, Diagramma, diagramma, Carattere&#10;&#10;Descrizione generata automaticamente">
            <a:extLst>
              <a:ext uri="{FF2B5EF4-FFF2-40B4-BE49-F238E27FC236}">
                <a16:creationId xmlns:a16="http://schemas.microsoft.com/office/drawing/2014/main" id="{142BE4EE-62A4-166E-FB20-BE1E23DD7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121" y="3530951"/>
            <a:ext cx="4072233" cy="16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D349"/>
                </a:solidFill>
              </a:rPr>
              <a:t>FASE 3</a:t>
            </a:r>
            <a:endParaRPr dirty="0">
              <a:solidFill>
                <a:srgbClr val="B3D349"/>
              </a:solidFill>
            </a:endParaRPr>
          </a:p>
        </p:txBody>
      </p:sp>
      <p:cxnSp>
        <p:nvCxnSpPr>
          <p:cNvPr id="542" name="Google Shape;542;p29"/>
          <p:cNvCxnSpPr/>
          <p:nvPr/>
        </p:nvCxnSpPr>
        <p:spPr>
          <a:xfrm>
            <a:off x="1171178" y="1012444"/>
            <a:ext cx="0" cy="370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9"/>
          <p:cNvSpPr/>
          <p:nvPr/>
        </p:nvSpPr>
        <p:spPr>
          <a:xfrm>
            <a:off x="1159488" y="1326264"/>
            <a:ext cx="147804" cy="125671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60159" y="2340859"/>
            <a:ext cx="146463" cy="125349"/>
          </a:xfrm>
          <a:custGeom>
            <a:avLst/>
            <a:gdLst/>
            <a:ahLst/>
            <a:cxnLst/>
            <a:rect l="l" t="t" r="r" b="b"/>
            <a:pathLst>
              <a:path w="5834" h="4993" extrusionOk="0">
                <a:moveTo>
                  <a:pt x="3328" y="1"/>
                </a:moveTo>
                <a:cubicBezTo>
                  <a:pt x="1110" y="1"/>
                  <a:pt x="1" y="2684"/>
                  <a:pt x="1553" y="4259"/>
                </a:cubicBezTo>
                <a:cubicBezTo>
                  <a:pt x="2060" y="4766"/>
                  <a:pt x="2685" y="4993"/>
                  <a:pt x="3298" y="4993"/>
                </a:cubicBezTo>
                <a:cubicBezTo>
                  <a:pt x="4590" y="4993"/>
                  <a:pt x="5834" y="3988"/>
                  <a:pt x="5834" y="2485"/>
                </a:cubicBezTo>
                <a:cubicBezTo>
                  <a:pt x="5834" y="1110"/>
                  <a:pt x="4703" y="1"/>
                  <a:pt x="3328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284087" y="3043609"/>
            <a:ext cx="1016578" cy="748717"/>
          </a:xfrm>
          <a:custGeom>
            <a:avLst/>
            <a:gdLst/>
            <a:ahLst/>
            <a:cxnLst/>
            <a:rect l="l" t="t" r="r" b="b"/>
            <a:pathLst>
              <a:path w="33869" h="24951" extrusionOk="0">
                <a:moveTo>
                  <a:pt x="20594" y="1"/>
                </a:moveTo>
                <a:cubicBezTo>
                  <a:pt x="19825" y="1"/>
                  <a:pt x="19049" y="73"/>
                  <a:pt x="18277" y="221"/>
                </a:cubicBezTo>
                <a:cubicBezTo>
                  <a:pt x="13619" y="1086"/>
                  <a:pt x="9871" y="4523"/>
                  <a:pt x="8584" y="9092"/>
                </a:cubicBezTo>
                <a:lnTo>
                  <a:pt x="1" y="12464"/>
                </a:lnTo>
                <a:lnTo>
                  <a:pt x="8584" y="15835"/>
                </a:lnTo>
                <a:cubicBezTo>
                  <a:pt x="10092" y="21224"/>
                  <a:pt x="14994" y="24950"/>
                  <a:pt x="20605" y="24950"/>
                </a:cubicBezTo>
                <a:cubicBezTo>
                  <a:pt x="25330" y="24950"/>
                  <a:pt x="29654" y="22267"/>
                  <a:pt x="31761" y="18008"/>
                </a:cubicBezTo>
                <a:cubicBezTo>
                  <a:pt x="33869" y="13772"/>
                  <a:pt x="33381" y="8715"/>
                  <a:pt x="30519" y="4945"/>
                </a:cubicBezTo>
                <a:cubicBezTo>
                  <a:pt x="28135" y="1803"/>
                  <a:pt x="24442" y="1"/>
                  <a:pt x="205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60217" y="3355481"/>
            <a:ext cx="146346" cy="124974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50" y="0"/>
                </a:moveTo>
                <a:cubicBezTo>
                  <a:pt x="1110" y="0"/>
                  <a:pt x="1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600" y="4983"/>
                  <a:pt x="5834" y="3989"/>
                  <a:pt x="5834" y="2485"/>
                </a:cubicBezTo>
                <a:cubicBezTo>
                  <a:pt x="5834" y="1109"/>
                  <a:pt x="4725" y="0"/>
                  <a:pt x="3350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1160217" y="4369750"/>
            <a:ext cx="146346" cy="125300"/>
          </a:xfrm>
          <a:custGeom>
            <a:avLst/>
            <a:gdLst/>
            <a:ahLst/>
            <a:cxnLst/>
            <a:rect l="l" t="t" r="r" b="b"/>
            <a:pathLst>
              <a:path w="5834" h="4998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78" y="4769"/>
                  <a:pt x="2703" y="4998"/>
                  <a:pt x="3317" y="4998"/>
                </a:cubicBezTo>
                <a:cubicBezTo>
                  <a:pt x="4598" y="4998"/>
                  <a:pt x="5833" y="4005"/>
                  <a:pt x="5833" y="2506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 txBox="1"/>
          <p:nvPr/>
        </p:nvSpPr>
        <p:spPr>
          <a:xfrm>
            <a:off x="3206524" y="1106613"/>
            <a:ext cx="5297400" cy="3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Android Studio la progettazione dell’App è avvenuta seguendo le fasi di </a:t>
            </a:r>
            <a:r>
              <a:rPr lang="en" sz="1200" i="1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configurazione 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(installazione dei vari componenti e config del software)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seguito è avvenuta la stesura di un primo codice che permettesse all’app di avviarsi per testarne l’effettivo funzionamento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(Problem solving &amp; debugging)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Superato lo scoglio abbiamo migliorato il codice dell’app, inserendo anche diverse schermate grafiche in XML e cambiando le varie icone ed immagini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Infine il progetto che era stato testato dapprima sull’emulatore fornito dal software, è stato portato su un dispositivo Xiaomi 11T con versione Android compatibile grazie al debugging USB.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 ultimo la creazione di un APK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“release version”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compatibile anche con il Google Play Store.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29"/>
          <p:cNvSpPr txBox="1"/>
          <p:nvPr/>
        </p:nvSpPr>
        <p:spPr>
          <a:xfrm>
            <a:off x="930150" y="693469"/>
            <a:ext cx="1411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MATURITY</a:t>
            </a:r>
            <a:endParaRPr sz="1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Immagine 1" descr="Immagine che contiene clipart, Arte bambini, cartone animato, simbolo&#10;&#10;Descrizione generata automaticamente">
            <a:extLst>
              <a:ext uri="{FF2B5EF4-FFF2-40B4-BE49-F238E27FC236}">
                <a16:creationId xmlns:a16="http://schemas.microsoft.com/office/drawing/2014/main" id="{911588C5-F507-16AA-82F5-D8EF0B41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46" y="3201967"/>
            <a:ext cx="3567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CAA3D"/>
                </a:solidFill>
              </a:rPr>
              <a:t>FASE 4</a:t>
            </a:r>
            <a:endParaRPr dirty="0">
              <a:solidFill>
                <a:srgbClr val="7CAA3D"/>
              </a:solidFill>
            </a:endParaRPr>
          </a:p>
        </p:txBody>
      </p:sp>
      <p:cxnSp>
        <p:nvCxnSpPr>
          <p:cNvPr id="542" name="Google Shape;542;p29"/>
          <p:cNvCxnSpPr/>
          <p:nvPr/>
        </p:nvCxnSpPr>
        <p:spPr>
          <a:xfrm>
            <a:off x="1171178" y="1012444"/>
            <a:ext cx="0" cy="370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9"/>
          <p:cNvSpPr/>
          <p:nvPr/>
        </p:nvSpPr>
        <p:spPr>
          <a:xfrm>
            <a:off x="1159488" y="1326264"/>
            <a:ext cx="147804" cy="125671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60159" y="2340859"/>
            <a:ext cx="146463" cy="125349"/>
          </a:xfrm>
          <a:custGeom>
            <a:avLst/>
            <a:gdLst/>
            <a:ahLst/>
            <a:cxnLst/>
            <a:rect l="l" t="t" r="r" b="b"/>
            <a:pathLst>
              <a:path w="5834" h="4993" extrusionOk="0">
                <a:moveTo>
                  <a:pt x="3328" y="1"/>
                </a:moveTo>
                <a:cubicBezTo>
                  <a:pt x="1110" y="1"/>
                  <a:pt x="1" y="2684"/>
                  <a:pt x="1553" y="4259"/>
                </a:cubicBezTo>
                <a:cubicBezTo>
                  <a:pt x="2060" y="4766"/>
                  <a:pt x="2685" y="4993"/>
                  <a:pt x="3298" y="4993"/>
                </a:cubicBezTo>
                <a:cubicBezTo>
                  <a:pt x="4590" y="4993"/>
                  <a:pt x="5834" y="3988"/>
                  <a:pt x="5834" y="2485"/>
                </a:cubicBezTo>
                <a:cubicBezTo>
                  <a:pt x="5834" y="1110"/>
                  <a:pt x="4703" y="1"/>
                  <a:pt x="3328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60217" y="3355481"/>
            <a:ext cx="146346" cy="124974"/>
          </a:xfrm>
          <a:custGeom>
            <a:avLst/>
            <a:gdLst/>
            <a:ahLst/>
            <a:cxnLst/>
            <a:rect l="l" t="t" r="r" b="b"/>
            <a:pathLst>
              <a:path w="5834" h="4983" extrusionOk="0">
                <a:moveTo>
                  <a:pt x="3350" y="0"/>
                </a:moveTo>
                <a:cubicBezTo>
                  <a:pt x="1110" y="0"/>
                  <a:pt x="1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600" y="4983"/>
                  <a:pt x="5834" y="3989"/>
                  <a:pt x="5834" y="2485"/>
                </a:cubicBezTo>
                <a:cubicBezTo>
                  <a:pt x="5834" y="1109"/>
                  <a:pt x="4725" y="0"/>
                  <a:pt x="3350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283772" y="4057988"/>
            <a:ext cx="1017208" cy="748825"/>
          </a:xfrm>
          <a:custGeom>
            <a:avLst/>
            <a:gdLst/>
            <a:ahLst/>
            <a:cxnLst/>
            <a:rect l="l" t="t" r="r" b="b"/>
            <a:pathLst>
              <a:path w="33890" h="24965" extrusionOk="0">
                <a:moveTo>
                  <a:pt x="20578" y="0"/>
                </a:moveTo>
                <a:cubicBezTo>
                  <a:pt x="19814" y="0"/>
                  <a:pt x="19044" y="70"/>
                  <a:pt x="18276" y="212"/>
                </a:cubicBezTo>
                <a:cubicBezTo>
                  <a:pt x="13618" y="1099"/>
                  <a:pt x="9870" y="4537"/>
                  <a:pt x="8606" y="9106"/>
                </a:cubicBezTo>
                <a:lnTo>
                  <a:pt x="0" y="12477"/>
                </a:lnTo>
                <a:lnTo>
                  <a:pt x="8606" y="15849"/>
                </a:lnTo>
                <a:cubicBezTo>
                  <a:pt x="10114" y="21238"/>
                  <a:pt x="15015" y="24942"/>
                  <a:pt x="20605" y="24964"/>
                </a:cubicBezTo>
                <a:cubicBezTo>
                  <a:pt x="25351" y="24964"/>
                  <a:pt x="29676" y="22281"/>
                  <a:pt x="31783" y="18022"/>
                </a:cubicBezTo>
                <a:cubicBezTo>
                  <a:pt x="33890" y="13786"/>
                  <a:pt x="33402" y="8729"/>
                  <a:pt x="30541" y="4936"/>
                </a:cubicBezTo>
                <a:cubicBezTo>
                  <a:pt x="28151" y="1788"/>
                  <a:pt x="24447" y="0"/>
                  <a:pt x="20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1160217" y="4369750"/>
            <a:ext cx="146346" cy="125300"/>
          </a:xfrm>
          <a:custGeom>
            <a:avLst/>
            <a:gdLst/>
            <a:ahLst/>
            <a:cxnLst/>
            <a:rect l="l" t="t" r="r" b="b"/>
            <a:pathLst>
              <a:path w="5834" h="4998" extrusionOk="0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78" y="4769"/>
                  <a:pt x="2703" y="4998"/>
                  <a:pt x="3317" y="4998"/>
                </a:cubicBezTo>
                <a:cubicBezTo>
                  <a:pt x="4598" y="4998"/>
                  <a:pt x="5833" y="4005"/>
                  <a:pt x="5833" y="2506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 txBox="1"/>
          <p:nvPr/>
        </p:nvSpPr>
        <p:spPr>
          <a:xfrm>
            <a:off x="3206524" y="990596"/>
            <a:ext cx="5297400" cy="381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L’attività progettuale che abbiamo deciso di implementare nel nostro lavoro riguarda: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implementazione di un nuovo modello di CNN basato su 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Inception V3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l’analisi tramite curve ROC di tale modello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elativo confronto tra le prestazioni.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rete in questione fa uso dell’approccio “Transfer Learning”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Nell’app è implementata nella schermata “</a:t>
            </a:r>
            <a:r>
              <a:rPr lang="en" sz="1200" i="1" u="sng" dirty="0">
                <a:latin typeface="Roboto"/>
                <a:ea typeface="Roboto"/>
                <a:cs typeface="Roboto"/>
                <a:sym typeface="Roboto"/>
              </a:rPr>
              <a:t>New Features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”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curve ROC sono utili nell’analisi del’accuratezza dei risultati ottenuti.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Una possibile implementazione in futuro, potrebbe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	essere quella di aggiungere ancora altri modelli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modo da dare più scelta all’ut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ente e permettere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confronti ancora più vasti tra le loro prestazioni.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Ciò comporterebbe però un problema: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Dimen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sioni dell’</a:t>
            </a:r>
            <a:r>
              <a:rPr lang="it-IT" sz="1200" dirty="0" err="1">
                <a:latin typeface="Roboto"/>
                <a:ea typeface="Roboto"/>
                <a:cs typeface="Roboto"/>
                <a:sym typeface="Roboto"/>
              </a:rPr>
              <a:t>apk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 sempre maggiori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 quale </a:t>
            </a: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ci sono però diverse possibili soluzioni.</a:t>
            </a:r>
          </a:p>
        </p:txBody>
      </p:sp>
      <p:sp>
        <p:nvSpPr>
          <p:cNvPr id="558" name="Google Shape;558;p29"/>
          <p:cNvSpPr txBox="1"/>
          <p:nvPr/>
        </p:nvSpPr>
        <p:spPr>
          <a:xfrm>
            <a:off x="889465" y="694907"/>
            <a:ext cx="1411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DECLINE</a:t>
            </a:r>
            <a:endParaRPr sz="18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Immagine 1" descr="Immagine che contiene Elementi grafici, Carattere, logo, schermata&#10;&#10;Descrizione generata automaticamente">
            <a:extLst>
              <a:ext uri="{FF2B5EF4-FFF2-40B4-BE49-F238E27FC236}">
                <a16:creationId xmlns:a16="http://schemas.microsoft.com/office/drawing/2014/main" id="{F3789BB2-7710-9996-3353-8173C337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35" y="4216400"/>
            <a:ext cx="432000" cy="432000"/>
          </a:xfrm>
          <a:prstGeom prst="rect">
            <a:avLst/>
          </a:prstGeom>
        </p:spPr>
      </p:pic>
      <p:pic>
        <p:nvPicPr>
          <p:cNvPr id="5" name="Immagine 4" descr="Immagine che contiene testo, schermata, Sistema operativo&#10;&#10;Descrizione generata automaticamente">
            <a:extLst>
              <a:ext uri="{FF2B5EF4-FFF2-40B4-BE49-F238E27FC236}">
                <a16:creationId xmlns:a16="http://schemas.microsoft.com/office/drawing/2014/main" id="{6F6BC25F-73DC-6794-D6A5-7A375BF34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52" y="1216336"/>
            <a:ext cx="1218056" cy="263912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A2DA27D-1F6C-FD58-272F-1D615CF5E595}"/>
              </a:ext>
            </a:extLst>
          </p:cNvPr>
          <p:cNvSpPr/>
          <p:nvPr/>
        </p:nvSpPr>
        <p:spPr>
          <a:xfrm>
            <a:off x="2230244" y="2571750"/>
            <a:ext cx="520390" cy="595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430B191-3D41-00FB-B2C5-C99AD1DC838C}"/>
              </a:ext>
            </a:extLst>
          </p:cNvPr>
          <p:cNvSpPr/>
          <p:nvPr/>
        </p:nvSpPr>
        <p:spPr>
          <a:xfrm rot="1458533">
            <a:off x="1801923" y="2621154"/>
            <a:ext cx="439717" cy="1412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71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1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per l’attenzione</a:t>
            </a:r>
            <a:endParaRPr dirty="0"/>
          </a:p>
        </p:txBody>
      </p:sp>
      <p:sp>
        <p:nvSpPr>
          <p:cNvPr id="608" name="Google Shape;608;p31"/>
          <p:cNvSpPr/>
          <p:nvPr/>
        </p:nvSpPr>
        <p:spPr>
          <a:xfrm>
            <a:off x="514914" y="2571750"/>
            <a:ext cx="6242726" cy="2109800"/>
          </a:xfrm>
          <a:custGeom>
            <a:avLst/>
            <a:gdLst/>
            <a:ahLst/>
            <a:cxnLst/>
            <a:rect l="l" t="t" r="r" b="b"/>
            <a:pathLst>
              <a:path w="225857" h="146919" extrusionOk="0">
                <a:moveTo>
                  <a:pt x="197538" y="3343"/>
                </a:moveTo>
                <a:cubicBezTo>
                  <a:pt x="198976" y="2573"/>
                  <a:pt x="206714" y="1945"/>
                  <a:pt x="215688" y="1621"/>
                </a:cubicBezTo>
                <a:cubicBezTo>
                  <a:pt x="217166" y="1581"/>
                  <a:pt x="220650" y="1439"/>
                  <a:pt x="224641" y="1216"/>
                </a:cubicBezTo>
                <a:lnTo>
                  <a:pt x="224641" y="1"/>
                </a:lnTo>
                <a:cubicBezTo>
                  <a:pt x="214148" y="345"/>
                  <a:pt x="192839" y="1074"/>
                  <a:pt x="189962" y="2695"/>
                </a:cubicBezTo>
                <a:cubicBezTo>
                  <a:pt x="186620" y="4579"/>
                  <a:pt x="192859" y="5409"/>
                  <a:pt x="199625" y="7050"/>
                </a:cubicBezTo>
                <a:cubicBezTo>
                  <a:pt x="206755" y="8792"/>
                  <a:pt x="214270" y="9339"/>
                  <a:pt x="211677" y="11000"/>
                </a:cubicBezTo>
                <a:cubicBezTo>
                  <a:pt x="208841" y="12823"/>
                  <a:pt x="197498" y="12681"/>
                  <a:pt x="185506" y="12985"/>
                </a:cubicBezTo>
                <a:cubicBezTo>
                  <a:pt x="173535" y="13289"/>
                  <a:pt x="160490" y="13836"/>
                  <a:pt x="154069" y="16307"/>
                </a:cubicBezTo>
                <a:cubicBezTo>
                  <a:pt x="146898" y="19062"/>
                  <a:pt x="153967" y="21999"/>
                  <a:pt x="161259" y="25037"/>
                </a:cubicBezTo>
                <a:cubicBezTo>
                  <a:pt x="169605" y="28522"/>
                  <a:pt x="178031" y="32046"/>
                  <a:pt x="171306" y="36361"/>
                </a:cubicBezTo>
                <a:cubicBezTo>
                  <a:pt x="163569" y="41323"/>
                  <a:pt x="146736" y="41263"/>
                  <a:pt x="127999" y="41202"/>
                </a:cubicBezTo>
                <a:cubicBezTo>
                  <a:pt x="109606" y="41121"/>
                  <a:pt x="89634" y="41060"/>
                  <a:pt x="72153" y="47765"/>
                </a:cubicBezTo>
                <a:cubicBezTo>
                  <a:pt x="51026" y="55867"/>
                  <a:pt x="49304" y="67110"/>
                  <a:pt x="47258" y="80418"/>
                </a:cubicBezTo>
                <a:cubicBezTo>
                  <a:pt x="44564" y="97919"/>
                  <a:pt x="41303" y="119168"/>
                  <a:pt x="0" y="146493"/>
                </a:cubicBezTo>
                <a:lnTo>
                  <a:pt x="2573" y="146919"/>
                </a:lnTo>
                <a:lnTo>
                  <a:pt x="45921" y="146919"/>
                </a:lnTo>
                <a:cubicBezTo>
                  <a:pt x="69317" y="117547"/>
                  <a:pt x="68142" y="95509"/>
                  <a:pt x="67372" y="81329"/>
                </a:cubicBezTo>
                <a:cubicBezTo>
                  <a:pt x="66663" y="67920"/>
                  <a:pt x="66177" y="58967"/>
                  <a:pt x="83071" y="51755"/>
                </a:cubicBezTo>
                <a:cubicBezTo>
                  <a:pt x="97432" y="45638"/>
                  <a:pt x="113658" y="45780"/>
                  <a:pt x="133245" y="45942"/>
                </a:cubicBezTo>
                <a:cubicBezTo>
                  <a:pt x="154129" y="46144"/>
                  <a:pt x="179004" y="46367"/>
                  <a:pt x="187856" y="39278"/>
                </a:cubicBezTo>
                <a:cubicBezTo>
                  <a:pt x="195209" y="33383"/>
                  <a:pt x="182062" y="28481"/>
                  <a:pt x="172441" y="24896"/>
                </a:cubicBezTo>
                <a:cubicBezTo>
                  <a:pt x="164399" y="21857"/>
                  <a:pt x="158221" y="19244"/>
                  <a:pt x="163791" y="17279"/>
                </a:cubicBezTo>
                <a:cubicBezTo>
                  <a:pt x="169362" y="15314"/>
                  <a:pt x="179186" y="15071"/>
                  <a:pt x="191522" y="14788"/>
                </a:cubicBezTo>
                <a:cubicBezTo>
                  <a:pt x="204445" y="14484"/>
                  <a:pt x="220063" y="14261"/>
                  <a:pt x="223122" y="11810"/>
                </a:cubicBezTo>
                <a:cubicBezTo>
                  <a:pt x="225856" y="9623"/>
                  <a:pt x="214574" y="7880"/>
                  <a:pt x="206451" y="6604"/>
                </a:cubicBezTo>
                <a:cubicBezTo>
                  <a:pt x="199280" y="5470"/>
                  <a:pt x="195006" y="4700"/>
                  <a:pt x="197538" y="3343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1"/>
          <p:cNvSpPr txBox="1"/>
          <p:nvPr/>
        </p:nvSpPr>
        <p:spPr>
          <a:xfrm>
            <a:off x="457199" y="1067784"/>
            <a:ext cx="3401123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Link alla repository del progetto: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Alzheimer-detector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oogle Shape;1083;p48">
            <a:extLst>
              <a:ext uri="{FF2B5EF4-FFF2-40B4-BE49-F238E27FC236}">
                <a16:creationId xmlns:a16="http://schemas.microsoft.com/office/drawing/2014/main" id="{2DC5A9E3-1756-D77D-223F-7416CBAB6D58}"/>
              </a:ext>
            </a:extLst>
          </p:cNvPr>
          <p:cNvGrpSpPr/>
          <p:nvPr/>
        </p:nvGrpSpPr>
        <p:grpSpPr>
          <a:xfrm>
            <a:off x="7978928" y="3419707"/>
            <a:ext cx="707872" cy="1495649"/>
            <a:chOff x="6529419" y="1724307"/>
            <a:chExt cx="1480463" cy="2931917"/>
          </a:xfrm>
        </p:grpSpPr>
        <p:grpSp>
          <p:nvGrpSpPr>
            <p:cNvPr id="18" name="Google Shape;1084;p48">
              <a:extLst>
                <a:ext uri="{FF2B5EF4-FFF2-40B4-BE49-F238E27FC236}">
                  <a16:creationId xmlns:a16="http://schemas.microsoft.com/office/drawing/2014/main" id="{D6F47E3B-3802-30D4-EAC2-EFC2DAE418B5}"/>
                </a:ext>
              </a:extLst>
            </p:cNvPr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4" name="Google Shape;1085;p48">
                <a:extLst>
                  <a:ext uri="{FF2B5EF4-FFF2-40B4-BE49-F238E27FC236}">
                    <a16:creationId xmlns:a16="http://schemas.microsoft.com/office/drawing/2014/main" id="{5F7F3F39-8129-87BF-4739-B9E03812C8DD}"/>
                  </a:ext>
                </a:extLst>
              </p:cNvPr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6" name="Google Shape;1086;p48">
                  <a:extLst>
                    <a:ext uri="{FF2B5EF4-FFF2-40B4-BE49-F238E27FC236}">
                      <a16:creationId xmlns:a16="http://schemas.microsoft.com/office/drawing/2014/main" id="{BEB0BA96-2A5D-C9EC-E746-201D81E27878}"/>
                    </a:ext>
                  </a:extLst>
                </p:cNvPr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087;p48">
                  <a:extLst>
                    <a:ext uri="{FF2B5EF4-FFF2-40B4-BE49-F238E27FC236}">
                      <a16:creationId xmlns:a16="http://schemas.microsoft.com/office/drawing/2014/main" id="{343C96C4-22F7-9D06-904A-BDAF8D4CA870}"/>
                    </a:ext>
                  </a:extLst>
                </p:cNvPr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1088;p48">
                <a:extLst>
                  <a:ext uri="{FF2B5EF4-FFF2-40B4-BE49-F238E27FC236}">
                    <a16:creationId xmlns:a16="http://schemas.microsoft.com/office/drawing/2014/main" id="{1514998C-6984-AF70-AE58-156BC0C7F535}"/>
                  </a:ext>
                </a:extLst>
              </p:cNvPr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089;p48">
              <a:extLst>
                <a:ext uri="{FF2B5EF4-FFF2-40B4-BE49-F238E27FC236}">
                  <a16:creationId xmlns:a16="http://schemas.microsoft.com/office/drawing/2014/main" id="{ABB7AF28-F689-2DC1-AC69-40174E85B35A}"/>
                </a:ext>
              </a:extLst>
            </p:cNvPr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6" name="Google Shape;1090;p48">
                <a:extLst>
                  <a:ext uri="{FF2B5EF4-FFF2-40B4-BE49-F238E27FC236}">
                    <a16:creationId xmlns:a16="http://schemas.microsoft.com/office/drawing/2014/main" id="{043E6800-97F3-4962-C136-FA4EF6A3F176}"/>
                  </a:ext>
                </a:extLst>
              </p:cNvPr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2" name="Google Shape;1091;p48">
                  <a:extLst>
                    <a:ext uri="{FF2B5EF4-FFF2-40B4-BE49-F238E27FC236}">
                      <a16:creationId xmlns:a16="http://schemas.microsoft.com/office/drawing/2014/main" id="{F30C578E-0671-2B1B-87C7-95D71B0B1842}"/>
                    </a:ext>
                  </a:extLst>
                </p:cNvPr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092;p48">
                  <a:extLst>
                    <a:ext uri="{FF2B5EF4-FFF2-40B4-BE49-F238E27FC236}">
                      <a16:creationId xmlns:a16="http://schemas.microsoft.com/office/drawing/2014/main" id="{D6118BF1-83B7-555D-82EF-DC5A09047E25}"/>
                    </a:ext>
                  </a:extLst>
                </p:cNvPr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093;p48">
                <a:extLst>
                  <a:ext uri="{FF2B5EF4-FFF2-40B4-BE49-F238E27FC236}">
                    <a16:creationId xmlns:a16="http://schemas.microsoft.com/office/drawing/2014/main" id="{88A0359E-4BB7-6B22-A1B2-12E916042CA9}"/>
                  </a:ext>
                </a:extLst>
              </p:cNvPr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8" name="Google Shape;1094;p48">
                  <a:extLst>
                    <a:ext uri="{FF2B5EF4-FFF2-40B4-BE49-F238E27FC236}">
                      <a16:creationId xmlns:a16="http://schemas.microsoft.com/office/drawing/2014/main" id="{34238086-753A-B3B1-6773-5B1F03763D36}"/>
                    </a:ext>
                  </a:extLst>
                </p:cNvPr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095;p48">
                  <a:extLst>
                    <a:ext uri="{FF2B5EF4-FFF2-40B4-BE49-F238E27FC236}">
                      <a16:creationId xmlns:a16="http://schemas.microsoft.com/office/drawing/2014/main" id="{B7166C14-3B91-2B2C-ABA7-E69A3DE78DC2}"/>
                    </a:ext>
                  </a:extLst>
                </p:cNvPr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096;p48">
                  <a:extLst>
                    <a:ext uri="{FF2B5EF4-FFF2-40B4-BE49-F238E27FC236}">
                      <a16:creationId xmlns:a16="http://schemas.microsoft.com/office/drawing/2014/main" id="{0B8DE5CC-2DEC-E813-6C6A-B0C5082C9346}"/>
                    </a:ext>
                  </a:extLst>
                </p:cNvPr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097;p48">
                  <a:extLst>
                    <a:ext uri="{FF2B5EF4-FFF2-40B4-BE49-F238E27FC236}">
                      <a16:creationId xmlns:a16="http://schemas.microsoft.com/office/drawing/2014/main" id="{B645FE31-A2F6-C483-92D1-294663DC3C66}"/>
                    </a:ext>
                  </a:extLst>
                </p:cNvPr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1098;p48">
              <a:extLst>
                <a:ext uri="{FF2B5EF4-FFF2-40B4-BE49-F238E27FC236}">
                  <a16:creationId xmlns:a16="http://schemas.microsoft.com/office/drawing/2014/main" id="{550EFB78-C462-A6B0-C536-F99936CFB5F6}"/>
                </a:ext>
              </a:extLst>
            </p:cNvPr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8" name="Google Shape;1099;p48">
                <a:extLst>
                  <a:ext uri="{FF2B5EF4-FFF2-40B4-BE49-F238E27FC236}">
                    <a16:creationId xmlns:a16="http://schemas.microsoft.com/office/drawing/2014/main" id="{7B4DBBEA-4625-613A-827E-9407F4A6A63D}"/>
                  </a:ext>
                </a:extLst>
              </p:cNvPr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4" name="Google Shape;1100;p48">
                  <a:extLst>
                    <a:ext uri="{FF2B5EF4-FFF2-40B4-BE49-F238E27FC236}">
                      <a16:creationId xmlns:a16="http://schemas.microsoft.com/office/drawing/2014/main" id="{7AEC7CBF-194F-F130-53CB-7657EF95E70D}"/>
                    </a:ext>
                  </a:extLst>
                </p:cNvPr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101;p48">
                  <a:extLst>
                    <a:ext uri="{FF2B5EF4-FFF2-40B4-BE49-F238E27FC236}">
                      <a16:creationId xmlns:a16="http://schemas.microsoft.com/office/drawing/2014/main" id="{F96216A2-00C6-1815-94DB-9AA1C30AB148}"/>
                    </a:ext>
                  </a:extLst>
                </p:cNvPr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1102;p48">
                <a:extLst>
                  <a:ext uri="{FF2B5EF4-FFF2-40B4-BE49-F238E27FC236}">
                    <a16:creationId xmlns:a16="http://schemas.microsoft.com/office/drawing/2014/main" id="{FDF56A74-6506-2670-CDBA-555BDF999A17}"/>
                  </a:ext>
                </a:extLst>
              </p:cNvPr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0" name="Google Shape;1103;p48">
                  <a:extLst>
                    <a:ext uri="{FF2B5EF4-FFF2-40B4-BE49-F238E27FC236}">
                      <a16:creationId xmlns:a16="http://schemas.microsoft.com/office/drawing/2014/main" id="{B5462574-4599-3F8C-2827-1B1470E1B629}"/>
                    </a:ext>
                  </a:extLst>
                </p:cNvPr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104;p48">
                  <a:extLst>
                    <a:ext uri="{FF2B5EF4-FFF2-40B4-BE49-F238E27FC236}">
                      <a16:creationId xmlns:a16="http://schemas.microsoft.com/office/drawing/2014/main" id="{C1D695FC-F575-0B50-2B58-60D746F6D8E2}"/>
                    </a:ext>
                  </a:extLst>
                </p:cNvPr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105;p48">
                  <a:extLst>
                    <a:ext uri="{FF2B5EF4-FFF2-40B4-BE49-F238E27FC236}">
                      <a16:creationId xmlns:a16="http://schemas.microsoft.com/office/drawing/2014/main" id="{60A3C84E-720C-43C4-2ECC-484E52D0FEB8}"/>
                    </a:ext>
                  </a:extLst>
                </p:cNvPr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106;p48">
                  <a:extLst>
                    <a:ext uri="{FF2B5EF4-FFF2-40B4-BE49-F238E27FC236}">
                      <a16:creationId xmlns:a16="http://schemas.microsoft.com/office/drawing/2014/main" id="{9715F7E7-E4E6-2E4E-6AF3-ED21DFCD425E}"/>
                    </a:ext>
                  </a:extLst>
                </p:cNvPr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1107;p48">
              <a:extLst>
                <a:ext uri="{FF2B5EF4-FFF2-40B4-BE49-F238E27FC236}">
                  <a16:creationId xmlns:a16="http://schemas.microsoft.com/office/drawing/2014/main" id="{E94F4C68-5786-0113-BDC7-78F374C73951}"/>
                </a:ext>
              </a:extLst>
            </p:cNvPr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2" name="Google Shape;1108;p48">
                <a:extLst>
                  <a:ext uri="{FF2B5EF4-FFF2-40B4-BE49-F238E27FC236}">
                    <a16:creationId xmlns:a16="http://schemas.microsoft.com/office/drawing/2014/main" id="{6C192FE2-C511-63F0-7404-E4E657175DED}"/>
                  </a:ext>
                </a:extLst>
              </p:cNvPr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6" name="Google Shape;1109;p48">
                  <a:extLst>
                    <a:ext uri="{FF2B5EF4-FFF2-40B4-BE49-F238E27FC236}">
                      <a16:creationId xmlns:a16="http://schemas.microsoft.com/office/drawing/2014/main" id="{BF82C571-C55A-51D5-DB54-C3322ED14010}"/>
                    </a:ext>
                  </a:extLst>
                </p:cNvPr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110;p48">
                  <a:extLst>
                    <a:ext uri="{FF2B5EF4-FFF2-40B4-BE49-F238E27FC236}">
                      <a16:creationId xmlns:a16="http://schemas.microsoft.com/office/drawing/2014/main" id="{C945C253-A29B-3353-BE9B-D95FF5EE5FF2}"/>
                    </a:ext>
                  </a:extLst>
                </p:cNvPr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1111;p48">
                <a:extLst>
                  <a:ext uri="{FF2B5EF4-FFF2-40B4-BE49-F238E27FC236}">
                    <a16:creationId xmlns:a16="http://schemas.microsoft.com/office/drawing/2014/main" id="{A4C6FB57-8A27-C015-4B01-1442192351DA}"/>
                  </a:ext>
                </a:extLst>
              </p:cNvPr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4" name="Google Shape;1112;p48">
                  <a:extLst>
                    <a:ext uri="{FF2B5EF4-FFF2-40B4-BE49-F238E27FC236}">
                      <a16:creationId xmlns:a16="http://schemas.microsoft.com/office/drawing/2014/main" id="{54BCE0B5-10F3-99F6-0D2A-269ABCD9FE66}"/>
                    </a:ext>
                  </a:extLst>
                </p:cNvPr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113;p48">
                  <a:extLst>
                    <a:ext uri="{FF2B5EF4-FFF2-40B4-BE49-F238E27FC236}">
                      <a16:creationId xmlns:a16="http://schemas.microsoft.com/office/drawing/2014/main" id="{11E2B518-C5B0-A73D-C6BC-433574B30D68}"/>
                    </a:ext>
                  </a:extLst>
                </p:cNvPr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1114;p48">
              <a:extLst>
                <a:ext uri="{FF2B5EF4-FFF2-40B4-BE49-F238E27FC236}">
                  <a16:creationId xmlns:a16="http://schemas.microsoft.com/office/drawing/2014/main" id="{6637A2FA-0320-CBC7-CD01-4286243FE159}"/>
                </a:ext>
              </a:extLst>
            </p:cNvPr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" name="Google Shape;1115;p48">
                <a:extLst>
                  <a:ext uri="{FF2B5EF4-FFF2-40B4-BE49-F238E27FC236}">
                    <a16:creationId xmlns:a16="http://schemas.microsoft.com/office/drawing/2014/main" id="{73465064-EC80-CD2D-D96C-C1C124541999}"/>
                  </a:ext>
                </a:extLst>
              </p:cNvPr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0" name="Google Shape;1116;p48">
                  <a:extLst>
                    <a:ext uri="{FF2B5EF4-FFF2-40B4-BE49-F238E27FC236}">
                      <a16:creationId xmlns:a16="http://schemas.microsoft.com/office/drawing/2014/main" id="{7C110C77-5243-460F-65BC-6D8B22F4B741}"/>
                    </a:ext>
                  </a:extLst>
                </p:cNvPr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117;p48">
                  <a:extLst>
                    <a:ext uri="{FF2B5EF4-FFF2-40B4-BE49-F238E27FC236}">
                      <a16:creationId xmlns:a16="http://schemas.microsoft.com/office/drawing/2014/main" id="{334E979B-90C5-470A-69F2-EBCB3DE36351}"/>
                    </a:ext>
                  </a:extLst>
                </p:cNvPr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1118;p48">
                <a:extLst>
                  <a:ext uri="{FF2B5EF4-FFF2-40B4-BE49-F238E27FC236}">
                    <a16:creationId xmlns:a16="http://schemas.microsoft.com/office/drawing/2014/main" id="{1479C0E8-E99E-0723-CC7A-D8331850408D}"/>
                  </a:ext>
                </a:extLst>
              </p:cNvPr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" name="Google Shape;1119;p48">
                  <a:extLst>
                    <a:ext uri="{FF2B5EF4-FFF2-40B4-BE49-F238E27FC236}">
                      <a16:creationId xmlns:a16="http://schemas.microsoft.com/office/drawing/2014/main" id="{36D81CD7-BC2C-BB6D-4630-92069DB66F2D}"/>
                    </a:ext>
                  </a:extLst>
                </p:cNvPr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120;p48">
                  <a:extLst>
                    <a:ext uri="{FF2B5EF4-FFF2-40B4-BE49-F238E27FC236}">
                      <a16:creationId xmlns:a16="http://schemas.microsoft.com/office/drawing/2014/main" id="{40E7E4B7-E3C3-25CA-3764-2EFE0778D707}"/>
                    </a:ext>
                  </a:extLst>
                </p:cNvPr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121;p48">
                  <a:extLst>
                    <a:ext uri="{FF2B5EF4-FFF2-40B4-BE49-F238E27FC236}">
                      <a16:creationId xmlns:a16="http://schemas.microsoft.com/office/drawing/2014/main" id="{55D1DAAB-8F49-E319-C3E5-95312DE028D4}"/>
                    </a:ext>
                  </a:extLst>
                </p:cNvPr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122;p48">
                  <a:extLst>
                    <a:ext uri="{FF2B5EF4-FFF2-40B4-BE49-F238E27FC236}">
                      <a16:creationId xmlns:a16="http://schemas.microsoft.com/office/drawing/2014/main" id="{866522DF-2988-280B-6BEE-4F85B2877ABC}"/>
                    </a:ext>
                  </a:extLst>
                </p:cNvPr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123;p48">
                  <a:extLst>
                    <a:ext uri="{FF2B5EF4-FFF2-40B4-BE49-F238E27FC236}">
                      <a16:creationId xmlns:a16="http://schemas.microsoft.com/office/drawing/2014/main" id="{EE1337F7-AD4F-63C7-6293-7044F085F464}"/>
                    </a:ext>
                  </a:extLst>
                </p:cNvPr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EBAAFBEC-ED6E-5058-7CFF-B2B7A733F267}"/>
              </a:ext>
            </a:extLst>
          </p:cNvPr>
          <p:cNvSpPr txBox="1"/>
          <p:nvPr/>
        </p:nvSpPr>
        <p:spPr>
          <a:xfrm>
            <a:off x="3424460" y="2154068"/>
            <a:ext cx="230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Orlando De Bernardis</a:t>
            </a:r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EC62A59-7593-C5DD-CF23-5C047AC2A7FB}"/>
              </a:ext>
            </a:extLst>
          </p:cNvPr>
          <p:cNvSpPr txBox="1"/>
          <p:nvPr/>
        </p:nvSpPr>
        <p:spPr>
          <a:xfrm>
            <a:off x="823562" y="2155352"/>
            <a:ext cx="220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5"/>
              </a:rPr>
              <a:t>Pierantonio Carrozzini</a:t>
            </a:r>
            <a:endParaRPr lang="it-IT" dirty="0"/>
          </a:p>
        </p:txBody>
      </p:sp>
      <p:pic>
        <p:nvPicPr>
          <p:cNvPr id="62" name="Immagine 61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B18F32E7-F47E-B2AA-D83D-9406C52EB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573" y="664269"/>
            <a:ext cx="1982496" cy="198249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F5E0ED-C366-9E27-67AA-599591CD140F}"/>
              </a:ext>
            </a:extLst>
          </p:cNvPr>
          <p:cNvSpPr txBox="1"/>
          <p:nvPr/>
        </p:nvSpPr>
        <p:spPr>
          <a:xfrm>
            <a:off x="3905031" y="2415621"/>
            <a:ext cx="1613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@theorly_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C44CA5-D1C1-192F-8CCA-C9240F3D3649}"/>
              </a:ext>
            </a:extLst>
          </p:cNvPr>
          <p:cNvSpPr txBox="1"/>
          <p:nvPr/>
        </p:nvSpPr>
        <p:spPr>
          <a:xfrm>
            <a:off x="1248976" y="2427859"/>
            <a:ext cx="1286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@pier_carrozzini</a:t>
            </a:r>
            <a:endParaRPr lang="it-IT" sz="1100" dirty="0"/>
          </a:p>
        </p:txBody>
      </p:sp>
      <p:pic>
        <p:nvPicPr>
          <p:cNvPr id="5" name="Immagine 4" descr="Immagine che contiene schizzo, cerchio, bianco e nero, clipart&#10;&#10;Descrizione generata automaticamente">
            <a:extLst>
              <a:ext uri="{FF2B5EF4-FFF2-40B4-BE49-F238E27FC236}">
                <a16:creationId xmlns:a16="http://schemas.microsoft.com/office/drawing/2014/main" id="{45052D96-6B48-DE0B-8F8C-1B9B4FDD4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281" y="2415621"/>
            <a:ext cx="307777" cy="307777"/>
          </a:xfrm>
          <a:prstGeom prst="rect">
            <a:avLst/>
          </a:prstGeom>
        </p:spPr>
      </p:pic>
      <p:pic>
        <p:nvPicPr>
          <p:cNvPr id="6" name="Immagine 5" descr="Immagine che contiene schizzo, cerchio, bianco e nero, clipart&#10;&#10;Descrizione generata automaticamente">
            <a:extLst>
              <a:ext uri="{FF2B5EF4-FFF2-40B4-BE49-F238E27FC236}">
                <a16:creationId xmlns:a16="http://schemas.microsoft.com/office/drawing/2014/main" id="{C2B57AFC-EE58-41F1-2224-8CDB0CB56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644" y="2415621"/>
            <a:ext cx="307777" cy="3077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duct Lifecycle Infographics by Slidesgo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EBEBEB"/>
      </a:lt2>
      <a:accent1>
        <a:srgbClr val="8ACAD4"/>
      </a:accent1>
      <a:accent2>
        <a:srgbClr val="5CADBD"/>
      </a:accent2>
      <a:accent3>
        <a:srgbClr val="B3D349"/>
      </a:accent3>
      <a:accent4>
        <a:srgbClr val="7CAA3D"/>
      </a:accent4>
      <a:accent5>
        <a:srgbClr val="538A21"/>
      </a:accent5>
      <a:accent6>
        <a:srgbClr val="4EA57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540</Words>
  <Application>Microsoft Office PowerPoint</Application>
  <PresentationFormat>Presentazione su schermo (16:9)</PresentationFormat>
  <Paragraphs>101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Fira Sans Extra Condensed Medium</vt:lpstr>
      <vt:lpstr>Lato Light</vt:lpstr>
      <vt:lpstr>Roboto</vt:lpstr>
      <vt:lpstr>Product Lifecycle Infographics by Slidesgo</vt:lpstr>
      <vt:lpstr>Presentazione progetto Alzheimer Detection</vt:lpstr>
      <vt:lpstr>Fasi principali dell’attività svolta</vt:lpstr>
      <vt:lpstr>Contenuti della presentazione</vt:lpstr>
      <vt:lpstr>FASE 1</vt:lpstr>
      <vt:lpstr>FASE 2</vt:lpstr>
      <vt:lpstr>FASE 3</vt:lpstr>
      <vt:lpstr>FASE 4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</dc:title>
  <dc:creator>Pierantonio Carrozzini</dc:creator>
  <cp:lastModifiedBy>Pierantonio Carrozzini</cp:lastModifiedBy>
  <cp:revision>11</cp:revision>
  <dcterms:modified xsi:type="dcterms:W3CDTF">2023-05-22T09:43:26Z</dcterms:modified>
</cp:coreProperties>
</file>