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1" r:id="rId6"/>
    <p:sldId id="294" r:id="rId7"/>
    <p:sldId id="277" r:id="rId8"/>
    <p:sldId id="298" r:id="rId9"/>
    <p:sldId id="295" r:id="rId10"/>
    <p:sldId id="299" r:id="rId11"/>
    <p:sldId id="296" r:id="rId12"/>
    <p:sldId id="262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28FCE-2F9D-4D11-8EBC-E61ACAEE932C}" v="2" dt="2021-09-29T07:56:51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rmay  Khavasi" userId="686b09c5-f8b7-4aed-8b24-38a4d8d75f3a" providerId="ADAL" clId="{F3928FCE-2F9D-4D11-8EBC-E61ACAEE932C}"/>
    <pc:docChg chg="undo custSel addSld delSld modSld sldOrd">
      <pc:chgData name="Jyotirmay  Khavasi" userId="686b09c5-f8b7-4aed-8b24-38a4d8d75f3a" providerId="ADAL" clId="{F3928FCE-2F9D-4D11-8EBC-E61ACAEE932C}" dt="2021-09-29T08:00:48.876" v="61"/>
      <pc:docMkLst>
        <pc:docMk/>
      </pc:docMkLst>
      <pc:sldChg chg="ord">
        <pc:chgData name="Jyotirmay  Khavasi" userId="686b09c5-f8b7-4aed-8b24-38a4d8d75f3a" providerId="ADAL" clId="{F3928FCE-2F9D-4D11-8EBC-E61ACAEE932C}" dt="2021-09-29T08:00:48.876" v="61"/>
        <pc:sldMkLst>
          <pc:docMk/>
          <pc:sldMk cId="3734855428" sldId="294"/>
        </pc:sldMkLst>
      </pc:sldChg>
      <pc:sldChg chg="modSp del mod ord">
        <pc:chgData name="Jyotirmay  Khavasi" userId="686b09c5-f8b7-4aed-8b24-38a4d8d75f3a" providerId="ADAL" clId="{F3928FCE-2F9D-4D11-8EBC-E61ACAEE932C}" dt="2021-09-29T08:00:39.337" v="59" actId="47"/>
        <pc:sldMkLst>
          <pc:docMk/>
          <pc:sldMk cId="3883984923" sldId="297"/>
        </pc:sldMkLst>
        <pc:spChg chg="mod">
          <ac:chgData name="Jyotirmay  Khavasi" userId="686b09c5-f8b7-4aed-8b24-38a4d8d75f3a" providerId="ADAL" clId="{F3928FCE-2F9D-4D11-8EBC-E61ACAEE932C}" dt="2021-09-29T08:00:33.493" v="56" actId="21"/>
          <ac:spMkLst>
            <pc:docMk/>
            <pc:sldMk cId="3883984923" sldId="297"/>
            <ac:spMk id="3" creationId="{0967AC80-DCC4-491A-B914-6612EF5FFB0F}"/>
          </ac:spMkLst>
        </pc:spChg>
      </pc:sldChg>
      <pc:sldChg chg="addSp delSp modSp new mod">
        <pc:chgData name="Jyotirmay  Khavasi" userId="686b09c5-f8b7-4aed-8b24-38a4d8d75f3a" providerId="ADAL" clId="{F3928FCE-2F9D-4D11-8EBC-E61ACAEE932C}" dt="2021-09-29T08:00:36.360" v="58"/>
        <pc:sldMkLst>
          <pc:docMk/>
          <pc:sldMk cId="265339786" sldId="301"/>
        </pc:sldMkLst>
        <pc:spChg chg="mod">
          <ac:chgData name="Jyotirmay  Khavasi" userId="686b09c5-f8b7-4aed-8b24-38a4d8d75f3a" providerId="ADAL" clId="{F3928FCE-2F9D-4D11-8EBC-E61ACAEE932C}" dt="2021-09-29T07:57:57.397" v="48" actId="20577"/>
          <ac:spMkLst>
            <pc:docMk/>
            <pc:sldMk cId="265339786" sldId="301"/>
            <ac:spMk id="2" creationId="{9AC7CFBB-70AC-4D6B-813D-4B873AF085F7}"/>
          </ac:spMkLst>
        </pc:spChg>
        <pc:spChg chg="add del mod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3" creationId="{E42BD6C9-7CD1-4B0E-9A55-00518BEED29D}"/>
          </ac:spMkLst>
        </pc:spChg>
        <pc:spChg chg="add del mod">
          <ac:chgData name="Jyotirmay  Khavasi" userId="686b09c5-f8b7-4aed-8b24-38a4d8d75f3a" providerId="ADAL" clId="{F3928FCE-2F9D-4D11-8EBC-E61ACAEE932C}" dt="2021-09-29T08:00:36.360" v="58"/>
          <ac:spMkLst>
            <pc:docMk/>
            <pc:sldMk cId="265339786" sldId="301"/>
            <ac:spMk id="4" creationId="{271EF613-0305-4D99-9587-D5B70D92A800}"/>
          </ac:spMkLst>
        </pc:spChg>
        <pc:spChg chg="add del mod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5" creationId="{9BA4F12C-21C2-41F6-854D-30ED87744D1E}"/>
          </ac:spMkLst>
        </pc:spChg>
        <pc:spChg chg="add del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6" creationId="{08B02E9B-9819-435A-BBC0-F3917DC7B3E2}"/>
          </ac:spMkLst>
        </pc:spChg>
        <pc:spChg chg="add del mod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7" creationId="{1D753394-14C4-48C4-A599-68D6E45DB661}"/>
          </ac:spMkLst>
        </pc:spChg>
        <pc:spChg chg="add del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8" creationId="{7372BD07-3477-4171-9981-E715CDBB7B55}"/>
          </ac:spMkLst>
        </pc:spChg>
        <pc:spChg chg="add del mod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9" creationId="{1B1DA3DC-B101-4AE2-9E68-5CE201713ECF}"/>
          </ac:spMkLst>
        </pc:spChg>
        <pc:spChg chg="add del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10" creationId="{12C48BEC-4E7E-43BF-A097-4DA2E8D17C77}"/>
          </ac:spMkLst>
        </pc:spChg>
        <pc:spChg chg="add del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11" creationId="{7A4EE4A7-4B55-4174-86E6-9AE803BEE174}"/>
          </ac:spMkLst>
        </pc:spChg>
        <pc:spChg chg="add del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12" creationId="{68883947-6642-4BF1-AB59-E980CF2BF56C}"/>
          </ac:spMkLst>
        </pc:spChg>
        <pc:spChg chg="add del">
          <ac:chgData name="Jyotirmay  Khavasi" userId="686b09c5-f8b7-4aed-8b24-38a4d8d75f3a" providerId="ADAL" clId="{F3928FCE-2F9D-4D11-8EBC-E61ACAEE932C}" dt="2021-09-29T07:56:57.793" v="13" actId="478"/>
          <ac:spMkLst>
            <pc:docMk/>
            <pc:sldMk cId="265339786" sldId="301"/>
            <ac:spMk id="13" creationId="{8D110F90-7A5F-4096-A721-00D203D6DAF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viitac-my.sharepoint.com/personal/jyotirmay_22010699_viit_ac_in/Documents/0SY_AI_DS/DST/Assign_03/Data+File+LightSpe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viitac-my.sharepoint.com/personal/jyotirmay_22010699_viit_ac_in/Documents/0SY_AI_DS/DST/Assign_03/Data+File+LightSp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viitac-my.sharepoint.com/personal/jyotirmay_22010699_viit_ac_in/Documents/0SY_AI_DS/DST/Assign_03/Data+File+LightSpe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viitac-my.sharepoint.com/personal/jyotirmay_22010699_viit_ac_in/Documents/0SY_AI_DS/DST/Assign_03/Data+File+LightSpe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viitac-my.sharepoint.com/personal/jyotirmay_22010699_viit_ac_in/Documents/0SY_AI_DS/DST/Assign_03/Data+File+LightSpe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bg2"/>
                </a:solidFill>
                <a:latin typeface="Tenorite" panose="00000500000000000000" pitchFamily="2" charset="0"/>
                <a:ea typeface="+mn-ea"/>
                <a:cs typeface="+mn-cs"/>
              </a:defRPr>
            </a:pPr>
            <a:r>
              <a:rPr lang="en-IN" sz="1800" b="0" i="0" u="none" strike="noStrike" baseline="0"/>
              <a:t>Number of tickets sold for each of the three cinemas of the three months.</a:t>
            </a:r>
            <a:endParaRPr lang="en-IN"/>
          </a:p>
        </c:rich>
      </c:tx>
      <c:layout>
        <c:manualLayout>
          <c:xMode val="edge"/>
          <c:yMode val="edge"/>
          <c:x val="0.18880798281870154"/>
          <c:y val="1.59321209289288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2"/>
              </a:solidFill>
              <a:latin typeface="Tenorite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Sheet2!$M$17</c:f>
              <c:strCache>
                <c:ptCount val="1"/>
                <c:pt idx="0">
                  <c:v>Feb-19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Sheet2!$L$18:$L$20</c:f>
              <c:strCache>
                <c:ptCount val="3"/>
                <c:pt idx="0">
                  <c:v>Cinema 1 - 92355</c:v>
                </c:pt>
                <c:pt idx="1">
                  <c:v>Cinema 2 - 90256</c:v>
                </c:pt>
                <c:pt idx="2">
                  <c:v>Cinema 3 - 93500</c:v>
                </c:pt>
              </c:strCache>
            </c:strRef>
          </c:cat>
          <c:val>
            <c:numRef>
              <c:f>Sheet2!$M$18:$O$18</c:f>
              <c:numCache>
                <c:formatCode>General</c:formatCode>
                <c:ptCount val="3"/>
                <c:pt idx="0">
                  <c:v>27034</c:v>
                </c:pt>
                <c:pt idx="1">
                  <c:v>22775</c:v>
                </c:pt>
                <c:pt idx="2">
                  <c:v>42546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8-4A0E-89F6-7C5AC865C25D}"/>
            </c:ext>
          </c:extLst>
        </c:ser>
        <c:ser>
          <c:idx val="1"/>
          <c:order val="1"/>
          <c:tx>
            <c:strRef>
              <c:f>Sheet2!$N$17</c:f>
              <c:strCache>
                <c:ptCount val="1"/>
                <c:pt idx="0">
                  <c:v>Mar-19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Sheet2!$L$18:$L$20</c:f>
              <c:strCache>
                <c:ptCount val="3"/>
                <c:pt idx="0">
                  <c:v>Cinema 1 - 92355</c:v>
                </c:pt>
                <c:pt idx="1">
                  <c:v>Cinema 2 - 90256</c:v>
                </c:pt>
                <c:pt idx="2">
                  <c:v>Cinema 3 - 93500</c:v>
                </c:pt>
              </c:strCache>
            </c:strRef>
          </c:cat>
          <c:val>
            <c:numRef>
              <c:f>Sheet2!$M$19:$O$19</c:f>
              <c:numCache>
                <c:formatCode>General</c:formatCode>
                <c:ptCount val="3"/>
                <c:pt idx="0">
                  <c:v>29301</c:v>
                </c:pt>
                <c:pt idx="1">
                  <c:v>21465</c:v>
                </c:pt>
                <c:pt idx="2">
                  <c:v>39490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8-4A0E-89F6-7C5AC865C25D}"/>
            </c:ext>
          </c:extLst>
        </c:ser>
        <c:ser>
          <c:idx val="2"/>
          <c:order val="2"/>
          <c:tx>
            <c:strRef>
              <c:f>Sheet2!$O$17</c:f>
              <c:strCache>
                <c:ptCount val="1"/>
                <c:pt idx="0">
                  <c:v>Apr-19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Sheet2!$L$18:$L$20</c:f>
              <c:strCache>
                <c:ptCount val="3"/>
                <c:pt idx="0">
                  <c:v>Cinema 1 - 92355</c:v>
                </c:pt>
                <c:pt idx="1">
                  <c:v>Cinema 2 - 90256</c:v>
                </c:pt>
                <c:pt idx="2">
                  <c:v>Cinema 3 - 93500</c:v>
                </c:pt>
              </c:strCache>
            </c:strRef>
          </c:cat>
          <c:val>
            <c:numRef>
              <c:f>Sheet2!$M$20:$O$20</c:f>
              <c:numCache>
                <c:formatCode>General</c:formatCode>
                <c:ptCount val="3"/>
                <c:pt idx="0">
                  <c:v>31269</c:v>
                </c:pt>
                <c:pt idx="1">
                  <c:v>24138</c:v>
                </c:pt>
                <c:pt idx="2">
                  <c:v>38093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8-4A0E-89F6-7C5AC865C2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38656384"/>
        <c:axId val="738656800"/>
      </c:barChart>
      <c:catAx>
        <c:axId val="73865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2"/>
                </a:solidFill>
                <a:latin typeface="Tenorite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38656800"/>
        <c:crosses val="autoZero"/>
        <c:auto val="1"/>
        <c:lblAlgn val="ctr"/>
        <c:lblOffset val="100"/>
        <c:noMultiLvlLbl val="0"/>
      </c:catAx>
      <c:valAx>
        <c:axId val="73865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65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IN" sz="1800" baseline="0">
                <a:latin typeface="Tenorite" panose="00000500000000000000" pitchFamily="2" charset="0"/>
              </a:rPr>
              <a:t>Sales price of each item.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Cinema 1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Sheet4!$B$8:$B$10</c:f>
              <c:strCache>
                <c:ptCount val="3"/>
                <c:pt idx="0">
                  <c:v>Popcorn</c:v>
                </c:pt>
                <c:pt idx="1">
                  <c:v>Soda</c:v>
                </c:pt>
                <c:pt idx="2">
                  <c:v>Candy</c:v>
                </c:pt>
              </c:strCache>
            </c:strRef>
          </c:cat>
          <c:val>
            <c:numRef>
              <c:f>Sheet4!$C$2:$C$4</c:f>
              <c:numCache>
                <c:formatCode>_-[$$-409]* #,##0.00_ ;_-[$$-409]* \-#,##0.00\ ;_-[$$-409]* "-"??_ ;_-@_ </c:formatCode>
                <c:ptCount val="3"/>
                <c:pt idx="0">
                  <c:v>4.5</c:v>
                </c:pt>
                <c:pt idx="1">
                  <c:v>2.8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B-41CE-9F68-D06F2B2ACEE2}"/>
            </c:ext>
          </c:extLst>
        </c:ser>
        <c:ser>
          <c:idx val="1"/>
          <c:order val="1"/>
          <c:tx>
            <c:v>Cinema 2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Sheet4!$B$8:$B$10</c:f>
              <c:strCache>
                <c:ptCount val="3"/>
                <c:pt idx="0">
                  <c:v>Popcorn</c:v>
                </c:pt>
                <c:pt idx="1">
                  <c:v>Soda</c:v>
                </c:pt>
                <c:pt idx="2">
                  <c:v>Candy</c:v>
                </c:pt>
              </c:strCache>
            </c:strRef>
          </c:cat>
          <c:val>
            <c:numRef>
              <c:f>Sheet4!$C$5:$C$7</c:f>
              <c:numCache>
                <c:formatCode>_-[$$-409]* #,##0.00_ ;_-[$$-409]* \-#,##0.00\ ;_-[$$-409]* "-"??_ ;_-@_ </c:formatCode>
                <c:ptCount val="3"/>
                <c:pt idx="0">
                  <c:v>4.2</c:v>
                </c:pt>
                <c:pt idx="1">
                  <c:v>3.5</c:v>
                </c:pt>
                <c:pt idx="2">
                  <c:v>2.85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B-41CE-9F68-D06F2B2ACEE2}"/>
            </c:ext>
          </c:extLst>
        </c:ser>
        <c:ser>
          <c:idx val="2"/>
          <c:order val="2"/>
          <c:tx>
            <c:v>Cinema 3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Sheet4!$B$8:$B$10</c:f>
              <c:strCache>
                <c:ptCount val="3"/>
                <c:pt idx="0">
                  <c:v>Popcorn</c:v>
                </c:pt>
                <c:pt idx="1">
                  <c:v>Soda</c:v>
                </c:pt>
                <c:pt idx="2">
                  <c:v>Candy</c:v>
                </c:pt>
              </c:strCache>
            </c:strRef>
          </c:cat>
          <c:val>
            <c:numRef>
              <c:f>Sheet4!$C$8:$C$10</c:f>
              <c:numCache>
                <c:formatCode>_-[$$-409]* #,##0.00_ ;_-[$$-409]* \-#,##0.00\ ;_-[$$-409]* "-"??_ ;_-@_ </c:formatCode>
                <c:ptCount val="3"/>
                <c:pt idx="0">
                  <c:v>4</c:v>
                </c:pt>
                <c:pt idx="1">
                  <c:v>3.15</c:v>
                </c:pt>
                <c:pt idx="2">
                  <c:v>2.4900000000000002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B-41CE-9F68-D06F2B2ACE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38656384"/>
        <c:axId val="738656800"/>
      </c:barChart>
      <c:catAx>
        <c:axId val="73865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2"/>
                </a:solidFill>
                <a:latin typeface="Tenorite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38656800"/>
        <c:crosses val="autoZero"/>
        <c:auto val="1"/>
        <c:lblAlgn val="ctr"/>
        <c:lblOffset val="100"/>
        <c:noMultiLvlLbl val="0"/>
      </c:catAx>
      <c:valAx>
        <c:axId val="738656800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65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IN" sz="1800" baseline="0">
                <a:latin typeface="Tenorite" panose="00000500000000000000" pitchFamily="2" charset="0"/>
              </a:rPr>
              <a:t>Total Sales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Sheet3!$G$15</c:f>
              <c:strCache>
                <c:ptCount val="1"/>
                <c:pt idx="0">
                  <c:v>Popcorn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Sheet3!$H$14:$J$14</c:f>
              <c:strCache>
                <c:ptCount val="3"/>
                <c:pt idx="0">
                  <c:v>Cinema 1 - 421896.6</c:v>
                </c:pt>
                <c:pt idx="1">
                  <c:v>Cinema 2 - 462542.2</c:v>
                </c:pt>
                <c:pt idx="2">
                  <c:v>Cinema 3 - 589936.3</c:v>
                </c:pt>
              </c:strCache>
            </c:strRef>
          </c:cat>
          <c:val>
            <c:numRef>
              <c:f>Sheet3!$H$15:$J$15</c:f>
              <c:numCache>
                <c:formatCode>General</c:formatCode>
                <c:ptCount val="3"/>
                <c:pt idx="0">
                  <c:v>247806</c:v>
                </c:pt>
                <c:pt idx="1">
                  <c:v>239169</c:v>
                </c:pt>
                <c:pt idx="2">
                  <c:v>310732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2E8-BD1D-6D78253BF4C7}"/>
            </c:ext>
          </c:extLst>
        </c:ser>
        <c:ser>
          <c:idx val="1"/>
          <c:order val="1"/>
          <c:tx>
            <c:strRef>
              <c:f>Sheet3!$G$16</c:f>
              <c:strCache>
                <c:ptCount val="1"/>
                <c:pt idx="0">
                  <c:v>Soda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Sheet3!$H$14:$J$14</c:f>
              <c:strCache>
                <c:ptCount val="3"/>
                <c:pt idx="0">
                  <c:v>Cinema 1 - 421896.6</c:v>
                </c:pt>
                <c:pt idx="1">
                  <c:v>Cinema 2 - 462542.2</c:v>
                </c:pt>
                <c:pt idx="2">
                  <c:v>Cinema 3 - 589936.3</c:v>
                </c:pt>
              </c:strCache>
            </c:strRef>
          </c:cat>
          <c:val>
            <c:numRef>
              <c:f>Sheet3!$H$16:$J$16</c:f>
              <c:numCache>
                <c:formatCode>General</c:formatCode>
                <c:ptCount val="3"/>
                <c:pt idx="0">
                  <c:v>138426.4</c:v>
                </c:pt>
                <c:pt idx="1">
                  <c:v>177425.5</c:v>
                </c:pt>
                <c:pt idx="2">
                  <c:v>216946.8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E-42E8-BD1D-6D78253BF4C7}"/>
            </c:ext>
          </c:extLst>
        </c:ser>
        <c:ser>
          <c:idx val="2"/>
          <c:order val="2"/>
          <c:tx>
            <c:strRef>
              <c:f>Sheet3!$G$17</c:f>
              <c:strCache>
                <c:ptCount val="1"/>
                <c:pt idx="0">
                  <c:v>Candy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Sheet3!$H$14:$J$14</c:f>
              <c:strCache>
                <c:ptCount val="3"/>
                <c:pt idx="0">
                  <c:v>Cinema 1 - 421896.6</c:v>
                </c:pt>
                <c:pt idx="1">
                  <c:v>Cinema 2 - 462542.2</c:v>
                </c:pt>
                <c:pt idx="2">
                  <c:v>Cinema 3 - 589936.3</c:v>
                </c:pt>
              </c:strCache>
            </c:strRef>
          </c:cat>
          <c:val>
            <c:numRef>
              <c:f>Sheet3!$H$17:$J$17</c:f>
              <c:numCache>
                <c:formatCode>General</c:formatCode>
                <c:ptCount val="3"/>
                <c:pt idx="0">
                  <c:v>35664.200000000004</c:v>
                </c:pt>
                <c:pt idx="1">
                  <c:v>45947.700000000004</c:v>
                </c:pt>
                <c:pt idx="2">
                  <c:v>62257.470000000008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E-42E8-BD1D-6D78253B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738656384"/>
        <c:axId val="738656800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9154895"/>
        <c:axId val="1489151151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Popcorn_1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Sheet3!$M$13:$M$21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Sheet3!$H$20:$J$20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55068</c:v>
                      </c:pt>
                      <c:pt idx="1">
                        <c:v>56945</c:v>
                      </c:pt>
                      <c:pt idx="2">
                        <c:v>77683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77E-42E8-BD1D-6D78253BF4C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v>Soda_1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Sheet3!$M$13:$M$21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Sheet3!$H$21:$J$21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49438</c:v>
                      </c:pt>
                      <c:pt idx="1">
                        <c:v>16122</c:v>
                      </c:pt>
                      <c:pt idx="2">
                        <c:v>68872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77E-42E8-BD1D-6D78253BF4C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v>Candy_1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Sheet3!$M$13:$M$21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Sheet3!$H$22:$J$22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28010</c:v>
                      </c:pt>
                      <c:pt idx="1">
                        <c:v>50693</c:v>
                      </c:pt>
                      <c:pt idx="2">
                        <c:v>25003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77E-42E8-BD1D-6D78253BF4C7}"/>
                  </c:ext>
                </c:extLst>
              </c15:ser>
            </c15:filteredLineSeries>
          </c:ext>
        </c:extLst>
      </c:lineChart>
      <c:catAx>
        <c:axId val="73865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2"/>
                </a:solidFill>
                <a:latin typeface="Tenorite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38656800"/>
        <c:crosses val="autoZero"/>
        <c:auto val="1"/>
        <c:lblAlgn val="ctr"/>
        <c:lblOffset val="100"/>
        <c:noMultiLvlLbl val="0"/>
      </c:catAx>
      <c:valAx>
        <c:axId val="73865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656384"/>
        <c:crosses val="autoZero"/>
        <c:crossBetween val="between"/>
      </c:valAx>
      <c:valAx>
        <c:axId val="14891511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154895"/>
        <c:crosses val="max"/>
        <c:crossBetween val="between"/>
      </c:valAx>
      <c:catAx>
        <c:axId val="14891548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9151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IN" sz="1800" baseline="0">
                <a:latin typeface="Tenorite" panose="00000500000000000000" pitchFamily="2" charset="0"/>
              </a:rPr>
              <a:t>Total Sales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738656384"/>
        <c:axId val="7386568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Sheet3!$G$15</c15:sqref>
                        </c15:formulaRef>
                      </c:ext>
                    </c:extLst>
                    <c:strCache>
                      <c:ptCount val="1"/>
                      <c:pt idx="0">
                        <c:v>Popcorn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Sheet3!$H$14:$J$14</c15:sqref>
                        </c15:formulaRef>
                      </c:ext>
                    </c:extLst>
                    <c:strCache>
                      <c:ptCount val="3"/>
                      <c:pt idx="0">
                        <c:v>Cinema 1 - 421896.6</c:v>
                      </c:pt>
                      <c:pt idx="1">
                        <c:v>Cinema 2 - 462542.2</c:v>
                      </c:pt>
                      <c:pt idx="2">
                        <c:v>Cinema 3 - 589936.3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Sheet3!$H$15:$J$15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247806</c:v>
                      </c:pt>
                      <c:pt idx="1">
                        <c:v>239169</c:v>
                      </c:pt>
                      <c:pt idx="2">
                        <c:v>310732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EF4-4735-B20F-73BE9E4BDFE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Sheet3!$G$16</c15:sqref>
                        </c15:formulaRef>
                      </c:ext>
                    </c:extLst>
                    <c:strCache>
                      <c:ptCount val="1"/>
                      <c:pt idx="0">
                        <c:v>Soda</c:v>
                      </c:pt>
                    </c:strCache>
                  </c:strRef>
                </c:tx>
                <c:spPr>
                  <a:solidFill>
                    <a:srgbClr val="0070C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Sheet3!$H$14:$J$14</c15:sqref>
                        </c15:formulaRef>
                      </c:ext>
                    </c:extLst>
                    <c:strCache>
                      <c:ptCount val="3"/>
                      <c:pt idx="0">
                        <c:v>Cinema 1 - 421896.6</c:v>
                      </c:pt>
                      <c:pt idx="1">
                        <c:v>Cinema 2 - 462542.2</c:v>
                      </c:pt>
                      <c:pt idx="2">
                        <c:v>Cinema 3 - 589936.3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Sheet3!$H$16:$J$16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138426.4</c:v>
                      </c:pt>
                      <c:pt idx="1">
                        <c:v>177425.5</c:v>
                      </c:pt>
                      <c:pt idx="2">
                        <c:v>216946.8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EF4-4735-B20F-73BE9E4BDFE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Sheet3!$G$17</c15:sqref>
                        </c15:formulaRef>
                      </c:ext>
                    </c:extLst>
                    <c:strCache>
                      <c:ptCount val="1"/>
                      <c:pt idx="0">
                        <c:v>Candy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Sheet3!$H$14:$J$14</c15:sqref>
                        </c15:formulaRef>
                      </c:ext>
                    </c:extLst>
                    <c:strCache>
                      <c:ptCount val="3"/>
                      <c:pt idx="0">
                        <c:v>Cinema 1 - 421896.6</c:v>
                      </c:pt>
                      <c:pt idx="1">
                        <c:v>Cinema 2 - 462542.2</c:v>
                      </c:pt>
                      <c:pt idx="2">
                        <c:v>Cinema 3 - 589936.3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Sheet3!$H$17:$J$17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35664.200000000004</c:v>
                      </c:pt>
                      <c:pt idx="1">
                        <c:v>45947.700000000004</c:v>
                      </c:pt>
                      <c:pt idx="2">
                        <c:v>62257.470000000008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EF4-4735-B20F-73BE9E4BDFEA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v>Popcorn Sales Number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Sheet3!$H$14:$K$14</c:f>
              <c:strCache>
                <c:ptCount val="3"/>
                <c:pt idx="0">
                  <c:v>Cinema 1 - 421896.6</c:v>
                </c:pt>
                <c:pt idx="1">
                  <c:v>Cinema 2 - 462542.2</c:v>
                </c:pt>
                <c:pt idx="2">
                  <c:v>Cinema 3 - 589936.3</c:v>
                </c:pt>
              </c:strCache>
            </c:strRef>
          </c:cat>
          <c:val>
            <c:numRef>
              <c:f>Sheet3!$H$20:$J$20</c:f>
              <c:numCache>
                <c:formatCode>General</c:formatCode>
                <c:ptCount val="3"/>
                <c:pt idx="0">
                  <c:v>55068</c:v>
                </c:pt>
                <c:pt idx="1">
                  <c:v>56945</c:v>
                </c:pt>
                <c:pt idx="2">
                  <c:v>77683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9EF4-4735-B20F-73BE9E4BDFEA}"/>
            </c:ext>
          </c:extLst>
        </c:ser>
        <c:ser>
          <c:idx val="4"/>
          <c:order val="4"/>
          <c:tx>
            <c:v>Soda Sales Number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Sheet3!$H$14:$K$14</c:f>
              <c:strCache>
                <c:ptCount val="3"/>
                <c:pt idx="0">
                  <c:v>Cinema 1 - 421896.6</c:v>
                </c:pt>
                <c:pt idx="1">
                  <c:v>Cinema 2 - 462542.2</c:v>
                </c:pt>
                <c:pt idx="2">
                  <c:v>Cinema 3 - 589936.3</c:v>
                </c:pt>
              </c:strCache>
            </c:strRef>
          </c:cat>
          <c:val>
            <c:numRef>
              <c:f>Sheet3!$H$21:$J$21</c:f>
              <c:numCache>
                <c:formatCode>General</c:formatCode>
                <c:ptCount val="3"/>
                <c:pt idx="0">
                  <c:v>49438</c:v>
                </c:pt>
                <c:pt idx="1">
                  <c:v>16122</c:v>
                </c:pt>
                <c:pt idx="2">
                  <c:v>68872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9EF4-4735-B20F-73BE9E4BDFEA}"/>
            </c:ext>
          </c:extLst>
        </c:ser>
        <c:ser>
          <c:idx val="5"/>
          <c:order val="5"/>
          <c:tx>
            <c:v>Candy Sales Number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Sheet3!$H$14:$K$14</c:f>
              <c:strCache>
                <c:ptCount val="3"/>
                <c:pt idx="0">
                  <c:v>Cinema 1 - 421896.6</c:v>
                </c:pt>
                <c:pt idx="1">
                  <c:v>Cinema 2 - 462542.2</c:v>
                </c:pt>
                <c:pt idx="2">
                  <c:v>Cinema 3 - 589936.3</c:v>
                </c:pt>
              </c:strCache>
            </c:strRef>
          </c:cat>
          <c:val>
            <c:numRef>
              <c:f>Sheet3!$H$22:$J$22</c:f>
              <c:numCache>
                <c:formatCode>General</c:formatCode>
                <c:ptCount val="3"/>
                <c:pt idx="0">
                  <c:v>28010</c:v>
                </c:pt>
                <c:pt idx="1">
                  <c:v>50693</c:v>
                </c:pt>
                <c:pt idx="2">
                  <c:v>25003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9EF4-4735-B20F-73BE9E4BD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9154895"/>
        <c:axId val="1489151151"/>
        <c:extLst/>
      </c:lineChart>
      <c:catAx>
        <c:axId val="73865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2"/>
                </a:solidFill>
                <a:latin typeface="Tenorite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38656800"/>
        <c:crosses val="autoZero"/>
        <c:auto val="1"/>
        <c:lblAlgn val="ctr"/>
        <c:lblOffset val="100"/>
        <c:noMultiLvlLbl val="0"/>
      </c:catAx>
      <c:valAx>
        <c:axId val="73865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656384"/>
        <c:crosses val="autoZero"/>
        <c:crossBetween val="between"/>
      </c:valAx>
      <c:valAx>
        <c:axId val="14891511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154895"/>
        <c:crosses val="max"/>
        <c:crossBetween val="between"/>
      </c:valAx>
      <c:catAx>
        <c:axId val="14891548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9151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Tenorite" panose="00000500000000000000" pitchFamily="2" charset="0"/>
                <a:ea typeface="+mn-ea"/>
                <a:cs typeface="+mn-cs"/>
              </a:defRPr>
            </a:pPr>
            <a:r>
              <a:rPr lang="en-IN" dirty="0"/>
              <a:t>Ticket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Tenorite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Sheet3!$N$1</c:f>
              <c:strCache>
                <c:ptCount val="1"/>
                <c:pt idx="0">
                  <c:v>Feb-19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Sheet3!$M$2:$M$4</c:f>
              <c:strCache>
                <c:ptCount val="3"/>
                <c:pt idx="0">
                  <c:v>Cinema 1</c:v>
                </c:pt>
                <c:pt idx="1">
                  <c:v>Cinema 2</c:v>
                </c:pt>
                <c:pt idx="2">
                  <c:v>Cinema 3</c:v>
                </c:pt>
              </c:strCache>
            </c:strRef>
          </c:cat>
          <c:val>
            <c:numRef>
              <c:f>Sheet3!$N$2:$N$4</c:f>
              <c:numCache>
                <c:formatCode>General</c:formatCode>
                <c:ptCount val="3"/>
                <c:pt idx="0">
                  <c:v>142128</c:v>
                </c:pt>
                <c:pt idx="1">
                  <c:v>160729</c:v>
                </c:pt>
                <c:pt idx="2">
                  <c:v>193261.5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EB-42C0-B0D9-1F52470CF3E8}"/>
            </c:ext>
          </c:extLst>
        </c:ser>
        <c:ser>
          <c:idx val="1"/>
          <c:order val="1"/>
          <c:tx>
            <c:strRef>
              <c:f>Sheet3!$O$1</c:f>
              <c:strCache>
                <c:ptCount val="1"/>
                <c:pt idx="0">
                  <c:v>Mar-19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Sheet3!$M$2:$M$4</c:f>
              <c:strCache>
                <c:ptCount val="3"/>
                <c:pt idx="0">
                  <c:v>Cinema 1</c:v>
                </c:pt>
                <c:pt idx="1">
                  <c:v>Cinema 2</c:v>
                </c:pt>
                <c:pt idx="2">
                  <c:v>Cinema 3</c:v>
                </c:pt>
              </c:strCache>
            </c:strRef>
          </c:cat>
          <c:val>
            <c:numRef>
              <c:f>Sheet3!$O$2:$O$4</c:f>
              <c:numCache>
                <c:formatCode>General</c:formatCode>
                <c:ptCount val="3"/>
                <c:pt idx="0">
                  <c:v>143718.39999999999</c:v>
                </c:pt>
                <c:pt idx="1">
                  <c:v>149299.1</c:v>
                </c:pt>
                <c:pt idx="2">
                  <c:v>204142.1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B-42C0-B0D9-1F52470CF3E8}"/>
            </c:ext>
          </c:extLst>
        </c:ser>
        <c:ser>
          <c:idx val="2"/>
          <c:order val="2"/>
          <c:tx>
            <c:strRef>
              <c:f>Sheet3!$P$1</c:f>
              <c:strCache>
                <c:ptCount val="1"/>
                <c:pt idx="0">
                  <c:v>Apr-19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Sheet3!$M$2:$M$4</c:f>
              <c:strCache>
                <c:ptCount val="3"/>
                <c:pt idx="0">
                  <c:v>Cinema 1</c:v>
                </c:pt>
                <c:pt idx="1">
                  <c:v>Cinema 2</c:v>
                </c:pt>
                <c:pt idx="2">
                  <c:v>Cinema 3</c:v>
                </c:pt>
              </c:strCache>
            </c:strRef>
          </c:cat>
          <c:val>
            <c:numRef>
              <c:f>Sheet3!$P$2:$P$4</c:f>
              <c:numCache>
                <c:formatCode>General</c:formatCode>
                <c:ptCount val="3"/>
                <c:pt idx="0">
                  <c:v>136050.20000000001</c:v>
                </c:pt>
                <c:pt idx="1">
                  <c:v>151721.79999999999</c:v>
                </c:pt>
                <c:pt idx="2">
                  <c:v>192532.7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EB-42C0-B0D9-1F52470CF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4973647"/>
        <c:axId val="1604980303"/>
      </c:lineChart>
      <c:catAx>
        <c:axId val="16049736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04980303"/>
        <c:crosses val="autoZero"/>
        <c:auto val="1"/>
        <c:lblAlgn val="ctr"/>
        <c:lblOffset val="100"/>
        <c:noMultiLvlLbl val="0"/>
      </c:catAx>
      <c:valAx>
        <c:axId val="160498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Tenorite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604973647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Tenorite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baseline="0">
          <a:latin typeface="Tenorite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9F184D-5D4A-44E8-88E3-BF5814351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i="0" u="none" strike="noStrike" baseline="0" dirty="0">
                <a:solidFill>
                  <a:srgbClr val="1C1D1F"/>
                </a:solidFill>
                <a:latin typeface="Segoe UI" panose="020B0502040204020203" pitchFamily="34" charset="0"/>
              </a:rPr>
              <a:t>Analysis to understand which Cinema has the most successful concession stand </a:t>
            </a:r>
            <a:endParaRPr lang="en-IN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7DD3C9-C7F7-469C-82FF-D9A0F82FA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rgbClr val="1C1D1F"/>
                </a:solidFill>
                <a:latin typeface="Segoe UI" panose="020B0502040204020203" pitchFamily="34" charset="0"/>
              </a:rPr>
              <a:t>IMAX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2467-B70E-45DD-B074-04CC682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20BF1-3A53-43E9-8E9C-5BDEBA991C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2217740"/>
            <a:ext cx="12192000" cy="35261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Cinema 3 had the most sales in all the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Cinema 3 also generated the most revenue due to the high number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Due to the high sales of cinema 3, the concession stands price were decreased.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Popcorn generated the most revenue among popcorn, soda and candy.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Cinema 2 is performing the best while generating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35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CFBB-70AC-4D6B-813D-4B873AF0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EF613-0305-4D99-9587-D5B70D92A8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8225" y="2323326"/>
            <a:ext cx="10555550" cy="3642497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+mj-lt"/>
              </a:rPr>
              <a:t> Review the data and context provided and prepare an impactful data communication, that effectively tells the story of which of the three cinemas has the best performing concession stand. </a:t>
            </a:r>
          </a:p>
          <a:p>
            <a:r>
              <a:rPr lang="en-US" sz="2400" b="0" i="0" u="none" strike="noStrike" baseline="0" dirty="0">
                <a:latin typeface="+mj-lt"/>
              </a:rPr>
              <a:t>The data was provided in Excel</a:t>
            </a:r>
          </a:p>
          <a:p>
            <a:r>
              <a:rPr lang="en-US" sz="2400" b="0" i="0" u="none" strike="noStrike" baseline="0" dirty="0">
                <a:latin typeface="Segoe UI" panose="020B0502040204020203" pitchFamily="34" charset="0"/>
              </a:rPr>
              <a:t> The data regards the total number of ticket sales they have made, along with the number of sales and revenue for the concession stand (Soda, Popcorn, and Candy). </a:t>
            </a:r>
            <a:endParaRPr lang="en-IN" sz="2400" dirty="0"/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3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B0FEB45-555B-4FBB-BEC7-09114C3C2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321113"/>
              </p:ext>
            </p:extLst>
          </p:nvPr>
        </p:nvGraphicFramePr>
        <p:xfrm>
          <a:off x="0" y="1"/>
          <a:ext cx="12191999" cy="685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485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Segoe UI" panose="020B0502040204020203" pitchFamily="34" charset="0"/>
              </a:rPr>
              <a:t>Question: Which of the three Cinemas do you suspect is performing the best?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5B23-DFC8-4C95-B57F-D78EEEC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27" y="1073711"/>
            <a:ext cx="4392598" cy="1325563"/>
          </a:xfrm>
        </p:spPr>
        <p:txBody>
          <a:bodyPr>
            <a:normAutofit/>
          </a:bodyPr>
          <a:lstStyle/>
          <a:p>
            <a:r>
              <a:rPr lang="en-US" dirty="0"/>
              <a:t>Cinema 3 shows the most sales overall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34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5C6F-FA22-4AF9-B3DD-B0EC875B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9394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Segoe UI" panose="020B0502040204020203" pitchFamily="34" charset="0"/>
              </a:rPr>
              <a:t>Question: Which of the three Cinemas do you suspect is performing the best? </a:t>
            </a:r>
            <a:endParaRPr lang="en-IN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DE88DC9-19FA-42B5-9A40-D406970C4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560363"/>
              </p:ext>
            </p:extLst>
          </p:nvPr>
        </p:nvGraphicFramePr>
        <p:xfrm>
          <a:off x="-1" y="479395"/>
          <a:ext cx="12191999" cy="637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928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E69A-5FD3-4F65-8F55-D085A15A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1020445"/>
            <a:ext cx="5521911" cy="3285225"/>
          </a:xfrm>
        </p:spPr>
        <p:txBody>
          <a:bodyPr>
            <a:normAutofit/>
          </a:bodyPr>
          <a:lstStyle/>
          <a:p>
            <a:r>
              <a:rPr lang="en-US" dirty="0"/>
              <a:t>Cinema 2 is performing the best since it has applied the strategy that the most bought product is at a mediocre price while the others are the highest among the three cinemas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61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51029EC-EB4A-48AB-945C-C1F8BD6BF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7056"/>
              </p:ext>
            </p:extLst>
          </p:nvPr>
        </p:nvGraphicFramePr>
        <p:xfrm>
          <a:off x="0" y="0"/>
          <a:ext cx="6096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4B9ACBA-B3D2-4C8F-9989-15CBA1254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961491"/>
              </p:ext>
            </p:extLst>
          </p:nvPr>
        </p:nvGraphicFramePr>
        <p:xfrm>
          <a:off x="6096000" y="0"/>
          <a:ext cx="6096000" cy="685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33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"/>
            <a:ext cx="8421688" cy="53266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190635F-0923-43A1-94AF-D1512CB99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909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71</TotalTime>
  <Words>249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Tenorite</vt:lpstr>
      <vt:lpstr>Monoline</vt:lpstr>
      <vt:lpstr>Analysis to understand which Cinema has the most successful concession stand </vt:lpstr>
      <vt:lpstr>task</vt:lpstr>
      <vt:lpstr>PowerPoint Presentation</vt:lpstr>
      <vt:lpstr>Question: Which of the three Cinemas do you suspect is performing the best? </vt:lpstr>
      <vt:lpstr>Cinema 3 shows the most sales overall</vt:lpstr>
      <vt:lpstr>Question: Which of the three Cinemas do you suspect is performing the best? </vt:lpstr>
      <vt:lpstr>Cinema 2 is performing the best since it has applied the strategy that the most bought product is at a mediocre price while the others are the highest among the three cinemas</vt:lpstr>
      <vt:lpstr>PowerPoint Presentation</vt:lpstr>
      <vt:lpstr>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to understand which Cinema has the most successful concession stand </dc:title>
  <dc:creator>Jyotirmay  Khavasi</dc:creator>
  <cp:lastModifiedBy>Jyotirmay  Khavasi</cp:lastModifiedBy>
  <cp:revision>2</cp:revision>
  <dcterms:created xsi:type="dcterms:W3CDTF">2021-09-29T06:49:39Z</dcterms:created>
  <dcterms:modified xsi:type="dcterms:W3CDTF">2021-11-10T18:30:42Z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