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913F-362B-4A32-2C8A-B30DF0A39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6F3AB-74F0-FFE4-06B7-11F081D8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A669-AEE1-5042-0179-E3D44384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2A9-EF8E-1F4F-957F-06315622D1C1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7515-C05E-9CB1-C151-82A969D2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49FD0-A6EE-B277-9B2A-88BE750B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FCC-D2ED-BF4F-8FA0-5A23E61F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0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A3E9-417E-6541-0659-983E9B43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7BD69-4BE4-5B57-A8F2-19EBF69D3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37E1-3B90-AA3B-9183-3A9F9A05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2A9-EF8E-1F4F-957F-06315622D1C1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C7D8-83B0-6A8C-1732-FC02AA5C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0E06-0939-CAA0-17A6-751FBAC5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FCC-D2ED-BF4F-8FA0-5A23E61F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74358-CC41-458B-958D-CEC2A1A2B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9C170-62D2-272F-1B06-FC66E490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6F78-2BBD-A989-B309-31CD8EF9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2A9-EF8E-1F4F-957F-06315622D1C1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7D88-0B72-037B-80B3-5AA5BBA8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C69F-E4ED-015E-F4E7-AE0F6383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FCC-D2ED-BF4F-8FA0-5A23E61F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D430-1EB1-19D7-E571-0F0922B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453-C70E-4A12-F749-316D0D6F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0DC2-7A42-DECC-82E2-C685AD34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2A9-EF8E-1F4F-957F-06315622D1C1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3528C-7D3C-268C-6488-ED61C3EE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5036-4DEC-BB35-D440-DB64CF46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FCC-D2ED-BF4F-8FA0-5A23E61F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0641-BE43-2885-4011-2CADB74F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3EC9E-4FCD-8847-ACF3-99C0BBB1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F3825-1D60-B553-559A-AF2ADCF9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2A9-EF8E-1F4F-957F-06315622D1C1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2830-98D3-FD69-2462-72613C4B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BAFE8-67D5-A083-DC4A-F14F9F8C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FCC-D2ED-BF4F-8FA0-5A23E61F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D9D4-4CDC-975B-D6E0-EE276536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39AD-B6EC-1A6F-9127-267E3639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A0B04-AB1C-970E-05C6-01A61552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3C38-A0FA-23FC-995E-B6616B68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2A9-EF8E-1F4F-957F-06315622D1C1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E9ED6-82A1-1905-B77A-284D99BC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B9175-D075-C054-C21E-C62B1304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FCC-D2ED-BF4F-8FA0-5A23E61F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3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5E44-3646-721B-3E68-D4777EB5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91337-EE45-77DB-8BF6-C164EECDD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500E3-8CCD-5B37-CD80-A48D548E8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74179-AD0F-0E6E-1C22-C7E7AD1CE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5BDBD-3929-19DD-016A-3B6182533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63A44-1C8B-99B1-C830-7F78AB28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2A9-EF8E-1F4F-957F-06315622D1C1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78211-ED8D-37E0-302E-08239681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5343D-79C9-0F88-C24B-4D8A59CD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FCC-D2ED-BF4F-8FA0-5A23E61F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9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DBB3-CD04-721B-83E5-6554F19F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A06CC-75D7-1AAA-DBFF-BE5DD3C5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2A9-EF8E-1F4F-957F-06315622D1C1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A1E5E-312C-79B1-A9EC-AD4E3DA6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67D9B-16CF-DB4A-C527-BB0C0411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FCC-D2ED-BF4F-8FA0-5A23E61F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3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C4FE7-0D34-9B42-1B63-C09F2618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2A9-EF8E-1F4F-957F-06315622D1C1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CE454-6B30-3F26-0FBD-96756BF5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1A219-1B01-C2B0-8875-DA48C30E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FCC-D2ED-BF4F-8FA0-5A23E61F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2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A4E6-7349-75E5-6DCE-D61494D8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717F-0C0F-AA46-8D24-5FA43DDE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BB739-A884-750E-C0EA-7356D2EFB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9A279-2485-E5A8-9093-6CCC9020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2A9-EF8E-1F4F-957F-06315622D1C1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FB5B1-B853-D1E3-B900-083F767C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80389-C882-F8BA-9331-873FEF40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FCC-D2ED-BF4F-8FA0-5A23E61F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AA6-C90D-E3BF-7656-B653ED89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5EE5E-8B5F-E7C8-5D98-051682382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253DD-4114-CD9D-509C-3A4EE430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68EB1-AEB1-9513-86A8-8FCB8A5A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2A9-EF8E-1F4F-957F-06315622D1C1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F2965-1962-FB5E-1454-77D049E8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8124-CC38-AF0A-01BB-E93588EF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FCC-D2ED-BF4F-8FA0-5A23E61F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C825B-992C-C8DE-E728-1CB7D091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5E34-CECE-70DA-82B1-BF97AC7B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17F8-83D3-D136-D776-E27977B66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C2A9-EF8E-1F4F-957F-06315622D1C1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4C218-3743-24AD-1487-7A396F8EE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34BF-159D-40A6-3D05-B1420328B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0FCC-D2ED-BF4F-8FA0-5A23E61F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A89C-7193-9AE1-9204-998DFD353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82C50-1916-9564-E354-75B33AAB8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Suhas</a:t>
            </a:r>
            <a:r>
              <a:rPr lang="en-US" dirty="0"/>
              <a:t> </a:t>
            </a:r>
            <a:r>
              <a:rPr lang="en-US" dirty="0" err="1"/>
              <a:t>Vittal</a:t>
            </a:r>
            <a:endParaRPr lang="en-US" dirty="0"/>
          </a:p>
          <a:p>
            <a:r>
              <a:rPr lang="en-US" sz="1400" dirty="0"/>
              <a:t>Adopted from notes: </a:t>
            </a:r>
            <a:r>
              <a:rPr lang="en-US" sz="1400" i="1" dirty="0"/>
              <a:t>https://</a:t>
            </a:r>
            <a:r>
              <a:rPr lang="en-US" sz="1400" i="1" dirty="0" err="1"/>
              <a:t>people.cs.uchicago.edu</a:t>
            </a:r>
            <a:r>
              <a:rPr lang="en-US" sz="1400" i="1" dirty="0"/>
              <a:t>/~</a:t>
            </a:r>
            <a:r>
              <a:rPr lang="en-US" sz="1400" i="1" dirty="0" err="1"/>
              <a:t>razborov</a:t>
            </a:r>
            <a:r>
              <a:rPr lang="en-US" sz="1400" i="1" dirty="0"/>
              <a:t>/files/</a:t>
            </a:r>
            <a:r>
              <a:rPr lang="en-US" sz="1400" i="1" dirty="0" err="1"/>
              <a:t>cc.pdf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7462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25BC-CEC0-6077-F4E0-F11B0BA0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0BC-912A-E8B7-4E4B-C6094A35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a little competition. Everyone should find a partner.</a:t>
            </a:r>
          </a:p>
          <a:p>
            <a:r>
              <a:rPr lang="en-US" dirty="0"/>
              <a:t>We’ll distribute 2 sticky notes per pair that should not be shared. Each sticky note has a 16-bit number. We’ll write a 16-bit random number on the board.</a:t>
            </a:r>
          </a:p>
          <a:p>
            <a:r>
              <a:rPr lang="en-US" dirty="0"/>
              <a:t>What’s the least number of bits you need to check if the two numbers are equal if:</a:t>
            </a:r>
          </a:p>
          <a:p>
            <a:pPr lvl="1"/>
            <a:r>
              <a:rPr lang="en-US" dirty="0"/>
              <a:t>You need to succeed with probability ≥ 2/3: R(</a:t>
            </a:r>
            <a:r>
              <a:rPr lang="en-US" b="1" dirty="0"/>
              <a:t>EQ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You need to succeed with probability &gt; 1/2: U(</a:t>
            </a:r>
            <a:r>
              <a:rPr lang="en-US" b="1" dirty="0"/>
              <a:t>EQ</a:t>
            </a:r>
            <a:r>
              <a:rPr lang="en-US" dirty="0"/>
              <a:t>).</a:t>
            </a:r>
          </a:p>
          <a:p>
            <a:r>
              <a:rPr lang="en-US" dirty="0"/>
              <a:t>What protocols can you design that minimize these two quantities?</a:t>
            </a:r>
          </a:p>
        </p:txBody>
      </p:sp>
    </p:spTree>
    <p:extLst>
      <p:ext uri="{BB962C8B-B14F-4D97-AF65-F5344CB8AC3E}">
        <p14:creationId xmlns:p14="http://schemas.microsoft.com/office/powerpoint/2010/main" val="277671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ABC9-6A41-5371-26DD-901E9E5B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F706-84DB-7B74-BB88-0FBD3EDC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Theorem: R(</a:t>
            </a:r>
            <a:r>
              <a:rPr lang="en-US" b="1" dirty="0">
                <a:solidFill>
                  <a:srgbClr val="0070C0"/>
                </a:solidFill>
              </a:rPr>
              <a:t>EQ</a:t>
            </a:r>
            <a:r>
              <a:rPr lang="en-US" dirty="0">
                <a:solidFill>
                  <a:srgbClr val="0070C0"/>
                </a:solidFill>
              </a:rPr>
              <a:t>) ≤ O(lg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).</a:t>
            </a:r>
          </a:p>
          <a:p>
            <a:pPr lvl="1"/>
            <a:r>
              <a:rPr lang="en-US" dirty="0"/>
              <a:t>This one is a bit involved: on the next slide.</a:t>
            </a:r>
          </a:p>
          <a:p>
            <a:pPr lvl="1"/>
            <a:r>
              <a:rPr lang="en-US" dirty="0"/>
              <a:t>It is also amazing. If you have two 2048-bit numbers, you only need to send about 12 bits to check if they are equality with a high probability of success.</a:t>
            </a:r>
          </a:p>
          <a:p>
            <a:r>
              <a:rPr lang="en-US" dirty="0">
                <a:solidFill>
                  <a:srgbClr val="0070C0"/>
                </a:solidFill>
              </a:rPr>
              <a:t>Theorem: U(</a:t>
            </a:r>
            <a:r>
              <a:rPr lang="en-US" b="1" dirty="0">
                <a:solidFill>
                  <a:srgbClr val="0070C0"/>
                </a:solidFill>
              </a:rPr>
              <a:t>EQ</a:t>
            </a:r>
            <a:r>
              <a:rPr lang="en-US" dirty="0">
                <a:solidFill>
                  <a:srgbClr val="0070C0"/>
                </a:solidFill>
              </a:rPr>
              <a:t>) ≤ 2.</a:t>
            </a:r>
          </a:p>
          <a:p>
            <a:pPr lvl="1"/>
            <a:r>
              <a:rPr lang="en-US" dirty="0"/>
              <a:t>A basic protocol: you don’t need the RNG!</a:t>
            </a:r>
          </a:p>
          <a:p>
            <a:pPr lvl="2"/>
            <a:r>
              <a:rPr lang="en-US" dirty="0"/>
              <a:t>(1) Have Alice send a 1 if her number is even and send a 0 if it is odd.</a:t>
            </a:r>
          </a:p>
          <a:p>
            <a:pPr lvl="2"/>
            <a:r>
              <a:rPr lang="en-US" dirty="0"/>
              <a:t>(2) Have Bob send a 1 if his number is also even and send a 0 if it is odd.</a:t>
            </a:r>
          </a:p>
          <a:p>
            <a:pPr lvl="1"/>
            <a:r>
              <a:rPr lang="en-US" dirty="0"/>
              <a:t>Then, observe that Alice and Bob are always correct if their numbers have opposite parity. This happens half the time.</a:t>
            </a:r>
          </a:p>
          <a:p>
            <a:pPr lvl="1"/>
            <a:r>
              <a:rPr lang="en-US" dirty="0"/>
              <a:t>The other half the time, their numbers will have equal parity. In this case, they will be correct with probability 1/2</a:t>
            </a:r>
            <a:r>
              <a:rPr lang="en-US" i="1" baseline="30000" dirty="0"/>
              <a:t>n</a:t>
            </a:r>
            <a:r>
              <a:rPr lang="en-US" baseline="30000" dirty="0"/>
              <a:t>-1</a:t>
            </a:r>
            <a:r>
              <a:rPr lang="en-US" dirty="0"/>
              <a:t> since there are 2</a:t>
            </a:r>
            <a:r>
              <a:rPr lang="en-US" i="1" baseline="30000" dirty="0"/>
              <a:t>n</a:t>
            </a:r>
            <a:r>
              <a:rPr lang="en-US" baseline="30000" dirty="0"/>
              <a:t>-1</a:t>
            </a:r>
            <a:r>
              <a:rPr lang="en-US" dirty="0"/>
              <a:t> numbers with </a:t>
            </a:r>
            <a:r>
              <a:rPr lang="en-US" i="1" dirty="0"/>
              <a:t>n</a:t>
            </a:r>
            <a:r>
              <a:rPr lang="en-US" dirty="0"/>
              <a:t> bits that have the same parity.</a:t>
            </a:r>
          </a:p>
          <a:p>
            <a:pPr lvl="1"/>
            <a:r>
              <a:rPr lang="en-US" dirty="0"/>
              <a:t>Add the disjoint probabilities together, and the probability of success is strictly greater than 1/2.</a:t>
            </a:r>
          </a:p>
        </p:txBody>
      </p:sp>
    </p:spTree>
    <p:extLst>
      <p:ext uri="{BB962C8B-B14F-4D97-AF65-F5344CB8AC3E}">
        <p14:creationId xmlns:p14="http://schemas.microsoft.com/office/powerpoint/2010/main" val="323058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C1E8-3BB4-E568-6F01-B3E077C7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bound for R(</a:t>
            </a:r>
            <a:r>
              <a:rPr lang="en-US" b="1" dirty="0"/>
              <a:t>EQ</a:t>
            </a:r>
            <a:r>
              <a:rPr lang="en-US" dirty="0"/>
              <a:t>):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C268-C0A0-7D7E-30D8-8FD3ACB2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write both binary numbers as polynomials. Suppose Alice has number X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…x</a:t>
            </a:r>
            <a:r>
              <a:rPr lang="en-US" baseline="-25000" dirty="0"/>
              <a:t>n</a:t>
            </a:r>
            <a:r>
              <a:rPr lang="en-US" dirty="0"/>
              <a:t>, and Bob has number Y = y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…y</a:t>
            </a:r>
            <a:r>
              <a:rPr lang="en-US" baseline="-25000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We take Alice’s number as an example. We associate X with the polynomial F(Z) =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*Z + … + x</a:t>
            </a:r>
            <a:r>
              <a:rPr lang="en-US" baseline="-25000" dirty="0"/>
              <a:t>n</a:t>
            </a:r>
            <a:r>
              <a:rPr lang="en-US" dirty="0"/>
              <a:t>*Z</a:t>
            </a:r>
            <a:r>
              <a:rPr lang="en-US" baseline="30000" dirty="0"/>
              <a:t>n-1</a:t>
            </a:r>
            <a:r>
              <a:rPr lang="en-US" dirty="0"/>
              <a:t>. Do the same for Bob for a polynomial G(Z). </a:t>
            </a:r>
            <a:r>
              <a:rPr lang="en-US" dirty="0">
                <a:solidFill>
                  <a:srgbClr val="0070C0"/>
                </a:solidFill>
              </a:rPr>
              <a:t>Now, we want to determine if F(Z) = G(Z).</a:t>
            </a:r>
          </a:p>
          <a:p>
            <a:r>
              <a:rPr lang="en-US" dirty="0"/>
              <a:t>Alice and Bob agree (before communication) on a prime number </a:t>
            </a:r>
            <a:r>
              <a:rPr lang="en-US" i="1" dirty="0"/>
              <a:t>p</a:t>
            </a:r>
            <a:r>
              <a:rPr lang="en-US" dirty="0"/>
              <a:t> between 3*lg(</a:t>
            </a:r>
            <a:r>
              <a:rPr lang="en-US" i="1" dirty="0"/>
              <a:t>n</a:t>
            </a:r>
            <a:r>
              <a:rPr lang="en-US" dirty="0"/>
              <a:t>) and 6*lg(</a:t>
            </a:r>
            <a:r>
              <a:rPr lang="en-US" i="1" dirty="0"/>
              <a:t>n</a:t>
            </a:r>
            <a:r>
              <a:rPr lang="en-US" dirty="0"/>
              <a:t>) (we can assume </a:t>
            </a:r>
            <a:r>
              <a:rPr lang="en-US" i="1" dirty="0"/>
              <a:t>n </a:t>
            </a:r>
            <a:r>
              <a:rPr lang="en-US" dirty="0"/>
              <a:t>≥ 2).</a:t>
            </a:r>
          </a:p>
          <a:p>
            <a:pPr lvl="1"/>
            <a:r>
              <a:rPr lang="en-US" dirty="0"/>
              <a:t>We know this exists by Bertrand’s postulate: </a:t>
            </a: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 &gt; 3 is an integer, there exists a prime between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 and 2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1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8716-EE5D-001B-05F5-11881966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bound for R(</a:t>
            </a:r>
            <a:r>
              <a:rPr lang="en-US" b="1" dirty="0"/>
              <a:t>EQ</a:t>
            </a:r>
            <a:r>
              <a:rPr lang="en-US" dirty="0"/>
              <a:t>):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8A24-DAF9-F7B8-5908-CEADCDBB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consults the RNG and chooses a random number </a:t>
            </a:r>
            <a:r>
              <a:rPr lang="en-US" i="1" dirty="0"/>
              <a:t>r</a:t>
            </a:r>
            <a:r>
              <a:rPr lang="en-US" dirty="0"/>
              <a:t> from the finite field </a:t>
            </a:r>
            <a:r>
              <a:rPr lang="en-US" b="1" dirty="0"/>
              <a:t>F</a:t>
            </a:r>
            <a:r>
              <a:rPr lang="en-US" i="1" baseline="-25000" dirty="0"/>
              <a:t>p</a:t>
            </a:r>
            <a:r>
              <a:rPr lang="en-US" dirty="0"/>
              <a:t>.</a:t>
            </a:r>
            <a:endParaRPr lang="en-US" baseline="-25000" dirty="0"/>
          </a:p>
          <a:p>
            <a:pPr lvl="1"/>
            <a:r>
              <a:rPr lang="en-US" dirty="0"/>
              <a:t>If you don’t know what </a:t>
            </a:r>
            <a:r>
              <a:rPr lang="en-US" b="1" dirty="0" err="1"/>
              <a:t>F</a:t>
            </a:r>
            <a:r>
              <a:rPr lang="en-US" i="1" baseline="-25000" dirty="0" err="1"/>
              <a:t>p</a:t>
            </a:r>
            <a:r>
              <a:rPr lang="en-US" i="1" baseline="-25000" dirty="0"/>
              <a:t> </a:t>
            </a:r>
            <a:r>
              <a:rPr lang="en-US" dirty="0"/>
              <a:t>is, just know that it has the integers 0, 1, …, </a:t>
            </a:r>
            <a:r>
              <a:rPr lang="en-US" i="1" dirty="0"/>
              <a:t>p</a:t>
            </a:r>
            <a:r>
              <a:rPr lang="en-US" dirty="0"/>
              <a:t>-1.</a:t>
            </a:r>
          </a:p>
          <a:p>
            <a:r>
              <a:rPr lang="en-US" dirty="0"/>
              <a:t>She then computes F(</a:t>
            </a:r>
            <a:r>
              <a:rPr lang="en-US" i="1" dirty="0"/>
              <a:t>r</a:t>
            </a:r>
            <a:r>
              <a:rPr lang="en-US" dirty="0"/>
              <a:t>) mod </a:t>
            </a:r>
            <a:r>
              <a:rPr lang="en-US" i="1" dirty="0"/>
              <a:t>p</a:t>
            </a:r>
            <a:r>
              <a:rPr lang="en-US" dirty="0"/>
              <a:t> and sends (</a:t>
            </a:r>
            <a:r>
              <a:rPr lang="en-US" i="1" dirty="0"/>
              <a:t>r</a:t>
            </a:r>
            <a:r>
              <a:rPr lang="en-US" dirty="0"/>
              <a:t>, F(</a:t>
            </a:r>
            <a:r>
              <a:rPr lang="en-US" i="1" dirty="0"/>
              <a:t>r</a:t>
            </a:r>
            <a:r>
              <a:rPr lang="en-US" dirty="0"/>
              <a:t>) mod </a:t>
            </a:r>
            <a:r>
              <a:rPr lang="en-US" i="1" dirty="0"/>
              <a:t>p</a:t>
            </a:r>
            <a:r>
              <a:rPr lang="en-US" dirty="0"/>
              <a:t>) to Bob. Bob computes G(</a:t>
            </a:r>
            <a:r>
              <a:rPr lang="en-US" i="1" dirty="0"/>
              <a:t>r</a:t>
            </a:r>
            <a:r>
              <a:rPr lang="en-US" dirty="0"/>
              <a:t>) mod </a:t>
            </a:r>
            <a:r>
              <a:rPr lang="en-US" i="1" dirty="0"/>
              <a:t>p</a:t>
            </a:r>
            <a:r>
              <a:rPr lang="en-US" dirty="0"/>
              <a:t> and sends back a </a:t>
            </a:r>
          </a:p>
        </p:txBody>
      </p:sp>
    </p:spTree>
    <p:extLst>
      <p:ext uri="{BB962C8B-B14F-4D97-AF65-F5344CB8AC3E}">
        <p14:creationId xmlns:p14="http://schemas.microsoft.com/office/powerpoint/2010/main" val="324494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364E-A745-7F2D-F184-C83B95BD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the simple version.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FF5B-9738-6F71-D1E0-64208842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need four pairs of volunteers. We’ll give a pair of sticky notes to each pair of volunteers, one for each volunteer. No sharing!</a:t>
            </a:r>
          </a:p>
          <a:p>
            <a:r>
              <a:rPr lang="en-US" dirty="0"/>
              <a:t>Each of these notes will have a 16-bit binary number on them. We want the volunteers to solve the following problems by sharing one bit at a time:</a:t>
            </a:r>
          </a:p>
          <a:p>
            <a:pPr lvl="1"/>
            <a:r>
              <a:rPr lang="en-US" i="1" dirty="0"/>
              <a:t>How long does it take to see if the numbers are equal?</a:t>
            </a:r>
            <a:r>
              <a:rPr lang="en-US" dirty="0"/>
              <a:t> (</a:t>
            </a:r>
            <a:r>
              <a:rPr lang="en-US" b="1" dirty="0"/>
              <a:t>EQ)</a:t>
            </a:r>
            <a:endParaRPr lang="en-US" dirty="0"/>
          </a:p>
          <a:p>
            <a:pPr lvl="1"/>
            <a:r>
              <a:rPr lang="en-US" i="1" dirty="0"/>
              <a:t>How long does it take to see if the first number is less than the second?</a:t>
            </a:r>
            <a:r>
              <a:rPr lang="en-US" dirty="0"/>
              <a:t> (</a:t>
            </a:r>
            <a:r>
              <a:rPr lang="en-US" b="1" dirty="0"/>
              <a:t>LT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How long does it take to see if both numbers have no position where they share a 1? </a:t>
            </a:r>
            <a:r>
              <a:rPr lang="en-US" dirty="0"/>
              <a:t>(</a:t>
            </a:r>
            <a:r>
              <a:rPr lang="en-US" b="1" dirty="0"/>
              <a:t>DISQ)</a:t>
            </a:r>
            <a:endParaRPr lang="en-US" dirty="0"/>
          </a:p>
          <a:p>
            <a:pPr lvl="1"/>
            <a:r>
              <a:rPr lang="en-US" i="1" dirty="0"/>
              <a:t>How long does it take to see if both numbers differ by at most four bits? </a:t>
            </a:r>
            <a:r>
              <a:rPr lang="en-US" dirty="0"/>
              <a:t>(</a:t>
            </a:r>
            <a:r>
              <a:rPr lang="en-US" b="1" dirty="0"/>
              <a:t>GH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5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C436-7969-2D66-DD3C-2FA6A0AF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7CFF-7D27-E3F4-983F-74CC01DB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at most 16 communications to perform all these operations, but what is the lower bound?</a:t>
            </a:r>
          </a:p>
          <a:p>
            <a:r>
              <a:rPr lang="en-US" dirty="0"/>
              <a:t>Theorem: </a:t>
            </a:r>
            <a:r>
              <a:rPr lang="en-US" b="1" dirty="0"/>
              <a:t>EQ </a:t>
            </a:r>
            <a:r>
              <a:rPr lang="en-US" dirty="0"/>
              <a:t>has a communication complexity of at least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We will prove this very quickly. First, some definitions.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7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7006-3A98-AAF6-01A2-DB8BB6E9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complexity.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FDD5-1874-DF0D-1490-E93D7D89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216"/>
            <a:ext cx="10515600" cy="4351338"/>
          </a:xfrm>
        </p:spPr>
        <p:txBody>
          <a:bodyPr/>
          <a:lstStyle/>
          <a:p>
            <a:r>
              <a:rPr lang="en-US" dirty="0"/>
              <a:t>The scenario: let’s say we have two people, Alice and Bob. Alice and Bob want to understand the contents of each other’s strings with the minimum amount of communication.</a:t>
            </a:r>
          </a:p>
          <a:p>
            <a:r>
              <a:rPr lang="en-US" dirty="0"/>
              <a:t>The minimum number of bits required to be communicated to ”solve” a problem is the communication complexity of a problem </a:t>
            </a:r>
            <a:r>
              <a:rPr lang="en-US" b="1" dirty="0"/>
              <a:t>P</a:t>
            </a:r>
            <a:r>
              <a:rPr lang="en-US" dirty="0"/>
              <a:t>, or C(</a:t>
            </a:r>
            <a:r>
              <a:rPr lang="en-US" b="1" dirty="0"/>
              <a:t>P</a:t>
            </a:r>
            <a:r>
              <a:rPr lang="en-US" dirty="0"/>
              <a:t>).</a:t>
            </a:r>
          </a:p>
        </p:txBody>
      </p:sp>
      <p:pic>
        <p:nvPicPr>
          <p:cNvPr id="1028" name="Picture 4" descr="Alice in Wonderland | Disney Movies">
            <a:extLst>
              <a:ext uri="{FF2B5EF4-FFF2-40B4-BE49-F238E27FC236}">
                <a16:creationId xmlns:a16="http://schemas.microsoft.com/office/drawing/2014/main" id="{3B142314-6BA6-F38B-9A09-6B0B3B5C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83" y="3501885"/>
            <a:ext cx="2237410" cy="335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b the Builder - Wikipedia">
            <a:extLst>
              <a:ext uri="{FF2B5EF4-FFF2-40B4-BE49-F238E27FC236}">
                <a16:creationId xmlns:a16="http://schemas.microsoft.com/office/drawing/2014/main" id="{3D2DB51C-0DBD-1EAA-5FC2-B3590A62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967" y="3998842"/>
            <a:ext cx="15621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DB419C-3459-3353-B0C1-72DFFB2074D9}"/>
              </a:ext>
            </a:extLst>
          </p:cNvPr>
          <p:cNvCxnSpPr/>
          <p:nvPr/>
        </p:nvCxnSpPr>
        <p:spPr>
          <a:xfrm flipH="1">
            <a:off x="3579193" y="4671391"/>
            <a:ext cx="4809433" cy="0"/>
          </a:xfrm>
          <a:prstGeom prst="straightConnector1">
            <a:avLst/>
          </a:prstGeom>
          <a:ln w="38100">
            <a:solidFill>
              <a:srgbClr val="1F2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19198C-D570-11A5-63CB-6C8E4C8CCA11}"/>
              </a:ext>
            </a:extLst>
          </p:cNvPr>
          <p:cNvCxnSpPr>
            <a:cxnSpLocks/>
          </p:cNvCxnSpPr>
          <p:nvPr/>
        </p:nvCxnSpPr>
        <p:spPr>
          <a:xfrm>
            <a:off x="3579193" y="5357191"/>
            <a:ext cx="4961833" cy="0"/>
          </a:xfrm>
          <a:prstGeom prst="straightConnector1">
            <a:avLst/>
          </a:prstGeom>
          <a:ln w="38100">
            <a:solidFill>
              <a:srgbClr val="1F29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54FACC-6153-7BF6-0C28-4258EE39B1FC}"/>
              </a:ext>
            </a:extLst>
          </p:cNvPr>
          <p:cNvSpPr txBox="1"/>
          <p:nvPr/>
        </p:nvSpPr>
        <p:spPr>
          <a:xfrm>
            <a:off x="5188097" y="43086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“Yo, you up?”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22DFE-6641-850A-003F-5418C1247E71}"/>
              </a:ext>
            </a:extLst>
          </p:cNvPr>
          <p:cNvSpPr txBox="1"/>
          <p:nvPr/>
        </p:nvSpPr>
        <p:spPr>
          <a:xfrm>
            <a:off x="4921696" y="4995276"/>
            <a:ext cx="210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have a boyfriend.”</a:t>
            </a:r>
          </a:p>
        </p:txBody>
      </p:sp>
    </p:spTree>
    <p:extLst>
      <p:ext uri="{BB962C8B-B14F-4D97-AF65-F5344CB8AC3E}">
        <p14:creationId xmlns:p14="http://schemas.microsoft.com/office/powerpoint/2010/main" val="423528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308A-582C-E0BC-349A-DB89C182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Easy Upper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164D-C832-81ED-5F7A-A9F53249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Theorem: Suppose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is a problem that involves two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bit values. Then C(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) ≤ </a:t>
            </a:r>
            <a:r>
              <a:rPr lang="en-US" i="1" dirty="0">
                <a:solidFill>
                  <a:srgbClr val="0070C0"/>
                </a:solidFill>
              </a:rPr>
              <a:t>n </a:t>
            </a:r>
            <a:r>
              <a:rPr lang="en-US" dirty="0">
                <a:solidFill>
                  <a:srgbClr val="0070C0"/>
                </a:solidFill>
              </a:rPr>
              <a:t>+ 1.</a:t>
            </a:r>
          </a:p>
          <a:p>
            <a:r>
              <a:rPr lang="en-US" dirty="0"/>
              <a:t>The proof is trivial. Just have Alice communicate all </a:t>
            </a:r>
            <a:r>
              <a:rPr lang="en-US" i="1" dirty="0"/>
              <a:t>n</a:t>
            </a:r>
            <a:r>
              <a:rPr lang="en-US" dirty="0"/>
              <a:t> bits of her number to Bob. Then, Bob will compute whatever he needs to and send one final bit back to Alice that gives the answer.</a:t>
            </a:r>
          </a:p>
          <a:p>
            <a:r>
              <a:rPr lang="en-US" b="1" dirty="0"/>
              <a:t>Note</a:t>
            </a:r>
            <a:r>
              <a:rPr lang="en-US" dirty="0"/>
              <a:t>: We are currently working with decision problems, so all answers are either YES (1) or NO (0).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997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F5C9-608B-FFEC-6BD8-EAE57815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compute lower bounds?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0FA9-11D6-DA67-43FB-07ABB4CA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abstract the difficulty, the basic idea is counting rectangles.</a:t>
            </a:r>
          </a:p>
          <a:p>
            <a:pPr lvl="1"/>
            <a:r>
              <a:rPr lang="en-US" dirty="0"/>
              <a:t>Specifically, “monochromatic 1-rectangles”.</a:t>
            </a:r>
          </a:p>
          <a:p>
            <a:r>
              <a:rPr lang="en-US" dirty="0"/>
              <a:t>Say the number of such rectangles is denoted by </a:t>
            </a:r>
            <a:r>
              <a:rPr lang="el-GR" dirty="0"/>
              <a:t>χ</a:t>
            </a:r>
            <a:r>
              <a:rPr lang="en-US" dirty="0"/>
              <a:t>(</a:t>
            </a:r>
            <a:r>
              <a:rPr lang="en-US" b="1" dirty="0"/>
              <a:t>P</a:t>
            </a:r>
            <a:r>
              <a:rPr lang="en-US" dirty="0"/>
              <a:t>). Then, we have the following theorem: </a:t>
            </a:r>
            <a:r>
              <a:rPr lang="en-US" dirty="0">
                <a:solidFill>
                  <a:srgbClr val="0070C0"/>
                </a:solidFill>
              </a:rPr>
              <a:t>C(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) ≥ lg </a:t>
            </a:r>
            <a:r>
              <a:rPr lang="el-GR" dirty="0">
                <a:solidFill>
                  <a:srgbClr val="0070C0"/>
                </a:solidFill>
              </a:rPr>
              <a:t>χ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9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AD1F-EBDC-196A-A6B3-51285FE2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count the number of rectangles?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A752-763F-690F-361F-9ACE1E0E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the example of </a:t>
            </a:r>
            <a:r>
              <a:rPr lang="en-US" b="1" dirty="0"/>
              <a:t>EQ</a:t>
            </a:r>
            <a:r>
              <a:rPr lang="en-US" dirty="0"/>
              <a:t>. Say we are trying to compare 2-bit numbers. Then, we have four possible numbers: 00, 01, 10, and 11. </a:t>
            </a:r>
          </a:p>
          <a:p>
            <a:r>
              <a:rPr lang="en-US" dirty="0"/>
              <a:t>We will create a table and place a 1 wherever the row and column are equal.</a:t>
            </a:r>
          </a:p>
          <a:p>
            <a:r>
              <a:rPr lang="en-US" dirty="0"/>
              <a:t>Now, we count the number of contiguous rectangles created by the “1” entries. In the example of </a:t>
            </a:r>
            <a:r>
              <a:rPr lang="en-US" b="1" dirty="0"/>
              <a:t>EQ</a:t>
            </a:r>
            <a:r>
              <a:rPr lang="en-US" dirty="0"/>
              <a:t>, there are only rectangles of size 1, and there are 4 rectangles.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7EDCBC-09CD-A8C5-19E9-9A634E0F3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72222"/>
              </p:ext>
            </p:extLst>
          </p:nvPr>
        </p:nvGraphicFramePr>
        <p:xfrm>
          <a:off x="5282096" y="4536842"/>
          <a:ext cx="2132495" cy="2072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26499">
                  <a:extLst>
                    <a:ext uri="{9D8B030D-6E8A-4147-A177-3AD203B41FA5}">
                      <a16:colId xmlns:a16="http://schemas.microsoft.com/office/drawing/2014/main" val="1935624333"/>
                    </a:ext>
                  </a:extLst>
                </a:gridCol>
                <a:gridCol w="426499">
                  <a:extLst>
                    <a:ext uri="{9D8B030D-6E8A-4147-A177-3AD203B41FA5}">
                      <a16:colId xmlns:a16="http://schemas.microsoft.com/office/drawing/2014/main" val="2996659270"/>
                    </a:ext>
                  </a:extLst>
                </a:gridCol>
                <a:gridCol w="426499">
                  <a:extLst>
                    <a:ext uri="{9D8B030D-6E8A-4147-A177-3AD203B41FA5}">
                      <a16:colId xmlns:a16="http://schemas.microsoft.com/office/drawing/2014/main" val="1321963301"/>
                    </a:ext>
                  </a:extLst>
                </a:gridCol>
                <a:gridCol w="426499">
                  <a:extLst>
                    <a:ext uri="{9D8B030D-6E8A-4147-A177-3AD203B41FA5}">
                      <a16:colId xmlns:a16="http://schemas.microsoft.com/office/drawing/2014/main" val="505676766"/>
                    </a:ext>
                  </a:extLst>
                </a:gridCol>
                <a:gridCol w="426499">
                  <a:extLst>
                    <a:ext uri="{9D8B030D-6E8A-4147-A177-3AD203B41FA5}">
                      <a16:colId xmlns:a16="http://schemas.microsoft.com/office/drawing/2014/main" val="1126706149"/>
                    </a:ext>
                  </a:extLst>
                </a:gridCol>
              </a:tblGrid>
              <a:tr h="41453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50746"/>
                  </a:ext>
                </a:extLst>
              </a:tr>
              <a:tr h="4145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88018"/>
                  </a:ext>
                </a:extLst>
              </a:tr>
              <a:tr h="4145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005509"/>
                  </a:ext>
                </a:extLst>
              </a:tr>
              <a:tr h="4145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070127"/>
                  </a:ext>
                </a:extLst>
              </a:tr>
              <a:tr h="4145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123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3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21E0-9C7F-A968-2B09-8CDA80A4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CC3D-95F1-9D1B-EC29-4DDD2888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our example of 2 bits, we can quickly conclude that with </a:t>
            </a:r>
            <a:r>
              <a:rPr lang="en-US" i="1" dirty="0"/>
              <a:t>n</a:t>
            </a:r>
            <a:r>
              <a:rPr lang="en-US" dirty="0"/>
              <a:t> bits, </a:t>
            </a:r>
            <a:r>
              <a:rPr lang="el-GR" dirty="0"/>
              <a:t>χ(</a:t>
            </a:r>
            <a:r>
              <a:rPr lang="en-US" b="1" dirty="0"/>
              <a:t>EQ</a:t>
            </a:r>
            <a:r>
              <a:rPr lang="en-US" dirty="0"/>
              <a:t>) = 2</a:t>
            </a:r>
            <a:r>
              <a:rPr lang="en-US" i="1" baseline="30000" dirty="0"/>
              <a:t>n</a:t>
            </a:r>
            <a:r>
              <a:rPr lang="en-US" dirty="0"/>
              <a:t>. So, by the prior theorem, C(</a:t>
            </a:r>
            <a:r>
              <a:rPr lang="en-US" b="1" dirty="0"/>
              <a:t>EQ</a:t>
            </a:r>
            <a:r>
              <a:rPr lang="en-US" dirty="0"/>
              <a:t>) ≥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Can we do the same for some other problems?</a:t>
            </a:r>
          </a:p>
          <a:p>
            <a:r>
              <a:rPr lang="en-US" dirty="0">
                <a:solidFill>
                  <a:srgbClr val="0070C0"/>
                </a:solidFill>
              </a:rPr>
              <a:t>Challenge problem (easy): Prove C(</a:t>
            </a:r>
            <a:r>
              <a:rPr lang="en-US" b="1" dirty="0">
                <a:solidFill>
                  <a:srgbClr val="0070C0"/>
                </a:solidFill>
              </a:rPr>
              <a:t>LE</a:t>
            </a:r>
            <a:r>
              <a:rPr lang="en-US" dirty="0">
                <a:solidFill>
                  <a:srgbClr val="0070C0"/>
                </a:solidFill>
              </a:rPr>
              <a:t>) ≥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Challenge problem (hard): Prove C(</a:t>
            </a:r>
            <a:r>
              <a:rPr lang="en-US" b="1" dirty="0">
                <a:solidFill>
                  <a:srgbClr val="0070C0"/>
                </a:solidFill>
              </a:rPr>
              <a:t>DISQ</a:t>
            </a:r>
            <a:r>
              <a:rPr lang="en-US" dirty="0">
                <a:solidFill>
                  <a:srgbClr val="0070C0"/>
                </a:solidFill>
              </a:rPr>
              <a:t>) = </a:t>
            </a:r>
            <a:r>
              <a:rPr lang="el-GR" dirty="0">
                <a:solidFill>
                  <a:srgbClr val="0070C0"/>
                </a:solidFill>
              </a:rPr>
              <a:t>Ω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i="1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/>
              <a:t>Hint: Create tables for 1-bit, 2-bit, and 3-bit values. There’s a recursive formula for determining the number of rectangles for each bit size. Compute a closed form for the recursive formula and use the theorem relating </a:t>
            </a:r>
            <a:r>
              <a:rPr lang="el-GR" dirty="0"/>
              <a:t>χ(</a:t>
            </a:r>
            <a:r>
              <a:rPr lang="en-US" b="1" dirty="0"/>
              <a:t>P</a:t>
            </a:r>
            <a:r>
              <a:rPr lang="en-US" dirty="0"/>
              <a:t>) to C(</a:t>
            </a:r>
            <a:r>
              <a:rPr lang="en-US" b="1" dirty="0"/>
              <a:t>P</a:t>
            </a:r>
            <a:r>
              <a:rPr lang="en-US" dirty="0"/>
              <a:t>).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8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4DF2-ABA8-1B8E-9EC7-E234E8A0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permit some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A437-138C-D506-E077-BC542B77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Arguably, communication complexity seems straightforward. We’ll discuss the random variants.</a:t>
            </a:r>
          </a:p>
          <a:p>
            <a:r>
              <a:rPr lang="en-US" dirty="0"/>
              <a:t>Suppose, Alice and Bob are equipped with an unbiased RNG that they can both use. This is global, and both Alice and Bob can see the results of the RNG.</a:t>
            </a:r>
          </a:p>
          <a:p>
            <a:r>
              <a:rPr lang="en-US" dirty="0"/>
              <a:t>Two flavors:</a:t>
            </a:r>
          </a:p>
          <a:p>
            <a:pPr lvl="1"/>
            <a:r>
              <a:rPr lang="en-US" dirty="0"/>
              <a:t>How quickly can Alice and Bob communicate if they need to be accurate with probability ≥ 2/3? This complexity is denoted R(</a:t>
            </a:r>
            <a:r>
              <a:rPr lang="en-US" b="1" dirty="0"/>
              <a:t>P</a:t>
            </a:r>
            <a:r>
              <a:rPr lang="en-US" dirty="0"/>
              <a:t>) (bounded-error).</a:t>
            </a:r>
          </a:p>
          <a:p>
            <a:pPr lvl="1"/>
            <a:r>
              <a:rPr lang="en-US" dirty="0"/>
              <a:t>How quickly can Alice and Bob communicate if they need to be accurate with probability &gt; 1/2? This complexity is denoted U(</a:t>
            </a:r>
            <a:r>
              <a:rPr lang="en-US" b="1" dirty="0"/>
              <a:t>P</a:t>
            </a:r>
            <a:r>
              <a:rPr lang="en-US" dirty="0"/>
              <a:t>) (unbounded-error).</a:t>
            </a:r>
          </a:p>
        </p:txBody>
      </p:sp>
    </p:spTree>
    <p:extLst>
      <p:ext uri="{BB962C8B-B14F-4D97-AF65-F5344CB8AC3E}">
        <p14:creationId xmlns:p14="http://schemas.microsoft.com/office/powerpoint/2010/main" val="242865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1347</Words>
  <Application>Microsoft Macintosh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Communication Complexity</vt:lpstr>
      <vt:lpstr>First, the simple version.</vt:lpstr>
      <vt:lpstr>The answer?</vt:lpstr>
      <vt:lpstr>Communication complexity.</vt:lpstr>
      <vt:lpstr>An Easy Upper Bound</vt:lpstr>
      <vt:lpstr>How do we compute lower bounds?</vt:lpstr>
      <vt:lpstr>How do we count the number of rectangles?</vt:lpstr>
      <vt:lpstr>The final step</vt:lpstr>
      <vt:lpstr>What if we permit some error?</vt:lpstr>
      <vt:lpstr>Let’s do some analysis.</vt:lpstr>
      <vt:lpstr>The best cases</vt:lpstr>
      <vt:lpstr>Proving the bound for R(EQ): part 1</vt:lpstr>
      <vt:lpstr>Proving the bound for R(EQ):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Complexity</dc:title>
  <dc:creator>Vittal, Suhas K</dc:creator>
  <cp:lastModifiedBy>Vittal, Suhas K</cp:lastModifiedBy>
  <cp:revision>2</cp:revision>
  <dcterms:created xsi:type="dcterms:W3CDTF">2022-09-09T19:59:02Z</dcterms:created>
  <dcterms:modified xsi:type="dcterms:W3CDTF">2022-09-09T21:22:01Z</dcterms:modified>
</cp:coreProperties>
</file>