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6" r:id="rId6"/>
    <p:sldId id="271" r:id="rId7"/>
    <p:sldId id="272" r:id="rId8"/>
    <p:sldId id="273" r:id="rId9"/>
    <p:sldId id="274" r:id="rId10"/>
    <p:sldId id="275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mbaugh, Luke K." userId="5cf40386-bb3c-4f77-8e62-927b710d98d0" providerId="ADAL" clId="{F1370007-B3FB-4258-8306-F68AFC1FF4E3}"/>
    <pc:docChg chg="modSld">
      <pc:chgData name="Rumbaugh, Luke K." userId="5cf40386-bb3c-4f77-8e62-927b710d98d0" providerId="ADAL" clId="{F1370007-B3FB-4258-8306-F68AFC1FF4E3}" dt="2020-02-17T15:19:11.756" v="3" actId="14100"/>
      <pc:docMkLst>
        <pc:docMk/>
      </pc:docMkLst>
      <pc:sldChg chg="modSp">
        <pc:chgData name="Rumbaugh, Luke K." userId="5cf40386-bb3c-4f77-8e62-927b710d98d0" providerId="ADAL" clId="{F1370007-B3FB-4258-8306-F68AFC1FF4E3}" dt="2020-02-17T15:18:19.226" v="2" actId="166"/>
        <pc:sldMkLst>
          <pc:docMk/>
          <pc:sldMk cId="3229819591" sldId="271"/>
        </pc:sldMkLst>
        <pc:picChg chg="mod">
          <ac:chgData name="Rumbaugh, Luke K." userId="5cf40386-bb3c-4f77-8e62-927b710d98d0" providerId="ADAL" clId="{F1370007-B3FB-4258-8306-F68AFC1FF4E3}" dt="2020-02-17T15:17:20.198" v="0" actId="14100"/>
          <ac:picMkLst>
            <pc:docMk/>
            <pc:sldMk cId="3229819591" sldId="271"/>
            <ac:picMk id="14" creationId="{00000000-0000-0000-0000-000000000000}"/>
          </ac:picMkLst>
        </pc:picChg>
        <pc:picChg chg="mod ord">
          <ac:chgData name="Rumbaugh, Luke K." userId="5cf40386-bb3c-4f77-8e62-927b710d98d0" providerId="ADAL" clId="{F1370007-B3FB-4258-8306-F68AFC1FF4E3}" dt="2020-02-17T15:18:19.226" v="2" actId="166"/>
          <ac:picMkLst>
            <pc:docMk/>
            <pc:sldMk cId="3229819591" sldId="271"/>
            <ac:picMk id="18" creationId="{00000000-0000-0000-0000-000000000000}"/>
          </ac:picMkLst>
        </pc:picChg>
      </pc:sldChg>
      <pc:sldChg chg="modSp">
        <pc:chgData name="Rumbaugh, Luke K." userId="5cf40386-bb3c-4f77-8e62-927b710d98d0" providerId="ADAL" clId="{F1370007-B3FB-4258-8306-F68AFC1FF4E3}" dt="2020-02-17T15:19:11.756" v="3" actId="14100"/>
        <pc:sldMkLst>
          <pc:docMk/>
          <pc:sldMk cId="2310557001" sldId="272"/>
        </pc:sldMkLst>
        <pc:picChg chg="mod">
          <ac:chgData name="Rumbaugh, Luke K." userId="5cf40386-bb3c-4f77-8e62-927b710d98d0" providerId="ADAL" clId="{F1370007-B3FB-4258-8306-F68AFC1FF4E3}" dt="2020-02-17T15:19:11.756" v="3" actId="14100"/>
          <ac:picMkLst>
            <pc:docMk/>
            <pc:sldMk cId="2310557001" sldId="272"/>
            <ac:picMk id="1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24" y="1825625"/>
            <a:ext cx="589367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4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5EEE-7F8A-4339-92DF-7D647BF7E0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726A-B4CD-4609-B05C-482A762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Equalizing a Turbid Water Channel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Rumbaugh</a:t>
            </a:r>
          </a:p>
          <a:p>
            <a:r>
              <a:rPr lang="en-US" dirty="0"/>
              <a:t>Notes and simulations for discussion</a:t>
            </a:r>
          </a:p>
          <a:p>
            <a:r>
              <a:rPr lang="en-US"/>
              <a:t>21 </a:t>
            </a:r>
            <a:r>
              <a:rPr lang="en-US" dirty="0"/>
              <a:t>May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57" y="2912526"/>
            <a:ext cx="6154905" cy="3012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3411"/>
            <a:ext cx="5624623" cy="1600200"/>
          </a:xfrm>
        </p:spPr>
        <p:txBody>
          <a:bodyPr/>
          <a:lstStyle/>
          <a:p>
            <a:r>
              <a:rPr lang="en-US" dirty="0"/>
              <a:t>Equalization can keep you going in very [very] turbid water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254992" y="12067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scattering dominates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trends: more light appears in delayed samples, and peak of impulse response eventually shifts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ISI observed, forcing reduction in bandwidth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8656" y="5680029"/>
            <a:ext cx="5468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Channel for turbid water (</a:t>
            </a:r>
            <a:r>
              <a:rPr lang="en-US" sz="1600" dirty="0" err="1"/>
              <a:t>cz</a:t>
            </a:r>
            <a:r>
              <a:rPr lang="en-US" sz="1600" dirty="0"/>
              <a:t> around 29)</a:t>
            </a:r>
            <a:br>
              <a:rPr lang="en-US" sz="1600" dirty="0"/>
            </a:br>
            <a:r>
              <a:rPr lang="en-US" sz="1600" dirty="0"/>
              <a:t>Left: Impulse response has twice-shifted peak, and slow roll-off, leading to strong ISI. </a:t>
            </a:r>
            <a:br>
              <a:rPr lang="en-US" sz="1600" dirty="0"/>
            </a:br>
            <a:r>
              <a:rPr lang="en-US" sz="1600" dirty="0"/>
              <a:t>Right: Model has a pole representing the decay in impulse response, and two zero representing the double peak delay.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6923"/>
          <a:stretch/>
        </p:blipFill>
        <p:spPr>
          <a:xfrm>
            <a:off x="5380073" y="142564"/>
            <a:ext cx="6709145" cy="3859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913515" y="4001764"/>
            <a:ext cx="61757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BPSK simulated data transmission for very turbid water (</a:t>
            </a:r>
            <a:r>
              <a:rPr lang="en-US" dirty="0" err="1"/>
              <a:t>cz</a:t>
            </a:r>
            <a:r>
              <a:rPr lang="en-US" dirty="0"/>
              <a:t> = 29)</a:t>
            </a:r>
            <a:br>
              <a:rPr lang="en-US" dirty="0"/>
            </a:br>
            <a:r>
              <a:rPr lang="en-US" dirty="0"/>
              <a:t>Left: For bandwidth of fs/6, data transmission is impossible in </a:t>
            </a:r>
            <a:r>
              <a:rPr lang="en-US" dirty="0" err="1"/>
              <a:t>unequalized</a:t>
            </a:r>
            <a:r>
              <a:rPr lang="en-US" dirty="0"/>
              <a:t> channel. Equalization allows some performance.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Right: In the equalized case, the data rate must be reduced to fs/8 to hit the 10^-5 BER goal; in the </a:t>
            </a:r>
            <a:r>
              <a:rPr lang="en-US" dirty="0" err="1"/>
              <a:t>unequalized</a:t>
            </a:r>
            <a:r>
              <a:rPr lang="en-US" dirty="0"/>
              <a:t> case, to fs/14. (This is for SNR = 20 </a:t>
            </a:r>
            <a:r>
              <a:rPr lang="en-US" dirty="0" err="1"/>
              <a:t>dB.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77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Status: The good and 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34000" cy="4862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Good news:</a:t>
            </a:r>
          </a:p>
          <a:p>
            <a:pPr lvl="1"/>
            <a:r>
              <a:rPr lang="en-US" dirty="0"/>
              <a:t>Physics constrains the channel’s evolution significantly</a:t>
            </a:r>
          </a:p>
          <a:p>
            <a:pPr lvl="1"/>
            <a:r>
              <a:rPr lang="en-US" dirty="0"/>
              <a:t>The channel can be modeled reasonably well with just a few parameters (3 parameters works fine)</a:t>
            </a:r>
          </a:p>
          <a:p>
            <a:pPr lvl="1"/>
            <a:r>
              <a:rPr lang="en-US" dirty="0"/>
              <a:t>Single-scatter dominated channels (</a:t>
            </a:r>
            <a:r>
              <a:rPr lang="en-US" dirty="0" err="1"/>
              <a:t>cz</a:t>
            </a:r>
            <a:r>
              <a:rPr lang="en-US" dirty="0"/>
              <a:t>&lt;=10) don’t really have a bandwidth problem</a:t>
            </a:r>
          </a:p>
          <a:p>
            <a:pPr lvl="1"/>
            <a:r>
              <a:rPr lang="en-US" dirty="0"/>
              <a:t>Multiple-scatter dominated channels (</a:t>
            </a:r>
            <a:r>
              <a:rPr lang="en-US" dirty="0" err="1"/>
              <a:t>cz</a:t>
            </a:r>
            <a:r>
              <a:rPr lang="en-US" dirty="0"/>
              <a:t>&gt;=14) do have a bandwidth problem, but equalization helps, with significant improvement relative to non-equalized transmission</a:t>
            </a:r>
          </a:p>
          <a:p>
            <a:pPr lvl="1"/>
            <a:r>
              <a:rPr lang="en-US" dirty="0"/>
              <a:t>Works almost as well on experimental impulse responses as on model</a:t>
            </a:r>
          </a:p>
          <a:p>
            <a:pPr lvl="1"/>
            <a:r>
              <a:rPr lang="en-US" dirty="0"/>
              <a:t>Running adaptively; we don’t know any channel parameters beforehand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Bad news:</a:t>
            </a:r>
          </a:p>
          <a:p>
            <a:pPr lvl="1"/>
            <a:r>
              <a:rPr lang="en-US" sz="2000" dirty="0"/>
              <a:t>Multiple-scatter dominated channels have large-magnitude zeros</a:t>
            </a:r>
          </a:p>
          <a:p>
            <a:pPr lvl="2"/>
            <a:r>
              <a:rPr lang="en-US" sz="1600" dirty="0"/>
              <a:t>These are not directly invertible</a:t>
            </a:r>
          </a:p>
          <a:p>
            <a:pPr lvl="2"/>
            <a:r>
              <a:rPr lang="en-US" sz="1600" dirty="0"/>
              <a:t>This leads to a non-linear phase response and thus an impulse response with moderate ISI at high turbidities</a:t>
            </a:r>
          </a:p>
        </p:txBody>
      </p:sp>
    </p:spTree>
    <p:extLst>
      <p:ext uri="{BB962C8B-B14F-4D97-AF65-F5344CB8AC3E}">
        <p14:creationId xmlns:p14="http://schemas.microsoft.com/office/powerpoint/2010/main" val="157059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evolution of channel model with turbidity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Pole on positive real axis:</a:t>
            </a:r>
          </a:p>
          <a:p>
            <a:pPr lvl="1"/>
            <a:r>
              <a:rPr lang="en-US" dirty="0"/>
              <a:t>Angle remains at 0</a:t>
            </a:r>
          </a:p>
          <a:p>
            <a:pPr lvl="1"/>
            <a:r>
              <a:rPr lang="en-US" dirty="0"/>
              <a:t>Pole magnitude increases with increasing turbidity, pushing up low frequency response relative to high frequency response</a:t>
            </a:r>
          </a:p>
          <a:p>
            <a:pPr lvl="1"/>
            <a:r>
              <a:rPr lang="en-US" dirty="0"/>
              <a:t>This corresponds to longer tail in impulse response, i.e. lower bandwidth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Zero(s) in left half plane:</a:t>
            </a:r>
          </a:p>
          <a:p>
            <a:pPr lvl="1"/>
            <a:r>
              <a:rPr lang="en-US" dirty="0"/>
              <a:t>Zero appears on negative real axis when there is a rightward shift of peak in impulse response (i.e. net delay in average signal arrival time)</a:t>
            </a:r>
          </a:p>
          <a:p>
            <a:pPr lvl="1"/>
            <a:r>
              <a:rPr lang="en-US" dirty="0"/>
              <a:t>Zero magnitude is always above 1, and it increases with increasing turbidity</a:t>
            </a:r>
          </a:p>
          <a:p>
            <a:pPr lvl="1"/>
            <a:r>
              <a:rPr lang="en-US" dirty="0"/>
              <a:t>Effect is to draw down high frequency response relative to low frequency response</a:t>
            </a:r>
          </a:p>
          <a:p>
            <a:pPr lvl="1"/>
            <a:r>
              <a:rPr lang="en-US" dirty="0"/>
              <a:t>Zero splits into M zeros as delay increases to M samples</a:t>
            </a:r>
          </a:p>
        </p:txBody>
      </p:sp>
    </p:spTree>
    <p:extLst>
      <p:ext uri="{BB962C8B-B14F-4D97-AF65-F5344CB8AC3E}">
        <p14:creationId xmlns:p14="http://schemas.microsoft.com/office/powerpoint/2010/main" val="241844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graphicFrame>
        <p:nvGraphicFramePr>
          <p:cNvPr id="23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408092"/>
              </p:ext>
            </p:extLst>
          </p:nvPr>
        </p:nvGraphicFramePr>
        <p:xfrm>
          <a:off x="3851642" y="3115345"/>
          <a:ext cx="46694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89">
                  <a:extLst>
                    <a:ext uri="{9D8B030D-6E8A-4147-A177-3AD203B41FA5}">
                      <a16:colId xmlns:a16="http://schemas.microsoft.com/office/drawing/2014/main" val="552874463"/>
                    </a:ext>
                  </a:extLst>
                </a:gridCol>
                <a:gridCol w="1556489">
                  <a:extLst>
                    <a:ext uri="{9D8B030D-6E8A-4147-A177-3AD203B41FA5}">
                      <a16:colId xmlns:a16="http://schemas.microsoft.com/office/drawing/2014/main" val="690982081"/>
                    </a:ext>
                  </a:extLst>
                </a:gridCol>
                <a:gridCol w="1556489">
                  <a:extLst>
                    <a:ext uri="{9D8B030D-6E8A-4147-A177-3AD203B41FA5}">
                      <a16:colId xmlns:a16="http://schemas.microsoft.com/office/drawing/2014/main" val="138628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Unequalized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baseline="-250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1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s</a:t>
                      </a:r>
                      <a:r>
                        <a:rPr lang="en-US" baseline="0" dirty="0"/>
                        <a:t>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9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baseline="-250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</a:t>
                      </a:r>
                      <a:r>
                        <a:rPr lang="en-US" dirty="0" err="1"/>
                        <a:t>cz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5567"/>
                  </a:ext>
                </a:extLst>
              </a:tr>
            </a:tbl>
          </a:graphicData>
        </a:graphic>
      </p:graphicFrame>
      <p:sp>
        <p:nvSpPr>
          <p:cNvPr id="24" name="Content Placeholder 16"/>
          <p:cNvSpPr txBox="1">
            <a:spLocks/>
          </p:cNvSpPr>
          <p:nvPr/>
        </p:nvSpPr>
        <p:spPr>
          <a:xfrm>
            <a:off x="3851642" y="2562447"/>
            <a:ext cx="4669468" cy="5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Maximum Transmission Range in Turbid Water</a:t>
            </a:r>
            <a:br>
              <a:rPr lang="en-US" sz="1800" b="1" dirty="0"/>
            </a:br>
            <a:r>
              <a:rPr lang="en-US" sz="1600" dirty="0"/>
              <a:t>SNR = 20 dB; Maximum allowable BER is 10</a:t>
            </a:r>
            <a:r>
              <a:rPr lang="en-US" sz="1600" baseline="30000" dirty="0"/>
              <a:t>-5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3851641" y="4598704"/>
            <a:ext cx="4669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cz</a:t>
            </a:r>
            <a:r>
              <a:rPr lang="en-US" sz="1400" dirty="0"/>
              <a:t>: one attenuation length, where c is the extinction coefficient in [1/m] and z is the distance traveled in [m]</a:t>
            </a:r>
          </a:p>
        </p:txBody>
      </p:sp>
    </p:spTree>
    <p:extLst>
      <p:ext uri="{BB962C8B-B14F-4D97-AF65-F5344CB8AC3E}">
        <p14:creationId xmlns:p14="http://schemas.microsoft.com/office/powerpoint/2010/main" val="36661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Equalize turbid water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Postulate channel model: </a:t>
            </a:r>
            <a:br>
              <a:rPr lang="en-US" dirty="0"/>
            </a:br>
            <a:r>
              <a:rPr lang="en-US" dirty="0"/>
              <a:t>	Model each experimental channel using a 3-parameter IIR filter model</a:t>
            </a:r>
          </a:p>
          <a:p>
            <a:pPr lvl="1"/>
            <a:r>
              <a:rPr lang="en-US" dirty="0"/>
              <a:t>Automatically identify channel parameters:</a:t>
            </a:r>
            <a:br>
              <a:rPr lang="en-US" dirty="0"/>
            </a:br>
            <a:r>
              <a:rPr lang="en-US" dirty="0"/>
              <a:t>	Send training data through channel; determine 3 parameters with nothing known 	ahead of time</a:t>
            </a:r>
          </a:p>
          <a:p>
            <a:pPr lvl="1"/>
            <a:r>
              <a:rPr lang="en-US" dirty="0"/>
              <a:t>Equalize: </a:t>
            </a:r>
            <a:br>
              <a:rPr lang="en-US" dirty="0"/>
            </a:br>
            <a:r>
              <a:rPr lang="en-US" dirty="0"/>
              <a:t>Build equalizing filter to invert channel model filter</a:t>
            </a:r>
          </a:p>
          <a:p>
            <a:pPr lvl="1"/>
            <a:endParaRPr lang="en-US" dirty="0"/>
          </a:p>
          <a:p>
            <a:r>
              <a:rPr lang="en-US" dirty="0"/>
              <a:t>Metric: bit error rate of BPSK system</a:t>
            </a:r>
          </a:p>
          <a:p>
            <a:pPr lvl="1"/>
            <a:r>
              <a:rPr lang="en-US" dirty="0"/>
              <a:t>Run BPSK data through experimental channel, then through equalizer based on channel model</a:t>
            </a:r>
          </a:p>
          <a:p>
            <a:pPr lvl="1"/>
            <a:r>
              <a:rPr lang="en-US" dirty="0"/>
              <a:t>Compare equalized performance to </a:t>
            </a:r>
            <a:r>
              <a:rPr lang="en-US" dirty="0" err="1"/>
              <a:t>unequalized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Plots: Channel model and BPSK performance at each turbidity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Model parameters are calculated by adaptive estimation routine, using a training sequence and experimental impulse responses measured in Summer 2016</a:t>
            </a:r>
          </a:p>
          <a:p>
            <a:r>
              <a:rPr lang="en-US" dirty="0"/>
              <a:t>Z-plane shows poles and zeros of channel model, which is used for equalizer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BPSK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Varying SNR</a:t>
            </a:r>
          </a:p>
          <a:p>
            <a:pPr lvl="1"/>
            <a:r>
              <a:rPr lang="en-US" dirty="0"/>
              <a:t>Bandwidth is fixed as indicated, where fs is 2.2 GSPS</a:t>
            </a:r>
          </a:p>
          <a:p>
            <a:pPr lvl="1"/>
            <a:r>
              <a:rPr lang="en-US" dirty="0"/>
              <a:t>SNR varies from 0 to 30 dB</a:t>
            </a:r>
          </a:p>
          <a:p>
            <a:pPr lvl="1"/>
            <a:r>
              <a:rPr lang="en-US" dirty="0"/>
              <a:t>10^-6 is best error rate possible</a:t>
            </a:r>
          </a:p>
          <a:p>
            <a:r>
              <a:rPr lang="en-US" dirty="0"/>
              <a:t>Varying bandwidth</a:t>
            </a:r>
          </a:p>
          <a:p>
            <a:pPr lvl="1"/>
            <a:r>
              <a:rPr lang="en-US" dirty="0"/>
              <a:t>SNR is fixed at 20 dB</a:t>
            </a:r>
          </a:p>
          <a:p>
            <a:pPr lvl="1"/>
            <a:r>
              <a:rPr lang="en-US" dirty="0"/>
              <a:t>Bandwidth used varies from [0 to fs/2] to [0 to fs/16]</a:t>
            </a:r>
          </a:p>
          <a:p>
            <a:pPr lvl="1"/>
            <a:r>
              <a:rPr lang="en-US" dirty="0"/>
              <a:t>X axis is reduction ratio D, where bandwidth is [0 to fs/(2*D)]</a:t>
            </a:r>
          </a:p>
        </p:txBody>
      </p:sp>
    </p:spTree>
    <p:extLst>
      <p:ext uri="{BB962C8B-B14F-4D97-AF65-F5344CB8AC3E}">
        <p14:creationId xmlns:p14="http://schemas.microsoft.com/office/powerpoint/2010/main" val="23093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Following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water – 0&lt;</a:t>
            </a:r>
            <a:r>
              <a:rPr lang="en-US" dirty="0" err="1"/>
              <a:t>cz</a:t>
            </a:r>
            <a:r>
              <a:rPr lang="en-US" dirty="0"/>
              <a:t>&lt;10</a:t>
            </a:r>
            <a:br>
              <a:rPr lang="en-US" dirty="0"/>
            </a:br>
            <a:r>
              <a:rPr lang="en-US" dirty="0"/>
              <a:t>	No scattering or single scattering</a:t>
            </a:r>
            <a:br>
              <a:rPr lang="en-US" dirty="0"/>
            </a:br>
            <a:r>
              <a:rPr lang="en-US" dirty="0"/>
              <a:t>	To the digital receiver, it looks like all light arrives at exactly 0 	samples delayed (relative to speed of light in water)</a:t>
            </a:r>
          </a:p>
          <a:p>
            <a:r>
              <a:rPr lang="en-US" dirty="0"/>
              <a:t>Turbid water – 14&lt;</a:t>
            </a:r>
            <a:r>
              <a:rPr lang="en-US" dirty="0" err="1"/>
              <a:t>cz</a:t>
            </a:r>
            <a:r>
              <a:rPr lang="en-US" dirty="0"/>
              <a:t>&lt;20</a:t>
            </a:r>
          </a:p>
          <a:p>
            <a:pPr marL="0" indent="0">
              <a:buNone/>
            </a:pPr>
            <a:r>
              <a:rPr lang="en-US" dirty="0"/>
              <a:t>	Most light arrives delayed by 0 or 1 samples</a:t>
            </a:r>
          </a:p>
          <a:p>
            <a:r>
              <a:rPr lang="en-US" dirty="0"/>
              <a:t>Very turbid water</a:t>
            </a:r>
          </a:p>
          <a:p>
            <a:pPr marL="0" indent="0">
              <a:buNone/>
            </a:pPr>
            <a:r>
              <a:rPr lang="en-US" dirty="0"/>
              <a:t>	Most light arrives delayed by 2 or more samples</a:t>
            </a:r>
          </a:p>
        </p:txBody>
      </p:sp>
    </p:spTree>
    <p:extLst>
      <p:ext uri="{BB962C8B-B14F-4D97-AF65-F5344CB8AC3E}">
        <p14:creationId xmlns:p14="http://schemas.microsoft.com/office/powerpoint/2010/main" val="15602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92" y="-393411"/>
            <a:ext cx="3932237" cy="1600200"/>
          </a:xfrm>
        </p:spPr>
        <p:txBody>
          <a:bodyPr/>
          <a:lstStyle/>
          <a:p>
            <a:r>
              <a:rPr lang="en-US" dirty="0"/>
              <a:t>There is no problem in clear water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254992" y="12067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scattering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Impulse response is a delta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temporal corruption of signal through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data rate is fs/2 with no 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 for </a:t>
            </a:r>
            <a:r>
              <a:rPr lang="en-US" dirty="0" err="1"/>
              <a:t>cz</a:t>
            </a:r>
            <a:r>
              <a:rPr lang="en-US" dirty="0"/>
              <a:t>&lt;10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r="13483"/>
          <a:stretch/>
        </p:blipFill>
        <p:spPr>
          <a:xfrm>
            <a:off x="640986" y="562708"/>
            <a:ext cx="8954475" cy="5542445"/>
          </a:xfrm>
        </p:spPr>
      </p:pic>
      <p:sp>
        <p:nvSpPr>
          <p:cNvPr id="16" name="Rectangle 15"/>
          <p:cNvSpPr/>
          <p:nvPr/>
        </p:nvSpPr>
        <p:spPr>
          <a:xfrm>
            <a:off x="155894" y="5945853"/>
            <a:ext cx="6840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Channel for clear water (</a:t>
            </a:r>
            <a:r>
              <a:rPr lang="en-US" dirty="0" err="1"/>
              <a:t>cz</a:t>
            </a:r>
            <a:r>
              <a:rPr lang="en-US" dirty="0"/>
              <a:t> from 0 to 10)</a:t>
            </a:r>
            <a:br>
              <a:rPr lang="en-US" dirty="0"/>
            </a:br>
            <a:r>
              <a:rPr lang="en-US" dirty="0"/>
              <a:t>Left: Impulse response is a delta (i.e. perfect): zero everywhere except at zero delay. Right: Model has no non-zero zeros or poles.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14925" y="4324947"/>
            <a:ext cx="5777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BPSK simulated data transmission for clear water (</a:t>
            </a:r>
            <a:r>
              <a:rPr lang="en-US" dirty="0" err="1"/>
              <a:t>cz</a:t>
            </a:r>
            <a:r>
              <a:rPr lang="en-US" dirty="0"/>
              <a:t> = 9)</a:t>
            </a:r>
            <a:br>
              <a:rPr lang="en-US" dirty="0"/>
            </a:br>
            <a:r>
              <a:rPr lang="en-US" dirty="0"/>
              <a:t>Left: Bit error rate (BER) versus SNR is BPSK ideal for </a:t>
            </a:r>
            <a:r>
              <a:rPr lang="en-US" dirty="0" err="1"/>
              <a:t>unequalized</a:t>
            </a:r>
            <a:r>
              <a:rPr lang="en-US" dirty="0"/>
              <a:t> and equalized channels.</a:t>
            </a:r>
            <a:br>
              <a:rPr lang="en-US" dirty="0"/>
            </a:br>
            <a:r>
              <a:rPr lang="en-US" dirty="0"/>
              <a:t>Right: All bandwidths can be used, up to the maximum of fs/2 = 1100e6 symbols per second.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t="-4844" r="6499" b="4844"/>
          <a:stretch/>
        </p:blipFill>
        <p:spPr>
          <a:xfrm>
            <a:off x="2433299" y="453340"/>
            <a:ext cx="9514604" cy="53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92" y="-393411"/>
            <a:ext cx="3932237" cy="1600200"/>
          </a:xfrm>
        </p:spPr>
        <p:txBody>
          <a:bodyPr/>
          <a:lstStyle/>
          <a:p>
            <a:r>
              <a:rPr lang="en-US" dirty="0"/>
              <a:t>There is a problem in turbid water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254992" y="12067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scattering becomes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more light appears in delayed samples of 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ISI observed, forcing reduction in bandwidth without equalization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" y="857011"/>
            <a:ext cx="9920659" cy="4854921"/>
          </a:xfrm>
        </p:spPr>
      </p:pic>
      <p:sp>
        <p:nvSpPr>
          <p:cNvPr id="16" name="Rectangle 15"/>
          <p:cNvSpPr/>
          <p:nvPr/>
        </p:nvSpPr>
        <p:spPr>
          <a:xfrm>
            <a:off x="-88657" y="5680029"/>
            <a:ext cx="6000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Channel for turbid water (</a:t>
            </a:r>
            <a:r>
              <a:rPr lang="en-US" sz="1600" dirty="0" err="1"/>
              <a:t>cz</a:t>
            </a:r>
            <a:r>
              <a:rPr lang="en-US" sz="1600" dirty="0"/>
              <a:t> around 14.5)</a:t>
            </a:r>
            <a:br>
              <a:rPr lang="en-US" sz="1600" dirty="0"/>
            </a:br>
            <a:r>
              <a:rPr lang="en-US" sz="1600" dirty="0"/>
              <a:t>Left: Impulse response has significant amplitude at 1 and 2 sample delays, leading to ISI for symbol duration of 1, 2, and 3 samples. (i.e. bandwidths of fs/2, fs/4, and fs/6. </a:t>
            </a:r>
            <a:br>
              <a:rPr lang="en-US" sz="1600" dirty="0"/>
            </a:br>
            <a:r>
              <a:rPr lang="en-US" sz="1600" dirty="0"/>
              <a:t>Right: Model has a pole representing the decay in impulse response.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6079"/>
          <a:stretch/>
        </p:blipFill>
        <p:spPr>
          <a:xfrm>
            <a:off x="5156790" y="213634"/>
            <a:ext cx="7035210" cy="397330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15534" y="4225095"/>
            <a:ext cx="5973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BPSK simulated data transmission for turbid water (</a:t>
            </a:r>
            <a:r>
              <a:rPr lang="en-US" dirty="0" err="1"/>
              <a:t>cz</a:t>
            </a:r>
            <a:r>
              <a:rPr lang="en-US" dirty="0"/>
              <a:t> = 14.5)</a:t>
            </a:r>
            <a:br>
              <a:rPr lang="en-US" dirty="0"/>
            </a:br>
            <a:r>
              <a:rPr lang="en-US" dirty="0"/>
              <a:t>Left: Bit error rate (BER) versus SNR is degraded for </a:t>
            </a:r>
            <a:r>
              <a:rPr lang="en-US" dirty="0" err="1"/>
              <a:t>unequalized</a:t>
            </a:r>
            <a:r>
              <a:rPr lang="en-US" dirty="0"/>
              <a:t> channel. Equalization can return performance to BPSK ideal, </a:t>
            </a:r>
            <a:r>
              <a:rPr lang="en-US" dirty="0" err="1"/>
              <a:t>albiet</a:t>
            </a:r>
            <a:r>
              <a:rPr lang="en-US" dirty="0"/>
              <a:t> at reduced data rate of fs/4.</a:t>
            </a:r>
            <a:br>
              <a:rPr lang="en-US" dirty="0"/>
            </a:br>
            <a:r>
              <a:rPr lang="en-US" dirty="0"/>
              <a:t>Right: In the equalized case, all bandwidths can be used, up to the maximum of fs/2 = 1100e6 symbols per second. (This is for SNR = 20 </a:t>
            </a:r>
            <a:r>
              <a:rPr lang="en-US" dirty="0" err="1"/>
              <a:t>dB.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55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57" y="2912526"/>
            <a:ext cx="6154905" cy="30120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92" y="-393411"/>
            <a:ext cx="3932237" cy="1600200"/>
          </a:xfrm>
        </p:spPr>
        <p:txBody>
          <a:bodyPr/>
          <a:lstStyle/>
          <a:p>
            <a:r>
              <a:rPr lang="en-US" dirty="0"/>
              <a:t>There is a problem in turbid water, part 2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254992" y="12067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scattering dominates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trends: more light appears in delayed samples, and peak of impulse response eventually shifts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ISI observed, forcing reduction in bandwidth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8656" y="5680029"/>
            <a:ext cx="5266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Channel for turbid water (</a:t>
            </a:r>
            <a:r>
              <a:rPr lang="en-US" sz="1600" dirty="0" err="1"/>
              <a:t>cz</a:t>
            </a:r>
            <a:r>
              <a:rPr lang="en-US" sz="1600" dirty="0"/>
              <a:t> around 17)</a:t>
            </a:r>
            <a:br>
              <a:rPr lang="en-US" sz="1600" dirty="0"/>
            </a:br>
            <a:r>
              <a:rPr lang="en-US" sz="1600" dirty="0"/>
              <a:t>Left: Impulse response has shifted peak, and slow roll-off, leading to strong ISI. </a:t>
            </a:r>
            <a:br>
              <a:rPr lang="en-US" sz="1600" dirty="0"/>
            </a:br>
            <a:r>
              <a:rPr lang="en-US" sz="1600" dirty="0"/>
              <a:t>Right: Model has a pole representing the decay in impulse response, and a zero representing the peak delay.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6750"/>
          <a:stretch/>
        </p:blipFill>
        <p:spPr>
          <a:xfrm>
            <a:off x="5178055" y="184919"/>
            <a:ext cx="6911164" cy="39748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115534" y="4225095"/>
            <a:ext cx="5973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BPSK simulated data transmission for turbid water (</a:t>
            </a:r>
            <a:r>
              <a:rPr lang="en-US" dirty="0" err="1"/>
              <a:t>cz</a:t>
            </a:r>
            <a:r>
              <a:rPr lang="en-US" dirty="0"/>
              <a:t> = 17)</a:t>
            </a:r>
            <a:br>
              <a:rPr lang="en-US" dirty="0"/>
            </a:br>
            <a:r>
              <a:rPr lang="en-US" dirty="0"/>
              <a:t>Left: For bandwidth of fs/4, data transmission is impossible in </a:t>
            </a:r>
            <a:r>
              <a:rPr lang="en-US" dirty="0" err="1"/>
              <a:t>unequalized</a:t>
            </a:r>
            <a:r>
              <a:rPr lang="en-US" dirty="0"/>
              <a:t> channel. Equalization allows good performance.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Right: In the equalized case, the data rate must be reduced to fs/4; in the </a:t>
            </a:r>
            <a:r>
              <a:rPr lang="en-US" dirty="0" err="1"/>
              <a:t>unequalized</a:t>
            </a:r>
            <a:r>
              <a:rPr lang="en-US" dirty="0"/>
              <a:t> case, to fs/6. (This is for SNR = 20 </a:t>
            </a:r>
            <a:r>
              <a:rPr lang="en-US" dirty="0" err="1"/>
              <a:t>dB.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39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57" y="2912526"/>
            <a:ext cx="6154905" cy="3012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92" y="-393411"/>
            <a:ext cx="5369631" cy="1600200"/>
          </a:xfrm>
        </p:spPr>
        <p:txBody>
          <a:bodyPr/>
          <a:lstStyle/>
          <a:p>
            <a:r>
              <a:rPr lang="en-US" dirty="0"/>
              <a:t>Equalization can keep you going in very turbid water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254992" y="12067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scattering dominates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trends: more light appears in delayed samples, and peak of impulse response eventually shifts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ISI observed, forcing reduction in bandwidth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8656" y="5680029"/>
            <a:ext cx="5468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Channel for turbid water (</a:t>
            </a:r>
            <a:r>
              <a:rPr lang="en-US" sz="1600" dirty="0" err="1"/>
              <a:t>cz</a:t>
            </a:r>
            <a:r>
              <a:rPr lang="en-US" sz="1600" dirty="0"/>
              <a:t> around 29)</a:t>
            </a:r>
            <a:br>
              <a:rPr lang="en-US" sz="1600" dirty="0"/>
            </a:br>
            <a:r>
              <a:rPr lang="en-US" sz="1600" dirty="0"/>
              <a:t>Left: Impulse response has twice-shifted peak, and slow roll-off, leading to strong ISI. </a:t>
            </a:r>
            <a:br>
              <a:rPr lang="en-US" sz="1600" dirty="0"/>
            </a:br>
            <a:r>
              <a:rPr lang="en-US" sz="1600" dirty="0"/>
              <a:t>Right: Model has a pole representing the decay in impulse response, and two zero representing the double peak delay.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r="7461"/>
          <a:stretch/>
        </p:blipFill>
        <p:spPr>
          <a:xfrm>
            <a:off x="5209953" y="221599"/>
            <a:ext cx="6709144" cy="39387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913515" y="4001764"/>
            <a:ext cx="6175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BPSK simulated data transmission for very turbid water (</a:t>
            </a:r>
            <a:r>
              <a:rPr lang="en-US" dirty="0" err="1"/>
              <a:t>cz</a:t>
            </a:r>
            <a:r>
              <a:rPr lang="en-US" dirty="0"/>
              <a:t> = 24)</a:t>
            </a:r>
            <a:br>
              <a:rPr lang="en-US" dirty="0"/>
            </a:br>
            <a:r>
              <a:rPr lang="en-US" dirty="0"/>
              <a:t>Left: For bandwidth of fs/6, data transmission is impossible in </a:t>
            </a:r>
            <a:r>
              <a:rPr lang="en-US" dirty="0" err="1"/>
              <a:t>unequalized</a:t>
            </a:r>
            <a:r>
              <a:rPr lang="en-US" dirty="0"/>
              <a:t> channel. Equalization allows performance near the BPSK limit.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Right: In the equalized case, the data rate must be reduced to fs/6 to hit the 10^-5 BER goal; in the </a:t>
            </a:r>
            <a:r>
              <a:rPr lang="en-US" dirty="0" err="1"/>
              <a:t>unequalized</a:t>
            </a:r>
            <a:r>
              <a:rPr lang="en-US" dirty="0"/>
              <a:t> case, to fs/12. (This is for SNR = 20 </a:t>
            </a:r>
            <a:r>
              <a:rPr lang="en-US" dirty="0" err="1"/>
              <a:t>dB.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00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1464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Equalizing a Turbid Water Channel</vt:lpstr>
      <vt:lpstr>Results summary</vt:lpstr>
      <vt:lpstr>Goal: Equalize turbid water channel</vt:lpstr>
      <vt:lpstr>Plots: Channel model and BPSK performance at each turbidity</vt:lpstr>
      <vt:lpstr>Results: Following slides</vt:lpstr>
      <vt:lpstr>There is no problem in clear water</vt:lpstr>
      <vt:lpstr>There is a problem in turbid water</vt:lpstr>
      <vt:lpstr>There is a problem in turbid water, part 2</vt:lpstr>
      <vt:lpstr>Equalization can keep you going in very turbid water</vt:lpstr>
      <vt:lpstr>Equalization can keep you going in very [very] turbid water</vt:lpstr>
      <vt:lpstr>Status: The good and bad news</vt:lpstr>
      <vt:lpstr>Clear evolution of channel model with turbidity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Equalizing a Turbid Water Channel</dc:title>
  <dc:creator>Luke</dc:creator>
  <cp:lastModifiedBy>Rumbaugh, Luke K.</cp:lastModifiedBy>
  <cp:revision>33</cp:revision>
  <dcterms:created xsi:type="dcterms:W3CDTF">2017-05-17T17:18:45Z</dcterms:created>
  <dcterms:modified xsi:type="dcterms:W3CDTF">2020-02-17T15:19:12Z</dcterms:modified>
</cp:coreProperties>
</file>