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83" d="100"/>
          <a:sy n="83" d="100"/>
        </p:scale>
        <p:origin x="1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4AF9-AF42-47B4-9E0A-70B59D630B3F}" type="datetimeFigureOut">
              <a:rPr lang="fr-FR" smtClean="0"/>
              <a:t>06/10/2024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DB70F-736E-4091-9D07-81516F9BA7DD}" type="slidenum">
              <a:rPr lang="fr-FR" smtClean="0"/>
              <a:t>‹N°›</a:t>
            </a:fld>
            <a:endParaRPr lang="fr-FR"/>
          </a:p>
        </p:txBody>
      </p:sp>
    </p:spTree>
    <p:extLst>
      <p:ext uri="{BB962C8B-B14F-4D97-AF65-F5344CB8AC3E}">
        <p14:creationId xmlns:p14="http://schemas.microsoft.com/office/powerpoint/2010/main" val="1980560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18DB70F-736E-4091-9D07-81516F9BA7DD}" type="slidenum">
              <a:rPr lang="fr-FR" smtClean="0"/>
              <a:t>10</a:t>
            </a:fld>
            <a:endParaRPr lang="fr-FR"/>
          </a:p>
        </p:txBody>
      </p:sp>
    </p:spTree>
    <p:extLst>
      <p:ext uri="{BB962C8B-B14F-4D97-AF65-F5344CB8AC3E}">
        <p14:creationId xmlns:p14="http://schemas.microsoft.com/office/powerpoint/2010/main" val="140112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EC9CA-1220-DAA9-1C76-882700B2C1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B09BF03-E01C-03FC-1E00-892D85817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3279FE2-550D-4290-D758-0CB38CDDB9B6}"/>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5" name="Espace réservé du pied de page 4">
            <a:extLst>
              <a:ext uri="{FF2B5EF4-FFF2-40B4-BE49-F238E27FC236}">
                <a16:creationId xmlns:a16="http://schemas.microsoft.com/office/drawing/2014/main" id="{C5018B3D-1ADE-BB01-DD0C-CFA870B1A9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82A7E8-A0A5-100A-E06C-48E6C01930BA}"/>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284693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7CB82-A117-00C4-4124-425EC0F15EB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5D4568-EF63-EAC8-C479-CE7D236FA41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A77233-7696-ADBF-0F03-73BC389BCDD1}"/>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5" name="Espace réservé du pied de page 4">
            <a:extLst>
              <a:ext uri="{FF2B5EF4-FFF2-40B4-BE49-F238E27FC236}">
                <a16:creationId xmlns:a16="http://schemas.microsoft.com/office/drawing/2014/main" id="{EB968B58-86EF-6AEC-3EFA-64F42B2362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E22DB0-0792-9010-B5FF-2C6F60DB25AC}"/>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17540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4F740D1-1277-72BB-7F9A-23A9E180AD2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B00A601-A971-8F73-854A-A064C17CFA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91E9EC-75C9-FFE0-3FB4-39831F29E098}"/>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5" name="Espace réservé du pied de page 4">
            <a:extLst>
              <a:ext uri="{FF2B5EF4-FFF2-40B4-BE49-F238E27FC236}">
                <a16:creationId xmlns:a16="http://schemas.microsoft.com/office/drawing/2014/main" id="{1DAA812A-70CA-7575-DCF7-284E4F0D38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FDC563-8764-624F-40B5-57CDF34354F6}"/>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120038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C6B987-0408-40BF-99CB-9FC3F84D82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25BEE3-1B63-CC2E-7A2A-20E3907C6A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255CFD-8AF7-C383-24CA-A1656D8CB742}"/>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5" name="Espace réservé du pied de page 4">
            <a:extLst>
              <a:ext uri="{FF2B5EF4-FFF2-40B4-BE49-F238E27FC236}">
                <a16:creationId xmlns:a16="http://schemas.microsoft.com/office/drawing/2014/main" id="{C9B26604-78C9-A377-E167-2B91FBD963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4C7621-F95A-70C7-6FFE-DC455F12D4F5}"/>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251970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6C88E-AC42-043F-BED5-F1D04CBDDB6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71C9741-4B7D-F370-A0ED-BFB78303DC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7A8E99B-8805-706B-AF74-9524C1FE9F19}"/>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5" name="Espace réservé du pied de page 4">
            <a:extLst>
              <a:ext uri="{FF2B5EF4-FFF2-40B4-BE49-F238E27FC236}">
                <a16:creationId xmlns:a16="http://schemas.microsoft.com/office/drawing/2014/main" id="{B2814698-D351-B8ED-FFDC-899CBADC0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5B5BA-D8CD-FDCD-55A0-0CA1F4FEFCD2}"/>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27324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FBCDB-EED6-EEBF-603A-5DA308B0F2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1DDDCB4-F553-D84E-9EA4-EF0699F91B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5417336-B478-2B0B-4475-1CE945E96C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26BB98C-1EB6-4565-842D-B93968F36848}"/>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6" name="Espace réservé du pied de page 5">
            <a:extLst>
              <a:ext uri="{FF2B5EF4-FFF2-40B4-BE49-F238E27FC236}">
                <a16:creationId xmlns:a16="http://schemas.microsoft.com/office/drawing/2014/main" id="{41A3B475-8CA1-7E0C-66E7-BF54F1844B7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D8D4F0-2DDE-37E4-0F79-72409449A476}"/>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376360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9E361-1AE0-2D6D-33CA-89292E711D2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FF4C8F8-E15B-E790-D8D4-B193F1F4C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3A5251A-4D93-6707-9903-E349F0E195C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502FA1D-EF1D-3ECF-ADA2-782965111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D4360C5-888A-FA7C-7F39-B061C4727C1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E027B6-FA8A-122D-99D5-337A925E1F67}"/>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8" name="Espace réservé du pied de page 7">
            <a:extLst>
              <a:ext uri="{FF2B5EF4-FFF2-40B4-BE49-F238E27FC236}">
                <a16:creationId xmlns:a16="http://schemas.microsoft.com/office/drawing/2014/main" id="{B11E9146-E919-C8A1-CFD9-A7AAF74D396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31ECA4C-C345-DF8F-36A7-E678BBF8155E}"/>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409418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6F212-B1A1-97B6-8167-3844E0A5D8E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32FFEFB-69A0-3ED6-996D-23B2D85AB193}"/>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4" name="Espace réservé du pied de page 3">
            <a:extLst>
              <a:ext uri="{FF2B5EF4-FFF2-40B4-BE49-F238E27FC236}">
                <a16:creationId xmlns:a16="http://schemas.microsoft.com/office/drawing/2014/main" id="{5E19190D-A3C8-FFBC-C2F2-D8B2ACC3CC0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F8A47A-7131-E3C6-32B0-804F95688BB3}"/>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270540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E3791A0-95A9-723A-95AB-EF16C0112A88}"/>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3" name="Espace réservé du pied de page 2">
            <a:extLst>
              <a:ext uri="{FF2B5EF4-FFF2-40B4-BE49-F238E27FC236}">
                <a16:creationId xmlns:a16="http://schemas.microsoft.com/office/drawing/2014/main" id="{94417F7F-F00A-5673-C450-D6A38F2DFA8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81917C6-7F9C-22F5-F95C-0FD1A0EE32AF}"/>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180304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4CAC5-2E28-2B43-CD33-1512126838E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00203B0-4DB0-F4C8-0235-8A13BCA14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8AE6E0-EF85-4F85-8FCC-0F01A9CE9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D50566B-F7B1-C002-6EC0-3CFAA6E5B490}"/>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6" name="Espace réservé du pied de page 5">
            <a:extLst>
              <a:ext uri="{FF2B5EF4-FFF2-40B4-BE49-F238E27FC236}">
                <a16:creationId xmlns:a16="http://schemas.microsoft.com/office/drawing/2014/main" id="{007FB577-1C8F-4460-5051-A175044818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E7EAC6-FB81-2F32-5776-0CFB6DAF9325}"/>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383469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D2AD4-C46F-E566-D2D5-76BF517607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6765B80-6883-67DE-3ED8-829DC1E84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76EF5A7-F0CC-6F4D-C6F5-1ADF7AE7F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FAAA73-0FA4-2A10-B6EE-4AB811BB2DF2}"/>
              </a:ext>
            </a:extLst>
          </p:cNvPr>
          <p:cNvSpPr>
            <a:spLocks noGrp="1"/>
          </p:cNvSpPr>
          <p:nvPr>
            <p:ph type="dt" sz="half" idx="10"/>
          </p:nvPr>
        </p:nvSpPr>
        <p:spPr/>
        <p:txBody>
          <a:bodyPr/>
          <a:lstStyle/>
          <a:p>
            <a:fld id="{8037EF04-5BB2-42CB-9BC2-1886F22C29EA}" type="datetimeFigureOut">
              <a:rPr lang="fr-FR" smtClean="0"/>
              <a:t>05/10/2024</a:t>
            </a:fld>
            <a:endParaRPr lang="fr-FR"/>
          </a:p>
        </p:txBody>
      </p:sp>
      <p:sp>
        <p:nvSpPr>
          <p:cNvPr id="6" name="Espace réservé du pied de page 5">
            <a:extLst>
              <a:ext uri="{FF2B5EF4-FFF2-40B4-BE49-F238E27FC236}">
                <a16:creationId xmlns:a16="http://schemas.microsoft.com/office/drawing/2014/main" id="{D065538D-DC79-B0EF-7363-2BCB29F71A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3F44D4-0000-474C-A0D4-DFFF5F733EE2}"/>
              </a:ext>
            </a:extLst>
          </p:cNvPr>
          <p:cNvSpPr>
            <a:spLocks noGrp="1"/>
          </p:cNvSpPr>
          <p:nvPr>
            <p:ph type="sldNum" sz="quarter" idx="12"/>
          </p:nvPr>
        </p:nvSpPr>
        <p:spPr/>
        <p:txBody>
          <a:bodyPr/>
          <a:lstStyle/>
          <a:p>
            <a:fld id="{71B2E80A-FF15-413F-81C6-4CD1E13142A1}" type="slidenum">
              <a:rPr lang="fr-FR" smtClean="0"/>
              <a:t>‹N°›</a:t>
            </a:fld>
            <a:endParaRPr lang="fr-FR"/>
          </a:p>
        </p:txBody>
      </p:sp>
    </p:spTree>
    <p:extLst>
      <p:ext uri="{BB962C8B-B14F-4D97-AF65-F5344CB8AC3E}">
        <p14:creationId xmlns:p14="http://schemas.microsoft.com/office/powerpoint/2010/main" val="42489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2FE9AF0-6902-447A-031C-C944CB3E9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1DC016A-EFF6-93FB-878C-6B2D6122F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FB7BA3-17D1-2820-6B9D-2E515744D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37EF04-5BB2-42CB-9BC2-1886F22C29EA}" type="datetimeFigureOut">
              <a:rPr lang="fr-FR" smtClean="0"/>
              <a:t>05/10/2024</a:t>
            </a:fld>
            <a:endParaRPr lang="fr-FR"/>
          </a:p>
        </p:txBody>
      </p:sp>
      <p:sp>
        <p:nvSpPr>
          <p:cNvPr id="5" name="Espace réservé du pied de page 4">
            <a:extLst>
              <a:ext uri="{FF2B5EF4-FFF2-40B4-BE49-F238E27FC236}">
                <a16:creationId xmlns:a16="http://schemas.microsoft.com/office/drawing/2014/main" id="{D3118A61-E363-295A-1F8A-C04681EF6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AA43382-C7E2-904B-9E1D-F0194B912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B2E80A-FF15-413F-81C6-4CD1E13142A1}" type="slidenum">
              <a:rPr lang="fr-FR" smtClean="0"/>
              <a:t>‹N°›</a:t>
            </a:fld>
            <a:endParaRPr lang="fr-FR"/>
          </a:p>
        </p:txBody>
      </p:sp>
    </p:spTree>
    <p:extLst>
      <p:ext uri="{BB962C8B-B14F-4D97-AF65-F5344CB8AC3E}">
        <p14:creationId xmlns:p14="http://schemas.microsoft.com/office/powerpoint/2010/main" val="204486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75FF9-A71E-5D34-C5F3-B0C90635698E}"/>
              </a:ext>
            </a:extLst>
          </p:cNvPr>
          <p:cNvSpPr>
            <a:spLocks noGrp="1"/>
          </p:cNvSpPr>
          <p:nvPr>
            <p:ph type="ctrTitle"/>
          </p:nvPr>
        </p:nvSpPr>
        <p:spPr/>
        <p:txBody>
          <a:bodyPr>
            <a:normAutofit fontScale="90000"/>
          </a:bodyPr>
          <a:lstStyle/>
          <a:p>
            <a:r>
              <a:rPr lang="fr-FR" dirty="0"/>
              <a:t>Prédiction de prêt utilisant des algorithmes d’apprentissage automatique  </a:t>
            </a:r>
          </a:p>
        </p:txBody>
      </p:sp>
      <p:sp>
        <p:nvSpPr>
          <p:cNvPr id="3" name="Sous-titre 2">
            <a:extLst>
              <a:ext uri="{FF2B5EF4-FFF2-40B4-BE49-F238E27FC236}">
                <a16:creationId xmlns:a16="http://schemas.microsoft.com/office/drawing/2014/main" id="{FE190426-EA53-0E9B-0F56-866D218EB114}"/>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79271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9D7C5-0BC8-8373-F1CB-F2EBE9EF7CF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E2E95FE-A769-290A-83D5-165AE31A3BB7}"/>
              </a:ext>
            </a:extLst>
          </p:cNvPr>
          <p:cNvSpPr>
            <a:spLocks noGrp="1"/>
          </p:cNvSpPr>
          <p:nvPr>
            <p:ph idx="1"/>
          </p:nvPr>
        </p:nvSpPr>
        <p:spPr/>
        <p:txBody>
          <a:bodyPr/>
          <a:lstStyle/>
          <a:p>
            <a:r>
              <a:rPr lang="fr-FR" dirty="0"/>
              <a:t>La caractéristique default est celle que nous essayons de prédire à travers  les données de test en ajustant le modèle. A partir de l’ensemble de données  d’entraînement,  nous pouvons voir que</a:t>
            </a:r>
          </a:p>
          <a:p>
            <a:r>
              <a:rPr lang="fr-FR" dirty="0"/>
              <a:t>8149 clients ont obtenu leur statut de prêt avec 1851 refus, soit 81,5% d’acception   et  18,5%  de refus. </a:t>
            </a:r>
          </a:p>
        </p:txBody>
      </p:sp>
    </p:spTree>
    <p:extLst>
      <p:ext uri="{BB962C8B-B14F-4D97-AF65-F5344CB8AC3E}">
        <p14:creationId xmlns:p14="http://schemas.microsoft.com/office/powerpoint/2010/main" val="132854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DEE9C-5501-48DD-29F9-5FDF4871774C}"/>
              </a:ext>
            </a:extLst>
          </p:cNvPr>
          <p:cNvSpPr>
            <a:spLocks noGrp="1"/>
          </p:cNvSpPr>
          <p:nvPr>
            <p:ph type="title"/>
          </p:nvPr>
        </p:nvSpPr>
        <p:spPr/>
        <p:txBody>
          <a:bodyPr/>
          <a:lstStyle/>
          <a:p>
            <a:r>
              <a:rPr lang="fr-FR" dirty="0"/>
              <a:t>Matrice de corrélation</a:t>
            </a:r>
          </a:p>
        </p:txBody>
      </p:sp>
      <p:pic>
        <p:nvPicPr>
          <p:cNvPr id="5" name="Espace réservé du contenu 4" descr="Une image contenant texte, capture d’écran, Caractère coloré, carré">
            <a:extLst>
              <a:ext uri="{FF2B5EF4-FFF2-40B4-BE49-F238E27FC236}">
                <a16:creationId xmlns:a16="http://schemas.microsoft.com/office/drawing/2014/main" id="{C09FAFF5-691D-656A-FBBD-ECE66F85A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0257" y="1825625"/>
            <a:ext cx="5171485" cy="4351338"/>
          </a:xfrm>
        </p:spPr>
      </p:pic>
    </p:spTree>
    <p:extLst>
      <p:ext uri="{BB962C8B-B14F-4D97-AF65-F5344CB8AC3E}">
        <p14:creationId xmlns:p14="http://schemas.microsoft.com/office/powerpoint/2010/main" val="155641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D064F1-3168-F7D6-08B0-BADD1D8AB48A}"/>
              </a:ext>
            </a:extLst>
          </p:cNvPr>
          <p:cNvSpPr>
            <a:spLocks noGrp="1"/>
          </p:cNvSpPr>
          <p:nvPr>
            <p:ph type="title"/>
          </p:nvPr>
        </p:nvSpPr>
        <p:spPr/>
        <p:txBody>
          <a:bodyPr/>
          <a:lstStyle/>
          <a:p>
            <a:endParaRPr lang="fr-FR"/>
          </a:p>
        </p:txBody>
      </p:sp>
      <p:graphicFrame>
        <p:nvGraphicFramePr>
          <p:cNvPr id="4" name="Espace réservé du contenu 3">
            <a:extLst>
              <a:ext uri="{FF2B5EF4-FFF2-40B4-BE49-F238E27FC236}">
                <a16:creationId xmlns:a16="http://schemas.microsoft.com/office/drawing/2014/main" id="{6C43A19A-DED1-5DD1-C147-A6F629A3C3EB}"/>
              </a:ext>
            </a:extLst>
          </p:cNvPr>
          <p:cNvGraphicFramePr>
            <a:graphicFrameLocks noGrp="1"/>
          </p:cNvGraphicFramePr>
          <p:nvPr>
            <p:ph idx="1"/>
          </p:nvPr>
        </p:nvGraphicFramePr>
        <p:xfrm>
          <a:off x="2759974" y="1825625"/>
          <a:ext cx="6672051" cy="4351337"/>
        </p:xfrm>
        <a:graphic>
          <a:graphicData uri="http://schemas.openxmlformats.org/drawingml/2006/table">
            <a:tbl>
              <a:tblPr/>
              <a:tblGrid>
                <a:gridCol w="741339">
                  <a:extLst>
                    <a:ext uri="{9D8B030D-6E8A-4147-A177-3AD203B41FA5}">
                      <a16:colId xmlns:a16="http://schemas.microsoft.com/office/drawing/2014/main" val="2283057373"/>
                    </a:ext>
                  </a:extLst>
                </a:gridCol>
                <a:gridCol w="741339">
                  <a:extLst>
                    <a:ext uri="{9D8B030D-6E8A-4147-A177-3AD203B41FA5}">
                      <a16:colId xmlns:a16="http://schemas.microsoft.com/office/drawing/2014/main" val="4195489630"/>
                    </a:ext>
                  </a:extLst>
                </a:gridCol>
                <a:gridCol w="741339">
                  <a:extLst>
                    <a:ext uri="{9D8B030D-6E8A-4147-A177-3AD203B41FA5}">
                      <a16:colId xmlns:a16="http://schemas.microsoft.com/office/drawing/2014/main" val="3798133041"/>
                    </a:ext>
                  </a:extLst>
                </a:gridCol>
                <a:gridCol w="741339">
                  <a:extLst>
                    <a:ext uri="{9D8B030D-6E8A-4147-A177-3AD203B41FA5}">
                      <a16:colId xmlns:a16="http://schemas.microsoft.com/office/drawing/2014/main" val="457508761"/>
                    </a:ext>
                  </a:extLst>
                </a:gridCol>
                <a:gridCol w="741339">
                  <a:extLst>
                    <a:ext uri="{9D8B030D-6E8A-4147-A177-3AD203B41FA5}">
                      <a16:colId xmlns:a16="http://schemas.microsoft.com/office/drawing/2014/main" val="2127704534"/>
                    </a:ext>
                  </a:extLst>
                </a:gridCol>
                <a:gridCol w="741339">
                  <a:extLst>
                    <a:ext uri="{9D8B030D-6E8A-4147-A177-3AD203B41FA5}">
                      <a16:colId xmlns:a16="http://schemas.microsoft.com/office/drawing/2014/main" val="3820702454"/>
                    </a:ext>
                  </a:extLst>
                </a:gridCol>
                <a:gridCol w="741339">
                  <a:extLst>
                    <a:ext uri="{9D8B030D-6E8A-4147-A177-3AD203B41FA5}">
                      <a16:colId xmlns:a16="http://schemas.microsoft.com/office/drawing/2014/main" val="3262552284"/>
                    </a:ext>
                  </a:extLst>
                </a:gridCol>
                <a:gridCol w="741339">
                  <a:extLst>
                    <a:ext uri="{9D8B030D-6E8A-4147-A177-3AD203B41FA5}">
                      <a16:colId xmlns:a16="http://schemas.microsoft.com/office/drawing/2014/main" val="288177626"/>
                    </a:ext>
                  </a:extLst>
                </a:gridCol>
                <a:gridCol w="741339">
                  <a:extLst>
                    <a:ext uri="{9D8B030D-6E8A-4147-A177-3AD203B41FA5}">
                      <a16:colId xmlns:a16="http://schemas.microsoft.com/office/drawing/2014/main" val="1439599600"/>
                    </a:ext>
                  </a:extLst>
                </a:gridCol>
              </a:tblGrid>
              <a:tr h="580178">
                <a:tc>
                  <a:txBody>
                    <a:bodyPr/>
                    <a:lstStyle/>
                    <a:p>
                      <a:r>
                        <a:rPr lang="fr-FR" sz="1100"/>
                        <a:t> </a:t>
                      </a:r>
                    </a:p>
                  </a:txBody>
                  <a:tcPr marL="58018" marR="58018" marT="29009" marB="29009" anchor="ctr">
                    <a:lnL>
                      <a:noFill/>
                    </a:lnL>
                    <a:lnR>
                      <a:noFill/>
                    </a:lnR>
                    <a:lnT>
                      <a:noFill/>
                    </a:lnT>
                    <a:lnB>
                      <a:noFill/>
                    </a:lnB>
                    <a:noFill/>
                  </a:tcPr>
                </a:tc>
                <a:tc>
                  <a:txBody>
                    <a:bodyPr/>
                    <a:lstStyle/>
                    <a:p>
                      <a:r>
                        <a:rPr lang="fr-FR" sz="1100"/>
                        <a:t>customer_id</a:t>
                      </a:r>
                    </a:p>
                  </a:txBody>
                  <a:tcPr marL="58018" marR="58018" marT="29009" marB="29009" anchor="ctr">
                    <a:lnL>
                      <a:noFill/>
                    </a:lnL>
                    <a:lnR>
                      <a:noFill/>
                    </a:lnR>
                    <a:lnT>
                      <a:noFill/>
                    </a:lnT>
                    <a:lnB>
                      <a:noFill/>
                    </a:lnB>
                    <a:noFill/>
                  </a:tcPr>
                </a:tc>
                <a:tc>
                  <a:txBody>
                    <a:bodyPr/>
                    <a:lstStyle/>
                    <a:p>
                      <a:r>
                        <a:rPr lang="fr-FR" sz="1100"/>
                        <a:t>credit_lines_outstanding</a:t>
                      </a:r>
                    </a:p>
                  </a:txBody>
                  <a:tcPr marL="58018" marR="58018" marT="29009" marB="29009" anchor="ctr">
                    <a:lnL>
                      <a:noFill/>
                    </a:lnL>
                    <a:lnR>
                      <a:noFill/>
                    </a:lnR>
                    <a:lnT>
                      <a:noFill/>
                    </a:lnT>
                    <a:lnB>
                      <a:noFill/>
                    </a:lnB>
                    <a:noFill/>
                  </a:tcPr>
                </a:tc>
                <a:tc>
                  <a:txBody>
                    <a:bodyPr/>
                    <a:lstStyle/>
                    <a:p>
                      <a:r>
                        <a:rPr lang="fr-FR" sz="1100"/>
                        <a:t>loan_amt_outstanding</a:t>
                      </a:r>
                    </a:p>
                  </a:txBody>
                  <a:tcPr marL="58018" marR="58018" marT="29009" marB="29009" anchor="ctr">
                    <a:lnL>
                      <a:noFill/>
                    </a:lnL>
                    <a:lnR>
                      <a:noFill/>
                    </a:lnR>
                    <a:lnT>
                      <a:noFill/>
                    </a:lnT>
                    <a:lnB>
                      <a:noFill/>
                    </a:lnB>
                    <a:noFill/>
                  </a:tcPr>
                </a:tc>
                <a:tc>
                  <a:txBody>
                    <a:bodyPr/>
                    <a:lstStyle/>
                    <a:p>
                      <a:r>
                        <a:rPr lang="fr-FR" sz="1100"/>
                        <a:t>total_debt_outstanding</a:t>
                      </a:r>
                    </a:p>
                  </a:txBody>
                  <a:tcPr marL="58018" marR="58018" marT="29009" marB="29009" anchor="ctr">
                    <a:lnL>
                      <a:noFill/>
                    </a:lnL>
                    <a:lnR>
                      <a:noFill/>
                    </a:lnR>
                    <a:lnT>
                      <a:noFill/>
                    </a:lnT>
                    <a:lnB>
                      <a:noFill/>
                    </a:lnB>
                    <a:noFill/>
                  </a:tcPr>
                </a:tc>
                <a:tc>
                  <a:txBody>
                    <a:bodyPr/>
                    <a:lstStyle/>
                    <a:p>
                      <a:r>
                        <a:rPr lang="fr-FR" sz="1100"/>
                        <a:t>income</a:t>
                      </a:r>
                    </a:p>
                  </a:txBody>
                  <a:tcPr marL="58018" marR="58018" marT="29009" marB="29009" anchor="ctr">
                    <a:lnL>
                      <a:noFill/>
                    </a:lnL>
                    <a:lnR>
                      <a:noFill/>
                    </a:lnR>
                    <a:lnT>
                      <a:noFill/>
                    </a:lnT>
                    <a:lnB>
                      <a:noFill/>
                    </a:lnB>
                    <a:noFill/>
                  </a:tcPr>
                </a:tc>
                <a:tc>
                  <a:txBody>
                    <a:bodyPr/>
                    <a:lstStyle/>
                    <a:p>
                      <a:r>
                        <a:rPr lang="fr-FR" sz="1100"/>
                        <a:t>years_employed</a:t>
                      </a:r>
                    </a:p>
                  </a:txBody>
                  <a:tcPr marL="58018" marR="58018" marT="29009" marB="29009" anchor="ctr">
                    <a:lnL>
                      <a:noFill/>
                    </a:lnL>
                    <a:lnR>
                      <a:noFill/>
                    </a:lnR>
                    <a:lnT>
                      <a:noFill/>
                    </a:lnT>
                    <a:lnB>
                      <a:noFill/>
                    </a:lnB>
                    <a:noFill/>
                  </a:tcPr>
                </a:tc>
                <a:tc>
                  <a:txBody>
                    <a:bodyPr/>
                    <a:lstStyle/>
                    <a:p>
                      <a:r>
                        <a:rPr lang="fr-FR" sz="1100"/>
                        <a:t>fico_score</a:t>
                      </a:r>
                    </a:p>
                  </a:txBody>
                  <a:tcPr marL="58018" marR="58018" marT="29009" marB="29009" anchor="ctr">
                    <a:lnL>
                      <a:noFill/>
                    </a:lnL>
                    <a:lnR>
                      <a:noFill/>
                    </a:lnR>
                    <a:lnT>
                      <a:noFill/>
                    </a:lnT>
                    <a:lnB>
                      <a:noFill/>
                    </a:lnB>
                    <a:noFill/>
                  </a:tcPr>
                </a:tc>
                <a:tc>
                  <a:txBody>
                    <a:bodyPr/>
                    <a:lstStyle/>
                    <a:p>
                      <a:r>
                        <a:rPr lang="fr-FR" sz="1100"/>
                        <a:t>default</a:t>
                      </a:r>
                    </a:p>
                  </a:txBody>
                  <a:tcPr marL="58018" marR="58018" marT="29009" marB="29009" anchor="ctr">
                    <a:lnL>
                      <a:noFill/>
                    </a:lnL>
                    <a:lnR>
                      <a:noFill/>
                    </a:lnR>
                    <a:lnT>
                      <a:noFill/>
                    </a:lnT>
                    <a:lnB>
                      <a:noFill/>
                    </a:lnB>
                    <a:noFill/>
                  </a:tcPr>
                </a:tc>
                <a:extLst>
                  <a:ext uri="{0D108BD9-81ED-4DB2-BD59-A6C34878D82A}">
                    <a16:rowId xmlns:a16="http://schemas.microsoft.com/office/drawing/2014/main" val="4225562608"/>
                  </a:ext>
                </a:extLst>
              </a:tr>
              <a:tr h="406125">
                <a:tc>
                  <a:txBody>
                    <a:bodyPr/>
                    <a:lstStyle/>
                    <a:p>
                      <a:r>
                        <a:rPr lang="fr-FR" sz="1100"/>
                        <a:t>customer_id</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0.006729</a:t>
                      </a:r>
                    </a:p>
                  </a:txBody>
                  <a:tcPr marL="58018" marR="58018" marT="29009" marB="29009" anchor="ctr">
                    <a:lnL>
                      <a:noFill/>
                    </a:lnL>
                    <a:lnR>
                      <a:noFill/>
                    </a:lnR>
                    <a:lnT>
                      <a:noFill/>
                    </a:lnT>
                    <a:lnB>
                      <a:noFill/>
                    </a:lnB>
                    <a:noFill/>
                  </a:tcPr>
                </a:tc>
                <a:tc>
                  <a:txBody>
                    <a:bodyPr/>
                    <a:lstStyle/>
                    <a:p>
                      <a:r>
                        <a:rPr lang="fr-FR" sz="1100"/>
                        <a:t>-0.007353</a:t>
                      </a:r>
                    </a:p>
                  </a:txBody>
                  <a:tcPr marL="58018" marR="58018" marT="29009" marB="29009" anchor="ctr">
                    <a:lnL>
                      <a:noFill/>
                    </a:lnL>
                    <a:lnR>
                      <a:noFill/>
                    </a:lnR>
                    <a:lnT>
                      <a:noFill/>
                    </a:lnT>
                    <a:lnB>
                      <a:noFill/>
                    </a:lnB>
                    <a:noFill/>
                  </a:tcPr>
                </a:tc>
                <a:tc>
                  <a:txBody>
                    <a:bodyPr/>
                    <a:lstStyle/>
                    <a:p>
                      <a:r>
                        <a:rPr lang="fr-FR" sz="1100"/>
                        <a:t>0.003541</a:t>
                      </a:r>
                    </a:p>
                  </a:txBody>
                  <a:tcPr marL="58018" marR="58018" marT="29009" marB="29009" anchor="ctr">
                    <a:lnL>
                      <a:noFill/>
                    </a:lnL>
                    <a:lnR>
                      <a:noFill/>
                    </a:lnR>
                    <a:lnT>
                      <a:noFill/>
                    </a:lnT>
                    <a:lnB>
                      <a:noFill/>
                    </a:lnB>
                    <a:noFill/>
                  </a:tcPr>
                </a:tc>
                <a:tc>
                  <a:txBody>
                    <a:bodyPr/>
                    <a:lstStyle/>
                    <a:p>
                      <a:r>
                        <a:rPr lang="fr-FR" sz="1100"/>
                        <a:t>-0.008064</a:t>
                      </a:r>
                    </a:p>
                  </a:txBody>
                  <a:tcPr marL="58018" marR="58018" marT="29009" marB="29009" anchor="ctr">
                    <a:lnL>
                      <a:noFill/>
                    </a:lnL>
                    <a:lnR>
                      <a:noFill/>
                    </a:lnR>
                    <a:lnT>
                      <a:noFill/>
                    </a:lnT>
                    <a:lnB>
                      <a:noFill/>
                    </a:lnB>
                    <a:noFill/>
                  </a:tcPr>
                </a:tc>
                <a:tc>
                  <a:txBody>
                    <a:bodyPr/>
                    <a:lstStyle/>
                    <a:p>
                      <a:r>
                        <a:rPr lang="fr-FR" sz="1100"/>
                        <a:t>-0.008098</a:t>
                      </a:r>
                    </a:p>
                  </a:txBody>
                  <a:tcPr marL="58018" marR="58018" marT="29009" marB="29009" anchor="ctr">
                    <a:lnL>
                      <a:noFill/>
                    </a:lnL>
                    <a:lnR>
                      <a:noFill/>
                    </a:lnR>
                    <a:lnT>
                      <a:noFill/>
                    </a:lnT>
                    <a:lnB>
                      <a:noFill/>
                    </a:lnB>
                    <a:noFill/>
                  </a:tcPr>
                </a:tc>
                <a:tc>
                  <a:txBody>
                    <a:bodyPr/>
                    <a:lstStyle/>
                    <a:p>
                      <a:r>
                        <a:rPr lang="fr-FR" sz="1100"/>
                        <a:t>0.008044</a:t>
                      </a:r>
                    </a:p>
                  </a:txBody>
                  <a:tcPr marL="58018" marR="58018" marT="29009" marB="29009" anchor="ctr">
                    <a:lnL>
                      <a:noFill/>
                    </a:lnL>
                    <a:lnR>
                      <a:noFill/>
                    </a:lnR>
                    <a:lnT>
                      <a:noFill/>
                    </a:lnT>
                    <a:lnB>
                      <a:noFill/>
                    </a:lnB>
                    <a:noFill/>
                  </a:tcPr>
                </a:tc>
                <a:tc>
                  <a:txBody>
                    <a:bodyPr/>
                    <a:lstStyle/>
                    <a:p>
                      <a:r>
                        <a:rPr lang="fr-FR" sz="1100"/>
                        <a:t>0.006927</a:t>
                      </a:r>
                    </a:p>
                  </a:txBody>
                  <a:tcPr marL="58018" marR="58018" marT="29009" marB="29009" anchor="ctr">
                    <a:lnL>
                      <a:noFill/>
                    </a:lnL>
                    <a:lnR>
                      <a:noFill/>
                    </a:lnR>
                    <a:lnT>
                      <a:noFill/>
                    </a:lnT>
                    <a:lnB>
                      <a:noFill/>
                    </a:lnB>
                    <a:noFill/>
                  </a:tcPr>
                </a:tc>
                <a:extLst>
                  <a:ext uri="{0D108BD9-81ED-4DB2-BD59-A6C34878D82A}">
                    <a16:rowId xmlns:a16="http://schemas.microsoft.com/office/drawing/2014/main" val="620879108"/>
                  </a:ext>
                </a:extLst>
              </a:tr>
              <a:tr h="580178">
                <a:tc>
                  <a:txBody>
                    <a:bodyPr/>
                    <a:lstStyle/>
                    <a:p>
                      <a:r>
                        <a:rPr lang="fr-FR" sz="1100"/>
                        <a:t>credit_lines_outstanding</a:t>
                      </a:r>
                    </a:p>
                  </a:txBody>
                  <a:tcPr marL="58018" marR="58018" marT="29009" marB="29009" anchor="ctr">
                    <a:lnL>
                      <a:noFill/>
                    </a:lnL>
                    <a:lnR>
                      <a:noFill/>
                    </a:lnR>
                    <a:lnT>
                      <a:noFill/>
                    </a:lnT>
                    <a:lnB>
                      <a:noFill/>
                    </a:lnB>
                    <a:noFill/>
                  </a:tcPr>
                </a:tc>
                <a:tc>
                  <a:txBody>
                    <a:bodyPr/>
                    <a:lstStyle/>
                    <a:p>
                      <a:r>
                        <a:rPr lang="fr-FR" sz="1100"/>
                        <a:t>0.006729</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0.070911</a:t>
                      </a:r>
                    </a:p>
                  </a:txBody>
                  <a:tcPr marL="58018" marR="58018" marT="29009" marB="29009" anchor="ctr">
                    <a:lnL>
                      <a:noFill/>
                    </a:lnL>
                    <a:lnR>
                      <a:noFill/>
                    </a:lnR>
                    <a:lnT>
                      <a:noFill/>
                    </a:lnT>
                    <a:lnB>
                      <a:noFill/>
                    </a:lnB>
                    <a:noFill/>
                  </a:tcPr>
                </a:tc>
                <a:tc>
                  <a:txBody>
                    <a:bodyPr/>
                    <a:lstStyle/>
                    <a:p>
                      <a:r>
                        <a:rPr lang="fr-FR" sz="1100"/>
                        <a:t>0.852210</a:t>
                      </a:r>
                    </a:p>
                  </a:txBody>
                  <a:tcPr marL="58018" marR="58018" marT="29009" marB="29009" anchor="ctr">
                    <a:lnL>
                      <a:noFill/>
                    </a:lnL>
                    <a:lnR>
                      <a:noFill/>
                    </a:lnR>
                    <a:lnT>
                      <a:noFill/>
                    </a:lnT>
                    <a:lnB>
                      <a:noFill/>
                    </a:lnB>
                    <a:noFill/>
                  </a:tcPr>
                </a:tc>
                <a:tc>
                  <a:txBody>
                    <a:bodyPr/>
                    <a:lstStyle/>
                    <a:p>
                      <a:r>
                        <a:rPr lang="fr-FR" sz="1100"/>
                        <a:t>0.022272</a:t>
                      </a:r>
                    </a:p>
                  </a:txBody>
                  <a:tcPr marL="58018" marR="58018" marT="29009" marB="29009" anchor="ctr">
                    <a:lnL>
                      <a:noFill/>
                    </a:lnL>
                    <a:lnR>
                      <a:noFill/>
                    </a:lnR>
                    <a:lnT>
                      <a:noFill/>
                    </a:lnT>
                    <a:lnB>
                      <a:noFill/>
                    </a:lnB>
                    <a:noFill/>
                  </a:tcPr>
                </a:tc>
                <a:tc>
                  <a:txBody>
                    <a:bodyPr/>
                    <a:lstStyle/>
                    <a:p>
                      <a:r>
                        <a:rPr lang="fr-FR" sz="1100"/>
                        <a:t>-0.087900</a:t>
                      </a:r>
                    </a:p>
                  </a:txBody>
                  <a:tcPr marL="58018" marR="58018" marT="29009" marB="29009" anchor="ctr">
                    <a:lnL>
                      <a:noFill/>
                    </a:lnL>
                    <a:lnR>
                      <a:noFill/>
                    </a:lnR>
                    <a:lnT>
                      <a:noFill/>
                    </a:lnT>
                    <a:lnB>
                      <a:noFill/>
                    </a:lnB>
                    <a:noFill/>
                  </a:tcPr>
                </a:tc>
                <a:tc>
                  <a:txBody>
                    <a:bodyPr/>
                    <a:lstStyle/>
                    <a:p>
                      <a:r>
                        <a:rPr lang="fr-FR" sz="1100"/>
                        <a:t>-0.258177</a:t>
                      </a:r>
                    </a:p>
                  </a:txBody>
                  <a:tcPr marL="58018" marR="58018" marT="29009" marB="29009" anchor="ctr">
                    <a:lnL>
                      <a:noFill/>
                    </a:lnL>
                    <a:lnR>
                      <a:noFill/>
                    </a:lnR>
                    <a:lnT>
                      <a:noFill/>
                    </a:lnT>
                    <a:lnB>
                      <a:noFill/>
                    </a:lnB>
                    <a:noFill/>
                  </a:tcPr>
                </a:tc>
                <a:tc>
                  <a:txBody>
                    <a:bodyPr/>
                    <a:lstStyle/>
                    <a:p>
                      <a:r>
                        <a:rPr lang="fr-FR" sz="1100"/>
                        <a:t>0.862815</a:t>
                      </a:r>
                    </a:p>
                  </a:txBody>
                  <a:tcPr marL="58018" marR="58018" marT="29009" marB="29009" anchor="ctr">
                    <a:lnL>
                      <a:noFill/>
                    </a:lnL>
                    <a:lnR>
                      <a:noFill/>
                    </a:lnR>
                    <a:lnT>
                      <a:noFill/>
                    </a:lnT>
                    <a:lnB>
                      <a:noFill/>
                    </a:lnB>
                    <a:noFill/>
                  </a:tcPr>
                </a:tc>
                <a:extLst>
                  <a:ext uri="{0D108BD9-81ED-4DB2-BD59-A6C34878D82A}">
                    <a16:rowId xmlns:a16="http://schemas.microsoft.com/office/drawing/2014/main" val="2678224336"/>
                  </a:ext>
                </a:extLst>
              </a:tr>
              <a:tr h="580178">
                <a:tc>
                  <a:txBody>
                    <a:bodyPr/>
                    <a:lstStyle/>
                    <a:p>
                      <a:r>
                        <a:rPr lang="fr-FR" sz="1100"/>
                        <a:t>loan_amt_outstanding</a:t>
                      </a:r>
                    </a:p>
                  </a:txBody>
                  <a:tcPr marL="58018" marR="58018" marT="29009" marB="29009" anchor="ctr">
                    <a:lnL>
                      <a:noFill/>
                    </a:lnL>
                    <a:lnR>
                      <a:noFill/>
                    </a:lnR>
                    <a:lnT>
                      <a:noFill/>
                    </a:lnT>
                    <a:lnB>
                      <a:noFill/>
                    </a:lnB>
                    <a:noFill/>
                  </a:tcPr>
                </a:tc>
                <a:tc>
                  <a:txBody>
                    <a:bodyPr/>
                    <a:lstStyle/>
                    <a:p>
                      <a:r>
                        <a:rPr lang="fr-FR" sz="1100"/>
                        <a:t>-0.007353</a:t>
                      </a:r>
                    </a:p>
                  </a:txBody>
                  <a:tcPr marL="58018" marR="58018" marT="29009" marB="29009" anchor="ctr">
                    <a:lnL>
                      <a:noFill/>
                    </a:lnL>
                    <a:lnR>
                      <a:noFill/>
                    </a:lnR>
                    <a:lnT>
                      <a:noFill/>
                    </a:lnT>
                    <a:lnB>
                      <a:noFill/>
                    </a:lnB>
                    <a:noFill/>
                  </a:tcPr>
                </a:tc>
                <a:tc>
                  <a:txBody>
                    <a:bodyPr/>
                    <a:lstStyle/>
                    <a:p>
                      <a:r>
                        <a:rPr lang="fr-FR" sz="1100"/>
                        <a:t>0.070911</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0.376975</a:t>
                      </a:r>
                    </a:p>
                  </a:txBody>
                  <a:tcPr marL="58018" marR="58018" marT="29009" marB="29009" anchor="ctr">
                    <a:lnL>
                      <a:noFill/>
                    </a:lnL>
                    <a:lnR>
                      <a:noFill/>
                    </a:lnR>
                    <a:lnT>
                      <a:noFill/>
                    </a:lnT>
                    <a:lnB>
                      <a:noFill/>
                    </a:lnB>
                    <a:noFill/>
                  </a:tcPr>
                </a:tc>
                <a:tc>
                  <a:txBody>
                    <a:bodyPr/>
                    <a:lstStyle/>
                    <a:p>
                      <a:r>
                        <a:rPr lang="fr-FR" sz="1100"/>
                        <a:t>0.823417</a:t>
                      </a:r>
                    </a:p>
                  </a:txBody>
                  <a:tcPr marL="58018" marR="58018" marT="29009" marB="29009" anchor="ctr">
                    <a:lnL>
                      <a:noFill/>
                    </a:lnL>
                    <a:lnR>
                      <a:noFill/>
                    </a:lnR>
                    <a:lnT>
                      <a:noFill/>
                    </a:lnT>
                    <a:lnB>
                      <a:noFill/>
                    </a:lnB>
                    <a:noFill/>
                  </a:tcPr>
                </a:tc>
                <a:tc>
                  <a:txBody>
                    <a:bodyPr/>
                    <a:lstStyle/>
                    <a:p>
                      <a:r>
                        <a:rPr lang="fr-FR" sz="1100"/>
                        <a:t>-0.142168</a:t>
                      </a:r>
                    </a:p>
                  </a:txBody>
                  <a:tcPr marL="58018" marR="58018" marT="29009" marB="29009" anchor="ctr">
                    <a:lnL>
                      <a:noFill/>
                    </a:lnL>
                    <a:lnR>
                      <a:noFill/>
                    </a:lnR>
                    <a:lnT>
                      <a:noFill/>
                    </a:lnT>
                    <a:lnB>
                      <a:noFill/>
                    </a:lnB>
                    <a:noFill/>
                  </a:tcPr>
                </a:tc>
                <a:tc>
                  <a:txBody>
                    <a:bodyPr/>
                    <a:lstStyle/>
                    <a:p>
                      <a:r>
                        <a:rPr lang="fr-FR" sz="1100"/>
                        <a:t>-0.030734</a:t>
                      </a:r>
                    </a:p>
                  </a:txBody>
                  <a:tcPr marL="58018" marR="58018" marT="29009" marB="29009" anchor="ctr">
                    <a:lnL>
                      <a:noFill/>
                    </a:lnL>
                    <a:lnR>
                      <a:noFill/>
                    </a:lnR>
                    <a:lnT>
                      <a:noFill/>
                    </a:lnT>
                    <a:lnB>
                      <a:noFill/>
                    </a:lnB>
                    <a:noFill/>
                  </a:tcPr>
                </a:tc>
                <a:tc>
                  <a:txBody>
                    <a:bodyPr/>
                    <a:lstStyle/>
                    <a:p>
                      <a:r>
                        <a:rPr lang="fr-FR" sz="1100"/>
                        <a:t>0.087428</a:t>
                      </a:r>
                    </a:p>
                  </a:txBody>
                  <a:tcPr marL="58018" marR="58018" marT="29009" marB="29009" anchor="ctr">
                    <a:lnL>
                      <a:noFill/>
                    </a:lnL>
                    <a:lnR>
                      <a:noFill/>
                    </a:lnR>
                    <a:lnT>
                      <a:noFill/>
                    </a:lnT>
                    <a:lnB>
                      <a:noFill/>
                    </a:lnB>
                    <a:noFill/>
                  </a:tcPr>
                </a:tc>
                <a:extLst>
                  <a:ext uri="{0D108BD9-81ED-4DB2-BD59-A6C34878D82A}">
                    <a16:rowId xmlns:a16="http://schemas.microsoft.com/office/drawing/2014/main" val="3273570180"/>
                  </a:ext>
                </a:extLst>
              </a:tr>
              <a:tr h="580178">
                <a:tc>
                  <a:txBody>
                    <a:bodyPr/>
                    <a:lstStyle/>
                    <a:p>
                      <a:r>
                        <a:rPr lang="fr-FR" sz="1100"/>
                        <a:t>total_debt_outstanding</a:t>
                      </a:r>
                    </a:p>
                  </a:txBody>
                  <a:tcPr marL="58018" marR="58018" marT="29009" marB="29009" anchor="ctr">
                    <a:lnL>
                      <a:noFill/>
                    </a:lnL>
                    <a:lnR>
                      <a:noFill/>
                    </a:lnR>
                    <a:lnT>
                      <a:noFill/>
                    </a:lnT>
                    <a:lnB>
                      <a:noFill/>
                    </a:lnB>
                    <a:noFill/>
                  </a:tcPr>
                </a:tc>
                <a:tc>
                  <a:txBody>
                    <a:bodyPr/>
                    <a:lstStyle/>
                    <a:p>
                      <a:r>
                        <a:rPr lang="fr-FR" sz="1100"/>
                        <a:t>0.003541</a:t>
                      </a:r>
                    </a:p>
                  </a:txBody>
                  <a:tcPr marL="58018" marR="58018" marT="29009" marB="29009" anchor="ctr">
                    <a:lnL>
                      <a:noFill/>
                    </a:lnL>
                    <a:lnR>
                      <a:noFill/>
                    </a:lnR>
                    <a:lnT>
                      <a:noFill/>
                    </a:lnT>
                    <a:lnB>
                      <a:noFill/>
                    </a:lnB>
                    <a:noFill/>
                  </a:tcPr>
                </a:tc>
                <a:tc>
                  <a:txBody>
                    <a:bodyPr/>
                    <a:lstStyle/>
                    <a:p>
                      <a:r>
                        <a:rPr lang="fr-FR" sz="1100"/>
                        <a:t>0.852210</a:t>
                      </a:r>
                    </a:p>
                  </a:txBody>
                  <a:tcPr marL="58018" marR="58018" marT="29009" marB="29009" anchor="ctr">
                    <a:lnL>
                      <a:noFill/>
                    </a:lnL>
                    <a:lnR>
                      <a:noFill/>
                    </a:lnR>
                    <a:lnT>
                      <a:noFill/>
                    </a:lnT>
                    <a:lnB>
                      <a:noFill/>
                    </a:lnB>
                    <a:noFill/>
                  </a:tcPr>
                </a:tc>
                <a:tc>
                  <a:txBody>
                    <a:bodyPr/>
                    <a:lstStyle/>
                    <a:p>
                      <a:r>
                        <a:rPr lang="fr-FR" sz="1100"/>
                        <a:t>0.376975</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0.394397</a:t>
                      </a:r>
                    </a:p>
                  </a:txBody>
                  <a:tcPr marL="58018" marR="58018" marT="29009" marB="29009" anchor="ctr">
                    <a:lnL>
                      <a:noFill/>
                    </a:lnL>
                    <a:lnR>
                      <a:noFill/>
                    </a:lnR>
                    <a:lnT>
                      <a:noFill/>
                    </a:lnT>
                    <a:lnB>
                      <a:noFill/>
                    </a:lnB>
                    <a:noFill/>
                  </a:tcPr>
                </a:tc>
                <a:tc>
                  <a:txBody>
                    <a:bodyPr/>
                    <a:lstStyle/>
                    <a:p>
                      <a:r>
                        <a:rPr lang="fr-FR" sz="1100"/>
                        <a:t>-0.174353</a:t>
                      </a:r>
                    </a:p>
                  </a:txBody>
                  <a:tcPr marL="58018" marR="58018" marT="29009" marB="29009" anchor="ctr">
                    <a:lnL>
                      <a:noFill/>
                    </a:lnL>
                    <a:lnR>
                      <a:noFill/>
                    </a:lnR>
                    <a:lnT>
                      <a:noFill/>
                    </a:lnT>
                    <a:lnB>
                      <a:noFill/>
                    </a:lnB>
                    <a:noFill/>
                  </a:tcPr>
                </a:tc>
                <a:tc>
                  <a:txBody>
                    <a:bodyPr/>
                    <a:lstStyle/>
                    <a:p>
                      <a:r>
                        <a:rPr lang="fr-FR" sz="1100"/>
                        <a:t>-0.232246</a:t>
                      </a:r>
                    </a:p>
                  </a:txBody>
                  <a:tcPr marL="58018" marR="58018" marT="29009" marB="29009" anchor="ctr">
                    <a:lnL>
                      <a:noFill/>
                    </a:lnL>
                    <a:lnR>
                      <a:noFill/>
                    </a:lnR>
                    <a:lnT>
                      <a:noFill/>
                    </a:lnT>
                    <a:lnB>
                      <a:noFill/>
                    </a:lnB>
                    <a:noFill/>
                  </a:tcPr>
                </a:tc>
                <a:tc>
                  <a:txBody>
                    <a:bodyPr/>
                    <a:lstStyle/>
                    <a:p>
                      <a:r>
                        <a:rPr lang="fr-FR" sz="1100"/>
                        <a:t>0.758868</a:t>
                      </a:r>
                    </a:p>
                  </a:txBody>
                  <a:tcPr marL="58018" marR="58018" marT="29009" marB="29009" anchor="ctr">
                    <a:lnL>
                      <a:noFill/>
                    </a:lnL>
                    <a:lnR>
                      <a:noFill/>
                    </a:lnR>
                    <a:lnT>
                      <a:noFill/>
                    </a:lnT>
                    <a:lnB>
                      <a:noFill/>
                    </a:lnB>
                    <a:noFill/>
                  </a:tcPr>
                </a:tc>
                <a:extLst>
                  <a:ext uri="{0D108BD9-81ED-4DB2-BD59-A6C34878D82A}">
                    <a16:rowId xmlns:a16="http://schemas.microsoft.com/office/drawing/2014/main" val="2759145567"/>
                  </a:ext>
                </a:extLst>
              </a:tr>
              <a:tr h="406125">
                <a:tc>
                  <a:txBody>
                    <a:bodyPr/>
                    <a:lstStyle/>
                    <a:p>
                      <a:r>
                        <a:rPr lang="fr-FR" sz="1100"/>
                        <a:t>income</a:t>
                      </a:r>
                    </a:p>
                  </a:txBody>
                  <a:tcPr marL="58018" marR="58018" marT="29009" marB="29009" anchor="ctr">
                    <a:lnL>
                      <a:noFill/>
                    </a:lnL>
                    <a:lnR>
                      <a:noFill/>
                    </a:lnR>
                    <a:lnT>
                      <a:noFill/>
                    </a:lnT>
                    <a:lnB>
                      <a:noFill/>
                    </a:lnB>
                    <a:noFill/>
                  </a:tcPr>
                </a:tc>
                <a:tc>
                  <a:txBody>
                    <a:bodyPr/>
                    <a:lstStyle/>
                    <a:p>
                      <a:r>
                        <a:rPr lang="fr-FR" sz="1100"/>
                        <a:t>-0.008064</a:t>
                      </a:r>
                    </a:p>
                  </a:txBody>
                  <a:tcPr marL="58018" marR="58018" marT="29009" marB="29009" anchor="ctr">
                    <a:lnL>
                      <a:noFill/>
                    </a:lnL>
                    <a:lnR>
                      <a:noFill/>
                    </a:lnR>
                    <a:lnT>
                      <a:noFill/>
                    </a:lnT>
                    <a:lnB>
                      <a:noFill/>
                    </a:lnB>
                    <a:noFill/>
                  </a:tcPr>
                </a:tc>
                <a:tc>
                  <a:txBody>
                    <a:bodyPr/>
                    <a:lstStyle/>
                    <a:p>
                      <a:r>
                        <a:rPr lang="fr-FR" sz="1100"/>
                        <a:t>0.022272</a:t>
                      </a:r>
                    </a:p>
                  </a:txBody>
                  <a:tcPr marL="58018" marR="58018" marT="29009" marB="29009" anchor="ctr">
                    <a:lnL>
                      <a:noFill/>
                    </a:lnL>
                    <a:lnR>
                      <a:noFill/>
                    </a:lnR>
                    <a:lnT>
                      <a:noFill/>
                    </a:lnT>
                    <a:lnB>
                      <a:noFill/>
                    </a:lnB>
                    <a:noFill/>
                  </a:tcPr>
                </a:tc>
                <a:tc>
                  <a:txBody>
                    <a:bodyPr/>
                    <a:lstStyle/>
                    <a:p>
                      <a:r>
                        <a:rPr lang="fr-FR" sz="1100"/>
                        <a:t>0.823417</a:t>
                      </a:r>
                    </a:p>
                  </a:txBody>
                  <a:tcPr marL="58018" marR="58018" marT="29009" marB="29009" anchor="ctr">
                    <a:lnL>
                      <a:noFill/>
                    </a:lnL>
                    <a:lnR>
                      <a:noFill/>
                    </a:lnR>
                    <a:lnT>
                      <a:noFill/>
                    </a:lnT>
                    <a:lnB>
                      <a:noFill/>
                    </a:lnB>
                    <a:noFill/>
                  </a:tcPr>
                </a:tc>
                <a:tc>
                  <a:txBody>
                    <a:bodyPr/>
                    <a:lstStyle/>
                    <a:p>
                      <a:r>
                        <a:rPr lang="fr-FR" sz="1100"/>
                        <a:t>0.394397</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0.001814</a:t>
                      </a:r>
                    </a:p>
                  </a:txBody>
                  <a:tcPr marL="58018" marR="58018" marT="29009" marB="29009" anchor="ctr">
                    <a:lnL>
                      <a:noFill/>
                    </a:lnL>
                    <a:lnR>
                      <a:noFill/>
                    </a:lnR>
                    <a:lnT>
                      <a:noFill/>
                    </a:lnT>
                    <a:lnB>
                      <a:noFill/>
                    </a:lnB>
                    <a:noFill/>
                  </a:tcPr>
                </a:tc>
                <a:tc>
                  <a:txBody>
                    <a:bodyPr/>
                    <a:lstStyle/>
                    <a:p>
                      <a:r>
                        <a:rPr lang="fr-FR" sz="1100"/>
                        <a:t>-0.010528</a:t>
                      </a:r>
                    </a:p>
                  </a:txBody>
                  <a:tcPr marL="58018" marR="58018" marT="29009" marB="29009" anchor="ctr">
                    <a:lnL>
                      <a:noFill/>
                    </a:lnL>
                    <a:lnR>
                      <a:noFill/>
                    </a:lnR>
                    <a:lnT>
                      <a:noFill/>
                    </a:lnT>
                    <a:lnB>
                      <a:noFill/>
                    </a:lnB>
                    <a:noFill/>
                  </a:tcPr>
                </a:tc>
                <a:tc>
                  <a:txBody>
                    <a:bodyPr/>
                    <a:lstStyle/>
                    <a:p>
                      <a:r>
                        <a:rPr lang="fr-FR" sz="1100"/>
                        <a:t>0.016309</a:t>
                      </a:r>
                    </a:p>
                  </a:txBody>
                  <a:tcPr marL="58018" marR="58018" marT="29009" marB="29009" anchor="ctr">
                    <a:lnL>
                      <a:noFill/>
                    </a:lnL>
                    <a:lnR>
                      <a:noFill/>
                    </a:lnR>
                    <a:lnT>
                      <a:noFill/>
                    </a:lnT>
                    <a:lnB>
                      <a:noFill/>
                    </a:lnB>
                    <a:noFill/>
                  </a:tcPr>
                </a:tc>
                <a:extLst>
                  <a:ext uri="{0D108BD9-81ED-4DB2-BD59-A6C34878D82A}">
                    <a16:rowId xmlns:a16="http://schemas.microsoft.com/office/drawing/2014/main" val="820868811"/>
                  </a:ext>
                </a:extLst>
              </a:tr>
              <a:tr h="406125">
                <a:tc>
                  <a:txBody>
                    <a:bodyPr/>
                    <a:lstStyle/>
                    <a:p>
                      <a:r>
                        <a:rPr lang="fr-FR" sz="1100"/>
                        <a:t>years_employed</a:t>
                      </a:r>
                    </a:p>
                  </a:txBody>
                  <a:tcPr marL="58018" marR="58018" marT="29009" marB="29009" anchor="ctr">
                    <a:lnL>
                      <a:noFill/>
                    </a:lnL>
                    <a:lnR>
                      <a:noFill/>
                    </a:lnR>
                    <a:lnT>
                      <a:noFill/>
                    </a:lnT>
                    <a:lnB>
                      <a:noFill/>
                    </a:lnB>
                    <a:noFill/>
                  </a:tcPr>
                </a:tc>
                <a:tc>
                  <a:txBody>
                    <a:bodyPr/>
                    <a:lstStyle/>
                    <a:p>
                      <a:r>
                        <a:rPr lang="fr-FR" sz="1100"/>
                        <a:t>-0.008098</a:t>
                      </a:r>
                    </a:p>
                  </a:txBody>
                  <a:tcPr marL="58018" marR="58018" marT="29009" marB="29009" anchor="ctr">
                    <a:lnL>
                      <a:noFill/>
                    </a:lnL>
                    <a:lnR>
                      <a:noFill/>
                    </a:lnR>
                    <a:lnT>
                      <a:noFill/>
                    </a:lnT>
                    <a:lnB>
                      <a:noFill/>
                    </a:lnB>
                    <a:noFill/>
                  </a:tcPr>
                </a:tc>
                <a:tc>
                  <a:txBody>
                    <a:bodyPr/>
                    <a:lstStyle/>
                    <a:p>
                      <a:r>
                        <a:rPr lang="fr-FR" sz="1100"/>
                        <a:t>-0.087900</a:t>
                      </a:r>
                    </a:p>
                  </a:txBody>
                  <a:tcPr marL="58018" marR="58018" marT="29009" marB="29009" anchor="ctr">
                    <a:lnL>
                      <a:noFill/>
                    </a:lnL>
                    <a:lnR>
                      <a:noFill/>
                    </a:lnR>
                    <a:lnT>
                      <a:noFill/>
                    </a:lnT>
                    <a:lnB>
                      <a:noFill/>
                    </a:lnB>
                    <a:noFill/>
                  </a:tcPr>
                </a:tc>
                <a:tc>
                  <a:txBody>
                    <a:bodyPr/>
                    <a:lstStyle/>
                    <a:p>
                      <a:r>
                        <a:rPr lang="fr-FR" sz="1100"/>
                        <a:t>-0.142168</a:t>
                      </a:r>
                    </a:p>
                  </a:txBody>
                  <a:tcPr marL="58018" marR="58018" marT="29009" marB="29009" anchor="ctr">
                    <a:lnL>
                      <a:noFill/>
                    </a:lnL>
                    <a:lnR>
                      <a:noFill/>
                    </a:lnR>
                    <a:lnT>
                      <a:noFill/>
                    </a:lnT>
                    <a:lnB>
                      <a:noFill/>
                    </a:lnB>
                    <a:noFill/>
                  </a:tcPr>
                </a:tc>
                <a:tc>
                  <a:txBody>
                    <a:bodyPr/>
                    <a:lstStyle/>
                    <a:p>
                      <a:r>
                        <a:rPr lang="fr-FR" sz="1100"/>
                        <a:t>-0.174353</a:t>
                      </a:r>
                    </a:p>
                  </a:txBody>
                  <a:tcPr marL="58018" marR="58018" marT="29009" marB="29009" anchor="ctr">
                    <a:lnL>
                      <a:noFill/>
                    </a:lnL>
                    <a:lnR>
                      <a:noFill/>
                    </a:lnR>
                    <a:lnT>
                      <a:noFill/>
                    </a:lnT>
                    <a:lnB>
                      <a:noFill/>
                    </a:lnB>
                    <a:noFill/>
                  </a:tcPr>
                </a:tc>
                <a:tc>
                  <a:txBody>
                    <a:bodyPr/>
                    <a:lstStyle/>
                    <a:p>
                      <a:r>
                        <a:rPr lang="fr-FR" sz="1100"/>
                        <a:t>0.001814</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0.255873</a:t>
                      </a:r>
                    </a:p>
                  </a:txBody>
                  <a:tcPr marL="58018" marR="58018" marT="29009" marB="29009" anchor="ctr">
                    <a:lnL>
                      <a:noFill/>
                    </a:lnL>
                    <a:lnR>
                      <a:noFill/>
                    </a:lnR>
                    <a:lnT>
                      <a:noFill/>
                    </a:lnT>
                    <a:lnB>
                      <a:noFill/>
                    </a:lnB>
                    <a:noFill/>
                  </a:tcPr>
                </a:tc>
                <a:tc>
                  <a:txBody>
                    <a:bodyPr/>
                    <a:lstStyle/>
                    <a:p>
                      <a:r>
                        <a:rPr lang="fr-FR" sz="1100"/>
                        <a:t>-0.284506</a:t>
                      </a:r>
                    </a:p>
                  </a:txBody>
                  <a:tcPr marL="58018" marR="58018" marT="29009" marB="29009" anchor="ctr">
                    <a:lnL>
                      <a:noFill/>
                    </a:lnL>
                    <a:lnR>
                      <a:noFill/>
                    </a:lnR>
                    <a:lnT>
                      <a:noFill/>
                    </a:lnT>
                    <a:lnB>
                      <a:noFill/>
                    </a:lnB>
                    <a:noFill/>
                  </a:tcPr>
                </a:tc>
                <a:extLst>
                  <a:ext uri="{0D108BD9-81ED-4DB2-BD59-A6C34878D82A}">
                    <a16:rowId xmlns:a16="http://schemas.microsoft.com/office/drawing/2014/main" val="2960944993"/>
                  </a:ext>
                </a:extLst>
              </a:tr>
              <a:tr h="406125">
                <a:tc>
                  <a:txBody>
                    <a:bodyPr/>
                    <a:lstStyle/>
                    <a:p>
                      <a:r>
                        <a:rPr lang="fr-FR" sz="1100"/>
                        <a:t>fico_score</a:t>
                      </a:r>
                    </a:p>
                  </a:txBody>
                  <a:tcPr marL="58018" marR="58018" marT="29009" marB="29009" anchor="ctr">
                    <a:lnL>
                      <a:noFill/>
                    </a:lnL>
                    <a:lnR>
                      <a:noFill/>
                    </a:lnR>
                    <a:lnT>
                      <a:noFill/>
                    </a:lnT>
                    <a:lnB>
                      <a:noFill/>
                    </a:lnB>
                    <a:noFill/>
                  </a:tcPr>
                </a:tc>
                <a:tc>
                  <a:txBody>
                    <a:bodyPr/>
                    <a:lstStyle/>
                    <a:p>
                      <a:r>
                        <a:rPr lang="fr-FR" sz="1100"/>
                        <a:t>0.008044</a:t>
                      </a:r>
                    </a:p>
                  </a:txBody>
                  <a:tcPr marL="58018" marR="58018" marT="29009" marB="29009" anchor="ctr">
                    <a:lnL>
                      <a:noFill/>
                    </a:lnL>
                    <a:lnR>
                      <a:noFill/>
                    </a:lnR>
                    <a:lnT>
                      <a:noFill/>
                    </a:lnT>
                    <a:lnB>
                      <a:noFill/>
                    </a:lnB>
                    <a:noFill/>
                  </a:tcPr>
                </a:tc>
                <a:tc>
                  <a:txBody>
                    <a:bodyPr/>
                    <a:lstStyle/>
                    <a:p>
                      <a:r>
                        <a:rPr lang="fr-FR" sz="1100"/>
                        <a:t>-0.258177</a:t>
                      </a:r>
                    </a:p>
                  </a:txBody>
                  <a:tcPr marL="58018" marR="58018" marT="29009" marB="29009" anchor="ctr">
                    <a:lnL>
                      <a:noFill/>
                    </a:lnL>
                    <a:lnR>
                      <a:noFill/>
                    </a:lnR>
                    <a:lnT>
                      <a:noFill/>
                    </a:lnT>
                    <a:lnB>
                      <a:noFill/>
                    </a:lnB>
                    <a:noFill/>
                  </a:tcPr>
                </a:tc>
                <a:tc>
                  <a:txBody>
                    <a:bodyPr/>
                    <a:lstStyle/>
                    <a:p>
                      <a:r>
                        <a:rPr lang="fr-FR" sz="1100"/>
                        <a:t>-0.030734</a:t>
                      </a:r>
                    </a:p>
                  </a:txBody>
                  <a:tcPr marL="58018" marR="58018" marT="29009" marB="29009" anchor="ctr">
                    <a:lnL>
                      <a:noFill/>
                    </a:lnL>
                    <a:lnR>
                      <a:noFill/>
                    </a:lnR>
                    <a:lnT>
                      <a:noFill/>
                    </a:lnT>
                    <a:lnB>
                      <a:noFill/>
                    </a:lnB>
                    <a:noFill/>
                  </a:tcPr>
                </a:tc>
                <a:tc>
                  <a:txBody>
                    <a:bodyPr/>
                    <a:lstStyle/>
                    <a:p>
                      <a:r>
                        <a:rPr lang="fr-FR" sz="1100"/>
                        <a:t>-0.232246</a:t>
                      </a:r>
                    </a:p>
                  </a:txBody>
                  <a:tcPr marL="58018" marR="58018" marT="29009" marB="29009" anchor="ctr">
                    <a:lnL>
                      <a:noFill/>
                    </a:lnL>
                    <a:lnR>
                      <a:noFill/>
                    </a:lnR>
                    <a:lnT>
                      <a:noFill/>
                    </a:lnT>
                    <a:lnB>
                      <a:noFill/>
                    </a:lnB>
                    <a:noFill/>
                  </a:tcPr>
                </a:tc>
                <a:tc>
                  <a:txBody>
                    <a:bodyPr/>
                    <a:lstStyle/>
                    <a:p>
                      <a:r>
                        <a:rPr lang="fr-FR" sz="1100"/>
                        <a:t>-0.010528</a:t>
                      </a:r>
                    </a:p>
                  </a:txBody>
                  <a:tcPr marL="58018" marR="58018" marT="29009" marB="29009" anchor="ctr">
                    <a:lnL>
                      <a:noFill/>
                    </a:lnL>
                    <a:lnR>
                      <a:noFill/>
                    </a:lnR>
                    <a:lnT>
                      <a:noFill/>
                    </a:lnT>
                    <a:lnB>
                      <a:noFill/>
                    </a:lnB>
                    <a:noFill/>
                  </a:tcPr>
                </a:tc>
                <a:tc>
                  <a:txBody>
                    <a:bodyPr/>
                    <a:lstStyle/>
                    <a:p>
                      <a:r>
                        <a:rPr lang="fr-FR" sz="1100"/>
                        <a:t>0.255873</a:t>
                      </a:r>
                    </a:p>
                  </a:txBody>
                  <a:tcPr marL="58018" marR="58018" marT="29009" marB="29009" anchor="ctr">
                    <a:lnL>
                      <a:noFill/>
                    </a:lnL>
                    <a:lnR>
                      <a:noFill/>
                    </a:lnR>
                    <a:lnT>
                      <a:noFill/>
                    </a:lnT>
                    <a:lnB>
                      <a:noFill/>
                    </a:lnB>
                    <a:noFill/>
                  </a:tcPr>
                </a:tc>
                <a:tc>
                  <a:txBody>
                    <a:bodyPr/>
                    <a:lstStyle/>
                    <a:p>
                      <a:r>
                        <a:rPr lang="fr-FR" sz="1100"/>
                        <a:t>1.000000</a:t>
                      </a:r>
                    </a:p>
                  </a:txBody>
                  <a:tcPr marL="58018" marR="58018" marT="29009" marB="29009" anchor="ctr">
                    <a:lnL>
                      <a:noFill/>
                    </a:lnL>
                    <a:lnR>
                      <a:noFill/>
                    </a:lnR>
                    <a:lnT>
                      <a:noFill/>
                    </a:lnT>
                    <a:lnB>
                      <a:noFill/>
                    </a:lnB>
                    <a:noFill/>
                  </a:tcPr>
                </a:tc>
                <a:tc>
                  <a:txBody>
                    <a:bodyPr/>
                    <a:lstStyle/>
                    <a:p>
                      <a:r>
                        <a:rPr lang="fr-FR" sz="1100"/>
                        <a:t>-0.324515</a:t>
                      </a:r>
                    </a:p>
                  </a:txBody>
                  <a:tcPr marL="58018" marR="58018" marT="29009" marB="29009" anchor="ctr">
                    <a:lnL>
                      <a:noFill/>
                    </a:lnL>
                    <a:lnR>
                      <a:noFill/>
                    </a:lnR>
                    <a:lnT>
                      <a:noFill/>
                    </a:lnT>
                    <a:lnB>
                      <a:noFill/>
                    </a:lnB>
                    <a:noFill/>
                  </a:tcPr>
                </a:tc>
                <a:extLst>
                  <a:ext uri="{0D108BD9-81ED-4DB2-BD59-A6C34878D82A}">
                    <a16:rowId xmlns:a16="http://schemas.microsoft.com/office/drawing/2014/main" val="2796034033"/>
                  </a:ext>
                </a:extLst>
              </a:tr>
              <a:tr h="406125">
                <a:tc>
                  <a:txBody>
                    <a:bodyPr/>
                    <a:lstStyle/>
                    <a:p>
                      <a:r>
                        <a:rPr lang="fr-FR" sz="1100"/>
                        <a:t>default</a:t>
                      </a:r>
                    </a:p>
                  </a:txBody>
                  <a:tcPr marL="58018" marR="58018" marT="29009" marB="29009" anchor="ctr">
                    <a:lnL>
                      <a:noFill/>
                    </a:lnL>
                    <a:lnR>
                      <a:noFill/>
                    </a:lnR>
                    <a:lnT>
                      <a:noFill/>
                    </a:lnT>
                    <a:lnB>
                      <a:noFill/>
                    </a:lnB>
                    <a:noFill/>
                  </a:tcPr>
                </a:tc>
                <a:tc>
                  <a:txBody>
                    <a:bodyPr/>
                    <a:lstStyle/>
                    <a:p>
                      <a:r>
                        <a:rPr lang="fr-FR" sz="1100"/>
                        <a:t>0.006927</a:t>
                      </a:r>
                    </a:p>
                  </a:txBody>
                  <a:tcPr marL="58018" marR="58018" marT="29009" marB="29009" anchor="ctr">
                    <a:lnL>
                      <a:noFill/>
                    </a:lnL>
                    <a:lnR>
                      <a:noFill/>
                    </a:lnR>
                    <a:lnT>
                      <a:noFill/>
                    </a:lnT>
                    <a:lnB>
                      <a:noFill/>
                    </a:lnB>
                    <a:noFill/>
                  </a:tcPr>
                </a:tc>
                <a:tc>
                  <a:txBody>
                    <a:bodyPr/>
                    <a:lstStyle/>
                    <a:p>
                      <a:r>
                        <a:rPr lang="fr-FR" sz="1100"/>
                        <a:t>0.862815</a:t>
                      </a:r>
                    </a:p>
                  </a:txBody>
                  <a:tcPr marL="58018" marR="58018" marT="29009" marB="29009" anchor="ctr">
                    <a:lnL>
                      <a:noFill/>
                    </a:lnL>
                    <a:lnR>
                      <a:noFill/>
                    </a:lnR>
                    <a:lnT>
                      <a:noFill/>
                    </a:lnT>
                    <a:lnB>
                      <a:noFill/>
                    </a:lnB>
                    <a:noFill/>
                  </a:tcPr>
                </a:tc>
                <a:tc>
                  <a:txBody>
                    <a:bodyPr/>
                    <a:lstStyle/>
                    <a:p>
                      <a:r>
                        <a:rPr lang="fr-FR" sz="1100"/>
                        <a:t>0.087428</a:t>
                      </a:r>
                    </a:p>
                  </a:txBody>
                  <a:tcPr marL="58018" marR="58018" marT="29009" marB="29009" anchor="ctr">
                    <a:lnL>
                      <a:noFill/>
                    </a:lnL>
                    <a:lnR>
                      <a:noFill/>
                    </a:lnR>
                    <a:lnT>
                      <a:noFill/>
                    </a:lnT>
                    <a:lnB>
                      <a:noFill/>
                    </a:lnB>
                    <a:noFill/>
                  </a:tcPr>
                </a:tc>
                <a:tc>
                  <a:txBody>
                    <a:bodyPr/>
                    <a:lstStyle/>
                    <a:p>
                      <a:r>
                        <a:rPr lang="fr-FR" sz="1100"/>
                        <a:t>0.758868</a:t>
                      </a:r>
                    </a:p>
                  </a:txBody>
                  <a:tcPr marL="58018" marR="58018" marT="29009" marB="29009" anchor="ctr">
                    <a:lnL>
                      <a:noFill/>
                    </a:lnL>
                    <a:lnR>
                      <a:noFill/>
                    </a:lnR>
                    <a:lnT>
                      <a:noFill/>
                    </a:lnT>
                    <a:lnB>
                      <a:noFill/>
                    </a:lnB>
                    <a:noFill/>
                  </a:tcPr>
                </a:tc>
                <a:tc>
                  <a:txBody>
                    <a:bodyPr/>
                    <a:lstStyle/>
                    <a:p>
                      <a:r>
                        <a:rPr lang="fr-FR" sz="1100"/>
                        <a:t>0.016309</a:t>
                      </a:r>
                    </a:p>
                  </a:txBody>
                  <a:tcPr marL="58018" marR="58018" marT="29009" marB="29009" anchor="ctr">
                    <a:lnL>
                      <a:noFill/>
                    </a:lnL>
                    <a:lnR>
                      <a:noFill/>
                    </a:lnR>
                    <a:lnT>
                      <a:noFill/>
                    </a:lnT>
                    <a:lnB>
                      <a:noFill/>
                    </a:lnB>
                    <a:noFill/>
                  </a:tcPr>
                </a:tc>
                <a:tc>
                  <a:txBody>
                    <a:bodyPr/>
                    <a:lstStyle/>
                    <a:p>
                      <a:r>
                        <a:rPr lang="fr-FR" sz="1100"/>
                        <a:t>-0.284506</a:t>
                      </a:r>
                    </a:p>
                  </a:txBody>
                  <a:tcPr marL="58018" marR="58018" marT="29009" marB="29009" anchor="ctr">
                    <a:lnL>
                      <a:noFill/>
                    </a:lnL>
                    <a:lnR>
                      <a:noFill/>
                    </a:lnR>
                    <a:lnT>
                      <a:noFill/>
                    </a:lnT>
                    <a:lnB>
                      <a:noFill/>
                    </a:lnB>
                    <a:noFill/>
                  </a:tcPr>
                </a:tc>
                <a:tc>
                  <a:txBody>
                    <a:bodyPr/>
                    <a:lstStyle/>
                    <a:p>
                      <a:r>
                        <a:rPr lang="fr-FR" sz="1100"/>
                        <a:t>-0.324515</a:t>
                      </a:r>
                    </a:p>
                  </a:txBody>
                  <a:tcPr marL="58018" marR="58018" marT="29009" marB="29009" anchor="ctr">
                    <a:lnL>
                      <a:noFill/>
                    </a:lnL>
                    <a:lnR>
                      <a:noFill/>
                    </a:lnR>
                    <a:lnT>
                      <a:noFill/>
                    </a:lnT>
                    <a:lnB>
                      <a:noFill/>
                    </a:lnB>
                    <a:noFill/>
                  </a:tcPr>
                </a:tc>
                <a:tc>
                  <a:txBody>
                    <a:bodyPr/>
                    <a:lstStyle/>
                    <a:p>
                      <a:r>
                        <a:rPr lang="fr-FR" sz="1100" dirty="0"/>
                        <a:t>1.000000</a:t>
                      </a:r>
                    </a:p>
                  </a:txBody>
                  <a:tcPr marL="58018" marR="58018" marT="29009" marB="29009" anchor="ctr">
                    <a:lnL>
                      <a:noFill/>
                    </a:lnL>
                    <a:lnR>
                      <a:noFill/>
                    </a:lnR>
                    <a:lnT>
                      <a:noFill/>
                    </a:lnT>
                    <a:lnB>
                      <a:noFill/>
                    </a:lnB>
                    <a:noFill/>
                  </a:tcPr>
                </a:tc>
                <a:extLst>
                  <a:ext uri="{0D108BD9-81ED-4DB2-BD59-A6C34878D82A}">
                    <a16:rowId xmlns:a16="http://schemas.microsoft.com/office/drawing/2014/main" val="4126605644"/>
                  </a:ext>
                </a:extLst>
              </a:tr>
            </a:tbl>
          </a:graphicData>
        </a:graphic>
      </p:graphicFrame>
    </p:spTree>
    <p:extLst>
      <p:ext uri="{BB962C8B-B14F-4D97-AF65-F5344CB8AC3E}">
        <p14:creationId xmlns:p14="http://schemas.microsoft.com/office/powerpoint/2010/main" val="269492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053BD-59B6-05D5-77E6-6C9E5BF8E0D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F79B148-36CB-A96F-D5A9-30CCA6F53F58}"/>
              </a:ext>
            </a:extLst>
          </p:cNvPr>
          <p:cNvSpPr>
            <a:spLocks noGrp="1"/>
          </p:cNvSpPr>
          <p:nvPr>
            <p:ph idx="1"/>
          </p:nvPr>
        </p:nvSpPr>
        <p:spPr/>
        <p:txBody>
          <a:bodyPr/>
          <a:lstStyle/>
          <a:p>
            <a:pPr rtl="0"/>
            <a:r>
              <a:rPr lang="fr-FR" dirty="0"/>
              <a:t>Conclusion de la matrice de corrélation :</a:t>
            </a:r>
          </a:p>
          <a:p>
            <a:pPr rtl="0"/>
            <a:r>
              <a:rPr lang="fr-FR" dirty="0"/>
              <a:t>Les deux matrices de corrélation ci-dessus montrent que les antécédents de crédit ont une corrélation positive de 0,862815 avec la valeur cible default. Nous pouvons donc dire que default est plus dépendant de </a:t>
            </a:r>
            <a:r>
              <a:rPr lang="fr-FR" dirty="0" err="1"/>
              <a:t>credit_lines_outstanding</a:t>
            </a:r>
            <a:r>
              <a:rPr lang="fr-FR" dirty="0"/>
              <a:t>.</a:t>
            </a:r>
          </a:p>
          <a:p>
            <a:endParaRPr lang="fr-FR" dirty="0"/>
          </a:p>
        </p:txBody>
      </p:sp>
    </p:spTree>
    <p:extLst>
      <p:ext uri="{BB962C8B-B14F-4D97-AF65-F5344CB8AC3E}">
        <p14:creationId xmlns:p14="http://schemas.microsoft.com/office/powerpoint/2010/main" val="387541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DF4EB-23C6-A1AF-5A75-A0268D8FA5F8}"/>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833CC051-C0ED-9993-C260-A249B65E8926}"/>
              </a:ext>
            </a:extLst>
          </p:cNvPr>
          <p:cNvSpPr>
            <a:spLocks noGrp="1"/>
          </p:cNvSpPr>
          <p:nvPr>
            <p:ph idx="1"/>
          </p:nvPr>
        </p:nvSpPr>
        <p:spPr/>
        <p:txBody>
          <a:bodyPr>
            <a:normAutofit fontScale="77500" lnSpcReduction="20000"/>
          </a:bodyPr>
          <a:lstStyle/>
          <a:p>
            <a:r>
              <a:rPr lang="fr-FR" dirty="0"/>
              <a:t>Dans le secteur financier, prédire  l’approbation d’un prêt est une tâche cruciale qui permet aux prêteurs d’évaluer le risque d’accorder un crédit à des emprunteurs potentiels. Une prédiction précise de l’approbation d’un prêt peut aider les prêteurs à prendre des décisions éclairées et à minimiser le risque de défaillance. Dans ce projet, nous étudions l’utilisation de divers algorithmes d’apprentissage automatique pour prédire l’approbation. Nous commençons par collecter et p, sa situation professionnelle et les résultats des prêts . Nous disposons de deux ensembles de données, l’un à des fins de formation et notre tâche consiste à prédire si le demandeur obtient ou non un prêt à partir de l’ensemble des données de test. Nous avons d’abord formé le modèle et évalué une série d’algorithmes d’apprentissage automatique, notamment la régression logistique, les arbres de décision, les forêts aléatoires. Nous constatons que tous ces algorithmes peuvent prédire  l’approbation d’un prêt avec une bonne précision , la meilleure performance étant obtenue par le modèle « </a:t>
            </a:r>
            <a:r>
              <a:rPr lang="fr-FR" dirty="0" err="1"/>
              <a:t>RandomForest</a:t>
            </a:r>
            <a:r>
              <a:rPr lang="fr-FR" dirty="0"/>
              <a:t> ». Ce modèle peut classer avec précision les prêts approuvés et  non approuvés avec une exactitude de 98,4%. Pour améliorer encore la précision de nos prédictions, nous envisageons également d’utiliser des techniques de sélection  de caractéristiques dans la régression logistique en sélectionnant  deux caractéristiques clés pour entraîner notre modèle.</a:t>
            </a:r>
          </a:p>
        </p:txBody>
      </p:sp>
    </p:spTree>
    <p:extLst>
      <p:ext uri="{BB962C8B-B14F-4D97-AF65-F5344CB8AC3E}">
        <p14:creationId xmlns:p14="http://schemas.microsoft.com/office/powerpoint/2010/main" val="232172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05E16-C6B3-3629-6E57-AE246C46260A}"/>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976AFAB0-B844-1906-58AA-3F6ABBFC91C3}"/>
              </a:ext>
            </a:extLst>
          </p:cNvPr>
          <p:cNvSpPr>
            <a:spLocks noGrp="1"/>
          </p:cNvSpPr>
          <p:nvPr>
            <p:ph idx="1"/>
          </p:nvPr>
        </p:nvSpPr>
        <p:spPr/>
        <p:txBody>
          <a:bodyPr/>
          <a:lstStyle/>
          <a:p>
            <a:r>
              <a:rPr lang="fr-FR" dirty="0"/>
              <a:t>L’objectif principal de la prédiction de l’approbation d’un prêt à l’aide d’algorithmes d’apprentissage automatique est d’évaluer avec précision le risque d’accorder un crédit à des emprunteurs potentiels. Cela peut aider les prêteurs à prendre des décisions éclairées sur les emprunteurs à approuver pour des prêts et à minimiser  le risque de défaillance. Les objectifs de cette étude sont les suivants :</a:t>
            </a:r>
          </a:p>
          <a:p>
            <a:r>
              <a:rPr lang="fr-FR" dirty="0"/>
              <a:t>1) Améliorer l’efficacité du processus d’approbation des prêts en automatisant le processus d’examen des dossiers de prédiction des prêts.</a:t>
            </a:r>
          </a:p>
          <a:p>
            <a:endParaRPr lang="fr-FR" dirty="0"/>
          </a:p>
        </p:txBody>
      </p:sp>
    </p:spTree>
    <p:extLst>
      <p:ext uri="{BB962C8B-B14F-4D97-AF65-F5344CB8AC3E}">
        <p14:creationId xmlns:p14="http://schemas.microsoft.com/office/powerpoint/2010/main" val="88182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C7B8F6-731B-DABB-11F0-50DEE8F600C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6B19AF3-1D7B-6720-E8C2-22657BAC5C8F}"/>
              </a:ext>
            </a:extLst>
          </p:cNvPr>
          <p:cNvSpPr>
            <a:spLocks noGrp="1"/>
          </p:cNvSpPr>
          <p:nvPr>
            <p:ph idx="1"/>
          </p:nvPr>
        </p:nvSpPr>
        <p:spPr/>
        <p:txBody>
          <a:bodyPr>
            <a:normAutofit lnSpcReduction="10000"/>
          </a:bodyPr>
          <a:lstStyle/>
          <a:p>
            <a:r>
              <a:rPr lang="fr-FR" dirty="0"/>
              <a:t>2)Réduire le risque de biais dans les décisions d’approbation des prêts car les prédictions de prêts seraient basées sur des données objectives utilisant des algorithmes ML plutôt </a:t>
            </a:r>
            <a:r>
              <a:rPr lang="fr-FR" dirty="0" err="1"/>
              <a:t>quesur</a:t>
            </a:r>
            <a:r>
              <a:rPr lang="fr-FR" dirty="0"/>
              <a:t> des jugements subjectifs.</a:t>
            </a:r>
          </a:p>
          <a:p>
            <a:r>
              <a:rPr lang="fr-FR" dirty="0"/>
              <a:t>3) Identifier des modèles et des tendances dans les données</a:t>
            </a:r>
          </a:p>
          <a:p>
            <a:r>
              <a:rPr lang="fr-FR" dirty="0"/>
              <a:t>4)Améliorer l’expérience des clients en fournissant des prédictions plus précises, les prêteurs peuvent améliorer l’expérience des emprunteurs potentiels et accroître la satisfaction </a:t>
            </a:r>
            <a:r>
              <a:rPr lang="fr-FR" dirty="0" err="1"/>
              <a:t>desclients</a:t>
            </a:r>
            <a:r>
              <a:rPr lang="fr-FR" dirty="0"/>
              <a:t>. Nous utiliserons le notebook Jupiter pour la programmation python et en autre des bibliothèques </a:t>
            </a:r>
            <a:r>
              <a:rPr lang="fr-FR" dirty="0" err="1"/>
              <a:t>sci</a:t>
            </a:r>
            <a:r>
              <a:rPr lang="fr-FR" dirty="0"/>
              <a:t>-kit-</a:t>
            </a:r>
            <a:r>
              <a:rPr lang="fr-FR" dirty="0" err="1"/>
              <a:t>learn</a:t>
            </a:r>
            <a:r>
              <a:rPr lang="fr-FR" dirty="0"/>
              <a:t>, </a:t>
            </a:r>
            <a:r>
              <a:rPr lang="fr-FR" dirty="0" err="1"/>
              <a:t>TensorFlow,régression</a:t>
            </a:r>
            <a:r>
              <a:rPr lang="fr-FR" dirty="0"/>
              <a:t> logistique, </a:t>
            </a:r>
            <a:r>
              <a:rPr lang="fr-FR" dirty="0" err="1"/>
              <a:t>etc</a:t>
            </a:r>
            <a:r>
              <a:rPr lang="fr-FR" dirty="0"/>
              <a:t> … </a:t>
            </a:r>
          </a:p>
        </p:txBody>
      </p:sp>
    </p:spTree>
    <p:extLst>
      <p:ext uri="{BB962C8B-B14F-4D97-AF65-F5344CB8AC3E}">
        <p14:creationId xmlns:p14="http://schemas.microsoft.com/office/powerpoint/2010/main" val="414679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D056E8-2838-06AC-1843-DA612AE77F61}"/>
              </a:ext>
            </a:extLst>
          </p:cNvPr>
          <p:cNvSpPr>
            <a:spLocks noGrp="1"/>
          </p:cNvSpPr>
          <p:nvPr>
            <p:ph type="title"/>
          </p:nvPr>
        </p:nvSpPr>
        <p:spPr/>
        <p:txBody>
          <a:bodyPr/>
          <a:lstStyle/>
          <a:p>
            <a:r>
              <a:rPr lang="fr-FR" dirty="0"/>
              <a:t>Collecte des données</a:t>
            </a:r>
          </a:p>
        </p:txBody>
      </p:sp>
      <p:sp>
        <p:nvSpPr>
          <p:cNvPr id="3" name="Espace réservé du contenu 2">
            <a:extLst>
              <a:ext uri="{FF2B5EF4-FFF2-40B4-BE49-F238E27FC236}">
                <a16:creationId xmlns:a16="http://schemas.microsoft.com/office/drawing/2014/main" id="{816604B1-D3AC-5D57-F00D-00C64D9BA9E3}"/>
              </a:ext>
            </a:extLst>
          </p:cNvPr>
          <p:cNvSpPr>
            <a:spLocks noGrp="1"/>
          </p:cNvSpPr>
          <p:nvPr>
            <p:ph idx="1"/>
          </p:nvPr>
        </p:nvSpPr>
        <p:spPr/>
        <p:txBody>
          <a:bodyPr/>
          <a:lstStyle/>
          <a:p>
            <a:r>
              <a:rPr lang="fr-FR" dirty="0"/>
              <a:t>La collecte des données est la première étape que nous devons réaliser pour analyser les données. Il y a au total 10000 lignes et 7 colonnes soit 8000 dans l’ensemble des données de formation et 2000 entrées dans les données de test où nous devons prédire la sortie en fonction de l’ensemble de données de formation.</a:t>
            </a:r>
          </a:p>
          <a:p>
            <a:endParaRPr lang="fr-FR" dirty="0"/>
          </a:p>
          <a:p>
            <a:r>
              <a:rPr lang="fr-FR" dirty="0"/>
              <a:t>Df=</a:t>
            </a:r>
            <a:r>
              <a:rPr lang="fr-FR" dirty="0" err="1"/>
              <a:t>pd.read_csv</a:t>
            </a:r>
            <a:r>
              <a:rPr lang="fr-FR" dirty="0"/>
              <a:t>(‘’ Loan_Data.csv’’</a:t>
            </a:r>
          </a:p>
        </p:txBody>
      </p:sp>
    </p:spTree>
    <p:extLst>
      <p:ext uri="{BB962C8B-B14F-4D97-AF65-F5344CB8AC3E}">
        <p14:creationId xmlns:p14="http://schemas.microsoft.com/office/powerpoint/2010/main" val="352022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15459-D344-E6E3-F244-2A4F3E50047D}"/>
              </a:ext>
            </a:extLst>
          </p:cNvPr>
          <p:cNvSpPr>
            <a:spLocks noGrp="1"/>
          </p:cNvSpPr>
          <p:nvPr>
            <p:ph type="title"/>
          </p:nvPr>
        </p:nvSpPr>
        <p:spPr/>
        <p:txBody>
          <a:bodyPr/>
          <a:lstStyle/>
          <a:p>
            <a:r>
              <a:rPr lang="fr-FR" dirty="0"/>
              <a:t>Préparation des données</a:t>
            </a:r>
          </a:p>
        </p:txBody>
      </p:sp>
      <p:sp>
        <p:nvSpPr>
          <p:cNvPr id="3" name="Espace réservé du contenu 2">
            <a:extLst>
              <a:ext uri="{FF2B5EF4-FFF2-40B4-BE49-F238E27FC236}">
                <a16:creationId xmlns:a16="http://schemas.microsoft.com/office/drawing/2014/main" id="{1D065F6E-B7BF-AA5E-5107-4A72C89ED526}"/>
              </a:ext>
            </a:extLst>
          </p:cNvPr>
          <p:cNvSpPr>
            <a:spLocks noGrp="1"/>
          </p:cNvSpPr>
          <p:nvPr>
            <p:ph idx="1"/>
          </p:nvPr>
        </p:nvSpPr>
        <p:spPr/>
        <p:txBody>
          <a:bodyPr>
            <a:normAutofit fontScale="77500" lnSpcReduction="20000"/>
          </a:bodyPr>
          <a:lstStyle/>
          <a:p>
            <a:r>
              <a:rPr lang="fr-FR" dirty="0"/>
              <a:t>La préparation des données, également appelée prétraitement des données, est une étape essentielle du processus d’apprentissage automatique. Elle consiste à nettoyer et à formater les données pour les préparer à la modélisation.</a:t>
            </a:r>
          </a:p>
          <a:p>
            <a:r>
              <a:rPr lang="fr-FR" dirty="0"/>
              <a:t>Voici quelques étapes de la préparation des données:</a:t>
            </a:r>
          </a:p>
          <a:p>
            <a:r>
              <a:rPr lang="fr-FR" dirty="0"/>
              <a:t>Traitement des valeurs manquantes et des doublons: il existe plusieurs stratégies pour traiter les valeurs manquantes, comme les remplacer par la moyenne, la médiane ou supprimer lignes contenant des valeurs manquantes. Nous utiliserons .</a:t>
            </a:r>
            <a:r>
              <a:rPr lang="fr-FR" dirty="0" err="1"/>
              <a:t>isnull.sum</a:t>
            </a:r>
            <a:r>
              <a:rPr lang="fr-FR" dirty="0"/>
              <a:t>() pour identifier les valeurs nulles dans les ensembles de données de formation  et de test.</a:t>
            </a:r>
          </a:p>
          <a:p>
            <a:r>
              <a:rPr lang="fr-FR" dirty="0"/>
              <a:t>A se stade, toutes les valeurs nulles sont remplacées par les valeurs du mode .</a:t>
            </a:r>
          </a:p>
          <a:p>
            <a:r>
              <a:rPr lang="fr-FR" dirty="0"/>
              <a:t>Maintenant,, vérifions s’il y a des doublons en utilisant la fonction .</a:t>
            </a:r>
            <a:r>
              <a:rPr lang="fr-FR" dirty="0" err="1"/>
              <a:t>duplicated</a:t>
            </a:r>
            <a:r>
              <a:rPr lang="fr-FR" dirty="0"/>
              <a:t>().  Tous les ensembles de données sont maintenant propres pour effectuer la visualisation des données.</a:t>
            </a:r>
          </a:p>
        </p:txBody>
      </p:sp>
    </p:spTree>
    <p:extLst>
      <p:ext uri="{BB962C8B-B14F-4D97-AF65-F5344CB8AC3E}">
        <p14:creationId xmlns:p14="http://schemas.microsoft.com/office/powerpoint/2010/main" val="116422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11C0A-6D12-42FC-66B3-A9C352EA5E08}"/>
              </a:ext>
            </a:extLst>
          </p:cNvPr>
          <p:cNvSpPr>
            <a:spLocks noGrp="1"/>
          </p:cNvSpPr>
          <p:nvPr>
            <p:ph type="title"/>
          </p:nvPr>
        </p:nvSpPr>
        <p:spPr/>
        <p:txBody>
          <a:bodyPr/>
          <a:lstStyle/>
          <a:p>
            <a:r>
              <a:rPr lang="fr-FR" dirty="0"/>
              <a:t>Visualisation des données</a:t>
            </a:r>
          </a:p>
        </p:txBody>
      </p:sp>
      <p:sp>
        <p:nvSpPr>
          <p:cNvPr id="3" name="Espace réservé du contenu 2">
            <a:extLst>
              <a:ext uri="{FF2B5EF4-FFF2-40B4-BE49-F238E27FC236}">
                <a16:creationId xmlns:a16="http://schemas.microsoft.com/office/drawing/2014/main" id="{76DC2D15-4EAD-532C-1BCA-A724DA170A11}"/>
              </a:ext>
            </a:extLst>
          </p:cNvPr>
          <p:cNvSpPr>
            <a:spLocks noGrp="1"/>
          </p:cNvSpPr>
          <p:nvPr>
            <p:ph idx="1"/>
          </p:nvPr>
        </p:nvSpPr>
        <p:spPr/>
        <p:txBody>
          <a:bodyPr/>
          <a:lstStyle/>
          <a:p>
            <a:r>
              <a:rPr lang="fr-FR" dirty="0"/>
              <a:t>La visualisation des données consiste à créer des représentations visuelles des données afin de mieux les comprendre et les analyser. Elle permet de communiquer les résultats d’un modèle d’apprentissage automatique à un public plus large. Elle peut aussi vous aider à mieux comprendre vos données, à évaluer les performances de vos modèles et à communiquer vos résultats.</a:t>
            </a:r>
          </a:p>
        </p:txBody>
      </p:sp>
    </p:spTree>
    <p:extLst>
      <p:ext uri="{BB962C8B-B14F-4D97-AF65-F5344CB8AC3E}">
        <p14:creationId xmlns:p14="http://schemas.microsoft.com/office/powerpoint/2010/main" val="44014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AAD32-D7A3-C355-C95A-F3FE148621D6}"/>
              </a:ext>
            </a:extLst>
          </p:cNvPr>
          <p:cNvSpPr>
            <a:spLocks noGrp="1"/>
          </p:cNvSpPr>
          <p:nvPr>
            <p:ph type="title"/>
          </p:nvPr>
        </p:nvSpPr>
        <p:spPr/>
        <p:txBody>
          <a:bodyPr>
            <a:normAutofit fontScale="90000"/>
          </a:bodyPr>
          <a:lstStyle/>
          <a:p>
            <a:r>
              <a:rPr lang="fr-FR" dirty="0"/>
              <a:t>Tracé de la colonne « default» pour connaître la proportion de propositions acceptées ou rejetées</a:t>
            </a:r>
          </a:p>
        </p:txBody>
      </p:sp>
      <p:pic>
        <p:nvPicPr>
          <p:cNvPr id="5" name="Espace réservé du contenu 4" descr="Une image contenant texte, capture d’écran, diagramme, Tracé&#10;&#10;Description générée automatiquement">
            <a:extLst>
              <a:ext uri="{FF2B5EF4-FFF2-40B4-BE49-F238E27FC236}">
                <a16:creationId xmlns:a16="http://schemas.microsoft.com/office/drawing/2014/main" id="{CB7CADCA-2BB5-E8B9-52BD-9A28EA54B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0518" y="2003326"/>
            <a:ext cx="5330963" cy="3995936"/>
          </a:xfrm>
        </p:spPr>
      </p:pic>
    </p:spTree>
    <p:extLst>
      <p:ext uri="{BB962C8B-B14F-4D97-AF65-F5344CB8AC3E}">
        <p14:creationId xmlns:p14="http://schemas.microsoft.com/office/powerpoint/2010/main" val="354510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DDBF8-DAC2-E6F6-DDCD-4C2650F14C18}"/>
              </a:ext>
            </a:extLst>
          </p:cNvPr>
          <p:cNvSpPr>
            <a:spLocks noGrp="1"/>
          </p:cNvSpPr>
          <p:nvPr>
            <p:ph type="title"/>
          </p:nvPr>
        </p:nvSpPr>
        <p:spPr/>
        <p:txBody>
          <a:bodyPr/>
          <a:lstStyle/>
          <a:p>
            <a:r>
              <a:rPr lang="fr-FR" dirty="0"/>
              <a:t>Diagramme circulaire</a:t>
            </a:r>
          </a:p>
        </p:txBody>
      </p:sp>
      <p:pic>
        <p:nvPicPr>
          <p:cNvPr id="5" name="Espace réservé du contenu 4" descr="Une image contenant texte, Police, cercle, logo&#10;&#10;Description générée automatiquement">
            <a:extLst>
              <a:ext uri="{FF2B5EF4-FFF2-40B4-BE49-F238E27FC236}">
                <a16:creationId xmlns:a16="http://schemas.microsoft.com/office/drawing/2014/main" id="{FC0BC566-3B6C-BC11-A144-17D728331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1476" y="2222782"/>
            <a:ext cx="3749047" cy="3557023"/>
          </a:xfrm>
        </p:spPr>
      </p:pic>
    </p:spTree>
    <p:extLst>
      <p:ext uri="{BB962C8B-B14F-4D97-AF65-F5344CB8AC3E}">
        <p14:creationId xmlns:p14="http://schemas.microsoft.com/office/powerpoint/2010/main" val="39067322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707</TotalTime>
  <Words>972</Words>
  <Application>Microsoft Office PowerPoint</Application>
  <PresentationFormat>Grand écran</PresentationFormat>
  <Paragraphs>110</Paragraphs>
  <Slides>13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Aptos</vt:lpstr>
      <vt:lpstr>Aptos Display</vt:lpstr>
      <vt:lpstr>Arial</vt:lpstr>
      <vt:lpstr>Thème Office</vt:lpstr>
      <vt:lpstr>Prédiction de prêt utilisant des algorithmes d’apprentissage automatique  </vt:lpstr>
      <vt:lpstr>Introduction </vt:lpstr>
      <vt:lpstr>Objectifs</vt:lpstr>
      <vt:lpstr>Présentation PowerPoint</vt:lpstr>
      <vt:lpstr>Collecte des données</vt:lpstr>
      <vt:lpstr>Préparation des données</vt:lpstr>
      <vt:lpstr>Visualisation des données</vt:lpstr>
      <vt:lpstr>Tracé de la colonne « default» pour connaître la proportion de propositions acceptées ou rejetées</vt:lpstr>
      <vt:lpstr>Diagramme circulaire</vt:lpstr>
      <vt:lpstr>Présentation PowerPoint</vt:lpstr>
      <vt:lpstr>Matrice de corrélation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franck theotiste</dc:creator>
  <cp:lastModifiedBy>franck theotiste</cp:lastModifiedBy>
  <cp:revision>1</cp:revision>
  <dcterms:created xsi:type="dcterms:W3CDTF">2024-10-05T15:42:05Z</dcterms:created>
  <dcterms:modified xsi:type="dcterms:W3CDTF">2024-10-06T03:29:12Z</dcterms:modified>
</cp:coreProperties>
</file>