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9"/>
  </p:handoutMasterIdLst>
  <p:sldIdLst>
    <p:sldId id="256" r:id="rId3"/>
    <p:sldId id="258" r:id="rId4"/>
    <p:sldId id="262" r:id="rId5"/>
    <p:sldId id="257" r:id="rId6"/>
    <p:sldId id="267" r:id="rId7"/>
    <p:sldId id="268" r:id="rId8"/>
    <p:sldId id="264" r:id="rId9"/>
    <p:sldId id="260" r:id="rId10"/>
    <p:sldId id="269" r:id="rId11"/>
    <p:sldId id="270" r:id="rId12"/>
    <p:sldId id="271" r:id="rId13"/>
    <p:sldId id="272" r:id="rId14"/>
    <p:sldId id="265" r:id="rId15"/>
    <p:sldId id="266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1B329-1C9F-4D63-9B3B-47BABCAD855B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9B6D9-AAC8-4F7E-A007-A26EFABD4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240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9392"/>
            <a:ext cx="9289032" cy="696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r">
              <a:defRPr lang="en-GB" sz="5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TITLE OF PRESENTATION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47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u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lang="en-GB" sz="4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4258816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b="1" kern="1200" dirty="0" smtClean="0">
                <a:solidFill>
                  <a:schemeClr val="bg1">
                    <a:lumMod val="5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  <a:lvl2pPr marL="800100" indent="-34290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8215589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l="7541"/>
          <a:stretch/>
        </p:blipFill>
        <p:spPr>
          <a:xfrm>
            <a:off x="4860033" y="2613940"/>
            <a:ext cx="4333112" cy="35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9392"/>
            <a:ext cx="9289032" cy="696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1720" y="2146846"/>
            <a:ext cx="5112568" cy="70609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THANK YOU…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19" y="2924795"/>
            <a:ext cx="5112569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457200" rtl="0" eaLnBrk="1" latinLnBrk="0" hangingPunct="1">
              <a:lnSpc>
                <a:spcPct val="130000"/>
              </a:lnSpc>
              <a:defRPr lang="en-US" sz="2400" kern="1200" dirty="0" smtClean="0">
                <a:solidFill>
                  <a:srgbClr val="FFFFFF"/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LET US KNOW IF YOU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66249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60851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EF15-B737-4AF6-9E8D-767BCE8AFA3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6688" y="1000596"/>
            <a:ext cx="8215589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4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EF15-B737-4AF6-9E8D-767BCE8AFA3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018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bg In a Nut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pic>
        <p:nvPicPr>
          <p:cNvPr id="6" name="Picture 5" descr="nutshell-slide-new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1453" b="2350"/>
          <a:stretch/>
        </p:blipFill>
        <p:spPr>
          <a:xfrm>
            <a:off x="346354" y="332656"/>
            <a:ext cx="8474117" cy="56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76184" cy="693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80928"/>
            <a:ext cx="7772400" cy="3168352"/>
          </a:xfrm>
        </p:spPr>
        <p:txBody>
          <a:bodyPr anchor="t"/>
          <a:lstStyle>
            <a:lvl1pPr algn="l">
              <a:defRPr lang="en-US" sz="4000" kern="1200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CONTENTS ITEM 1</a:t>
            </a:r>
            <a:br>
              <a:rPr lang="en-US" dirty="0" smtClean="0"/>
            </a:br>
            <a:r>
              <a:rPr lang="en-US" dirty="0" smtClean="0"/>
              <a:t>CONTENTS ITEM 2</a:t>
            </a:r>
            <a:br>
              <a:rPr lang="en-US" dirty="0" smtClean="0"/>
            </a:br>
            <a:r>
              <a:rPr lang="en-US" dirty="0" smtClean="0"/>
              <a:t>CONTENTS ITEM 3</a:t>
            </a:r>
            <a:br>
              <a:rPr lang="en-US" dirty="0" smtClean="0"/>
            </a:br>
            <a:r>
              <a:rPr lang="en-US" dirty="0" smtClean="0"/>
              <a:t>CONTENTS ITEM 4</a:t>
            </a:r>
            <a:br>
              <a:rPr lang="en-US" dirty="0" smtClean="0"/>
            </a:br>
            <a:r>
              <a:rPr lang="en-US" dirty="0" smtClean="0"/>
              <a:t>CONTENTS ITEM 5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0350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64" y="-45719"/>
            <a:ext cx="9289096" cy="696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80928"/>
            <a:ext cx="7772400" cy="3168352"/>
          </a:xfrm>
        </p:spPr>
        <p:txBody>
          <a:bodyPr anchor="t"/>
          <a:lstStyle>
            <a:lvl1pPr algn="l">
              <a:defRPr lang="en-US" sz="4000" kern="1200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CONTENTS ITEM 1</a:t>
            </a:r>
            <a:br>
              <a:rPr lang="en-US" dirty="0" smtClean="0"/>
            </a:br>
            <a:r>
              <a:rPr lang="en-US" dirty="0" smtClean="0"/>
              <a:t>CONTENTS ITEM 2</a:t>
            </a:r>
            <a:br>
              <a:rPr lang="en-US" dirty="0" smtClean="0"/>
            </a:br>
            <a:r>
              <a:rPr lang="en-US" dirty="0" smtClean="0"/>
              <a:t>CONTENTS ITEM 3</a:t>
            </a:r>
            <a:br>
              <a:rPr lang="en-US" dirty="0" smtClean="0"/>
            </a:br>
            <a:r>
              <a:rPr lang="en-US" dirty="0" smtClean="0"/>
              <a:t>CONTENTS ITEM 4</a:t>
            </a:r>
            <a:br>
              <a:rPr lang="en-US" dirty="0" smtClean="0"/>
            </a:br>
            <a:r>
              <a:rPr lang="en-US" dirty="0" smtClean="0"/>
              <a:t>CONTENTS ITEM 5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421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 - d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56" y="-22815"/>
            <a:ext cx="9289032" cy="68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970784" cy="706090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5463464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2565400"/>
            <a:ext cx="7921625" cy="2879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55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 -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" y="-27431"/>
            <a:ext cx="9279952" cy="693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970784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SHORT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5463464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2565400"/>
            <a:ext cx="7921625" cy="2879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lang="en-GB" sz="4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EF15-B737-4AF6-9E8D-767BCE8AFA3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8215589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476688" y="1268760"/>
            <a:ext cx="8271776" cy="4680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6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EF15-B737-4AF6-9E8D-767BCE8AFA3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8215589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lang="en-GB" sz="4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4258816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b="1" kern="1200" dirty="0" smtClean="0">
                <a:solidFill>
                  <a:schemeClr val="bg1">
                    <a:lumMod val="50000"/>
                  </a:schemeClr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  <a:lvl2pPr marL="800100" indent="-34290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6688" y="1000596"/>
            <a:ext cx="8215589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8788" y="6402340"/>
            <a:ext cx="139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/>
                </a:solidFill>
                <a:latin typeface="Franklin Gothic Demi Cond" pitchFamily="34" charset="0"/>
                <a:cs typeface="Helvetica Neue Bold Condensed"/>
              </a:rPr>
              <a:t>www.</a:t>
            </a:r>
            <a:r>
              <a:rPr lang="en-US" sz="1200" dirty="0" smtClean="0">
                <a:solidFill>
                  <a:srgbClr val="10C3AE"/>
                </a:solidFill>
                <a:latin typeface="Franklin Gothic Demi Cond" pitchFamily="34" charset="0"/>
                <a:cs typeface="Helvetica Neue Bold Condensed"/>
              </a:rPr>
              <a:t>dbg</a:t>
            </a:r>
            <a:r>
              <a:rPr lang="en-US" sz="1200" dirty="0" smtClean="0">
                <a:solidFill>
                  <a:srgbClr val="FFFFFF"/>
                </a:solidFill>
                <a:latin typeface="Franklin Gothic Demi Cond" pitchFamily="34" charset="0"/>
                <a:cs typeface="Helvetica Neue Bold Condensed"/>
              </a:rPr>
              <a:t>.co.uk</a:t>
            </a:r>
            <a:endParaRPr lang="en-US" sz="1200" dirty="0">
              <a:solidFill>
                <a:srgbClr val="FFFFFF"/>
              </a:solidFill>
              <a:latin typeface="Franklin Gothic Demi Cond" pitchFamily="34" charset="0"/>
              <a:cs typeface="Helvetica Neue Bold Condensed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0410" y="1532882"/>
            <a:ext cx="3892724" cy="4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8239"/>
            <a:ext cx="9239608" cy="69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41B0-2750-4184-838A-D7E724EDF299}" type="datetimeFigureOut">
              <a:rPr lang="en-GB" smtClean="0"/>
              <a:t>27/01/2015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EF15-B737-4AF6-9E8D-767BCE8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1" r:id="rId4"/>
    <p:sldLayoutId id="2147483660" r:id="rId5"/>
    <p:sldLayoutId id="2147483662" r:id="rId6"/>
    <p:sldLayoutId id="2147483650" r:id="rId7"/>
    <p:sldLayoutId id="2147483654" r:id="rId8"/>
    <p:sldLayoutId id="2147483663" r:id="rId9"/>
    <p:sldLayoutId id="2147483664" r:id="rId10"/>
    <p:sldLayoutId id="2147483652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4000" kern="1200" dirty="0">
          <a:solidFill>
            <a:prstClr val="black">
              <a:lumMod val="85000"/>
              <a:lumOff val="15000"/>
            </a:prstClr>
          </a:solidFill>
          <a:latin typeface="Franklin Gothic Demi Cond" pitchFamily="34" charset="0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2500" b="1" kern="1200" dirty="0" smtClean="0">
          <a:solidFill>
            <a:srgbClr val="7F7F7F"/>
          </a:solidFill>
          <a:latin typeface="Franklin Gothic Demi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olymorphism_(computer_science)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heouteredge/MidlandsBank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i@dbg.co.uk" TargetMode="External"/><Relationship Id="rId2" Type="http://schemas.openxmlformats.org/officeDocument/2006/relationships/hyperlink" Target="mailto:chris@dbg.co.u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Introduction to Object Orientated Programming</a:t>
            </a:r>
            <a:r>
              <a:rPr lang="en-GB" dirty="0" smtClean="0"/>
              <a:t> with C#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Interface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You can think of an interface as a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It specifies methods which a class has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Classes can implement </a:t>
            </a: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multiple</a:t>
            </a: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interfaces</a:t>
            </a:r>
          </a:p>
          <a:p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6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j-lt"/>
              </a:rPr>
              <a:t>Polymorphism</a:t>
            </a:r>
            <a:endParaRPr lang="en-GB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“In 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programming languages and type theory, 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polymorphism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 (from Greek π</a:t>
            </a:r>
            <a:r>
              <a:rPr lang="en-GB" sz="2000" b="0" dirty="0" err="1">
                <a:solidFill>
                  <a:schemeClr val="tx1"/>
                </a:solidFill>
                <a:latin typeface="+mj-lt"/>
              </a:rPr>
              <a:t>ολύς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, polys, "many, much" and </a:t>
            </a:r>
            <a:r>
              <a:rPr lang="en-GB" sz="2000" b="0" dirty="0" err="1">
                <a:solidFill>
                  <a:schemeClr val="tx1"/>
                </a:solidFill>
                <a:latin typeface="+mj-lt"/>
              </a:rPr>
              <a:t>μορφή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GB" sz="2000" b="0" dirty="0" err="1">
                <a:solidFill>
                  <a:schemeClr val="tx1"/>
                </a:solidFill>
                <a:latin typeface="+mj-lt"/>
              </a:rPr>
              <a:t>morphē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, "form, shape") is the provision of a single interface to entities of different types. </a:t>
            </a:r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polymorphic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 type is a type whose operations can also be applied to values of some other type, or types</a:t>
            </a:r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.”</a:t>
            </a:r>
            <a:endParaRPr lang="en-GB" sz="2000" b="0" dirty="0">
              <a:solidFill>
                <a:schemeClr val="tx1"/>
              </a:solidFill>
              <a:latin typeface="+mj-lt"/>
            </a:endParaRPr>
          </a:p>
          <a:p>
            <a:r>
              <a:rPr lang="en-GB" sz="2000" dirty="0">
                <a:solidFill>
                  <a:schemeClr val="tx1"/>
                </a:solidFill>
                <a:latin typeface="+mj-lt"/>
                <a:hlinkClick r:id="rId2"/>
              </a:rPr>
              <a:t>http://en.wikipedia.org/wiki/Polymorphism_(computer_science)</a:t>
            </a:r>
            <a:endParaRPr lang="en-GB" sz="2000" dirty="0" smtClean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Basically</a:t>
            </a:r>
          </a:p>
          <a:p>
            <a:r>
              <a:rPr lang="en-GB" sz="1800" b="0" dirty="0" smtClean="0">
                <a:solidFill>
                  <a:schemeClr val="tx1"/>
                </a:solidFill>
                <a:latin typeface="+mj-lt"/>
              </a:rPr>
              <a:t>Polymorphism </a:t>
            </a:r>
            <a:r>
              <a:rPr lang="en-GB" sz="2000" b="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s the ability for an Object to look like other Objects and to be treated in different ways.</a:t>
            </a:r>
          </a:p>
          <a:p>
            <a:endParaRPr lang="en-GB" sz="2000" b="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So if an object is inheriting from Account and </a:t>
            </a:r>
            <a:r>
              <a:rPr lang="en-GB" sz="2000" b="0" dirty="0" err="1" smtClean="0">
                <a:solidFill>
                  <a:schemeClr val="tx1"/>
                </a:solidFill>
                <a:latin typeface="+mj-lt"/>
              </a:rPr>
              <a:t>IAquireInterest</a:t>
            </a:r>
            <a:r>
              <a:rPr lang="en-GB" sz="2000" b="0" dirty="0" smtClean="0">
                <a:solidFill>
                  <a:schemeClr val="tx1"/>
                </a:solidFill>
                <a:latin typeface="+mj-lt"/>
              </a:rPr>
              <a:t> Interface it can appear to be 3 different objects</a:t>
            </a:r>
            <a:endParaRPr lang="en-GB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50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j-lt"/>
              </a:rPr>
              <a:t>Services and Decoupling</a:t>
            </a:r>
            <a:endParaRPr lang="en-GB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Allow you to decouple objects so they don’t have any direct dependencies on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Service are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Helps with refactoring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Code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Code Simplicity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99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Summary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3773016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OO Programming is about Modelling your domain</a:t>
            </a:r>
          </a:p>
          <a:p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Naming is extremely important</a:t>
            </a:r>
          </a:p>
          <a:p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Thinking is Important</a:t>
            </a:r>
          </a:p>
          <a:p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We have only scratched the surface…</a:t>
            </a:r>
          </a:p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OOP is hard and takes a lot of practice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4077072"/>
            <a:ext cx="49685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THANK YOU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1718" y="3717032"/>
            <a:ext cx="5112569" cy="1008112"/>
          </a:xfrm>
        </p:spPr>
        <p:txBody>
          <a:bodyPr>
            <a:normAutofit fontScale="77500" lnSpcReduction="20000"/>
          </a:bodyPr>
          <a:lstStyle/>
          <a:p>
            <a:r>
              <a:rPr lang="en-GB" b="0" dirty="0" smtClean="0">
                <a:latin typeface="+mn-lt"/>
              </a:rPr>
              <a:t>Code and Presentation are here:</a:t>
            </a:r>
          </a:p>
          <a:p>
            <a:r>
              <a:rPr lang="en-GB" b="0" dirty="0">
                <a:solidFill>
                  <a:srgbClr val="00B0F0"/>
                </a:solidFill>
                <a:latin typeface="+mn-lt"/>
                <a:hlinkClick r:id="rId2"/>
              </a:rPr>
              <a:t>https://github.com/theouteredge/MidlandsBank</a:t>
            </a:r>
            <a:endParaRPr lang="en-GB" b="0" dirty="0" smtClean="0">
              <a:solidFill>
                <a:srgbClr val="00B0F0"/>
              </a:solidFill>
              <a:latin typeface="+mn-lt"/>
            </a:endParaRPr>
          </a:p>
          <a:p>
            <a:endParaRPr lang="en-GB" dirty="0">
              <a:latin typeface="+mn-lt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051719" y="2996952"/>
            <a:ext cx="5112569" cy="792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dirty="0" smtClean="0">
                <a:solidFill>
                  <a:srgbClr val="FFFFFF"/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+mn-lt"/>
              </a:rPr>
              <a:t>Any Questions?</a:t>
            </a:r>
            <a:endParaRPr lang="en-GB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Bonus Round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03648" y="3717032"/>
            <a:ext cx="6120680" cy="1368152"/>
          </a:xfrm>
        </p:spPr>
        <p:txBody>
          <a:bodyPr>
            <a:normAutofit fontScale="92500"/>
          </a:bodyPr>
          <a:lstStyle/>
          <a:p>
            <a:r>
              <a:rPr lang="en-GB" b="0" dirty="0" smtClean="0">
                <a:solidFill>
                  <a:srgbClr val="FF0000"/>
                </a:solidFill>
                <a:latin typeface="+mj-lt"/>
              </a:rPr>
              <a:t>I’ve been following one of my favourite patterns all the way through this presentation, can you name it?</a:t>
            </a:r>
            <a:endParaRPr lang="en-GB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051719" y="2996952"/>
            <a:ext cx="5112569" cy="792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dirty="0" smtClean="0">
                <a:solidFill>
                  <a:srgbClr val="FFFFFF"/>
                </a:solidFill>
                <a:latin typeface="Franklin Gothic Demi Cond" pitchFamily="34" charset="0"/>
                <a:ea typeface="+mn-ea"/>
                <a:cs typeface="Helvetica Neue Bold Condensed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+mj-lt"/>
              </a:rPr>
              <a:t>For the R&amp;D Team</a:t>
            </a:r>
            <a:endParaRPr lang="en-GB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9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j-lt"/>
              </a:rPr>
              <a:t>CQS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Command Query </a:t>
            </a: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Segregation</a:t>
            </a: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If you want to modify state in an object the method should return </a:t>
            </a: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void</a:t>
            </a: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If you want to return a value from a method, it should not modify any </a:t>
            </a: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This enables a contract between the developer of the Object and a developer consuming that object so they know which methods will have side effects and which won’t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Leading to code which is easier to reason about &amp; less bugs</a:t>
            </a: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78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Data &amp; Logic</a:t>
            </a:r>
          </a:p>
          <a:p>
            <a:r>
              <a:rPr lang="en-GB" sz="4000" b="1" dirty="0" smtClean="0"/>
              <a:t>Procedural Programming</a:t>
            </a:r>
            <a:endParaRPr lang="en-GB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13331"/>
              </p:ext>
            </p:extLst>
          </p:nvPr>
        </p:nvGraphicFramePr>
        <p:xfrm>
          <a:off x="5508104" y="2924944"/>
          <a:ext cx="337092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5"/>
                <a:gridCol w="1152128"/>
                <a:gridCol w="1728193"/>
              </a:tblGrid>
              <a:tr h="26646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GB" sz="1600" dirty="0"/>
                    </a:p>
                  </a:txBody>
                  <a:tcPr/>
                </a:tc>
              </a:tr>
              <a:tr h="26646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Chris Brom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2"/>
                        </a:rPr>
                        <a:t>chris@dbg.co.uk</a:t>
                      </a:r>
                      <a:endParaRPr lang="en-GB" sz="1600" dirty="0"/>
                    </a:p>
                  </a:txBody>
                  <a:tcPr/>
                </a:tc>
              </a:tr>
              <a:tr h="33117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Mei Dou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3"/>
                        </a:rPr>
                        <a:t>mei@dbg.co.uk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852936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void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ValidateEmails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array[][] customers =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LoadCustomers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customers.length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(!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IsEmailAddress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(customers[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][2]))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NotifySupport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(customers[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2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3500" y="2636912"/>
            <a:ext cx="5040560" cy="316835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Data and Logic are the same “thing” </a:t>
            </a:r>
            <a:r>
              <a:rPr lang="en-GB" sz="2400" dirty="0" smtClean="0">
                <a:latin typeface="+mj-lt"/>
              </a:rPr>
              <a:t>an “object”</a:t>
            </a:r>
            <a:endParaRPr lang="en-GB" sz="2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48680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Object Orientated</a:t>
            </a:r>
          </a:p>
          <a:p>
            <a:r>
              <a:rPr lang="en-GB" sz="4000" b="1" dirty="0" smtClean="0"/>
              <a:t>Programming</a:t>
            </a:r>
            <a:endParaRPr lang="en-GB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36912"/>
            <a:ext cx="36004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645024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void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ValidateEmails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List&lt;Customer&gt; customers =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LoadCustomers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customer in customers)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(!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customer.HasValidEmail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NotifySupport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(customer);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64947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What’s the Point?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5649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Encapsulation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Shared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Clean Separation of Responsibilities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Interface, Domain &amp;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Improved Maintainability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Easier to write and reason about Larger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/>
              <a:t>Model your Domain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95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64947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What’s the Catch?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56490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Code tends to be less performant than Procedural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You can be very specific about procedural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OO code is more generic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Larger Program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Typically you have more lines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Steep Learning curve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Lots of Best Practices &amp; Design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Its about design not coding</a:t>
            </a:r>
          </a:p>
        </p:txBody>
      </p:sp>
    </p:spTree>
    <p:extLst>
      <p:ext uri="{BB962C8B-B14F-4D97-AF65-F5344CB8AC3E}">
        <p14:creationId xmlns:p14="http://schemas.microsoft.com/office/powerpoint/2010/main" val="3645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64947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.NET &amp; C#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348880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.NET is a Multi Language Programming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C#, F#, </a:t>
            </a:r>
            <a:r>
              <a:rPr lang="en-GB" sz="2400" dirty="0"/>
              <a:t>VB.NET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IronPython</a:t>
            </a:r>
            <a:r>
              <a:rPr lang="en-GB" sz="2400" dirty="0" smtClean="0"/>
              <a:t>, </a:t>
            </a:r>
            <a:r>
              <a:rPr lang="en-GB" sz="2400" dirty="0" err="1" smtClean="0"/>
              <a:t>IronRuby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Inspired by Java &amp; the JVM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.NET Executes your code in a Virtual Machine (CLR)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Its secure and sandboxed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Has a large BCL with lots of helpful features</a:t>
            </a:r>
          </a:p>
        </p:txBody>
      </p:sp>
    </p:spTree>
    <p:extLst>
      <p:ext uri="{BB962C8B-B14F-4D97-AF65-F5344CB8AC3E}">
        <p14:creationId xmlns:p14="http://schemas.microsoft.com/office/powerpoint/2010/main" val="17866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DEMO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But before we begin, does anyone have any questions?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36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Inheritance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+mj-lt"/>
              </a:rPr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/>
                </a:solidFill>
                <a:latin typeface="+mj-lt"/>
              </a:rPr>
              <a:t>Allows you to inherit the properties and behaviours of a sub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/>
                </a:solidFill>
                <a:latin typeface="+mj-lt"/>
              </a:rPr>
              <a:t>A class can only inherit from one class</a:t>
            </a:r>
          </a:p>
          <a:p>
            <a:endParaRPr lang="en-GB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5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Abstract class</a:t>
            </a:r>
            <a:endParaRPr lang="en-GB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Used to provide a shared </a:t>
            </a: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functionality on common classes</a:t>
            </a: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Cannot </a:t>
            </a:r>
            <a:r>
              <a:rPr lang="en-GB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be instantiated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Classes can only inherit one class or abstract class</a:t>
            </a:r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GB" b="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(clean version) 2013">
  <a:themeElements>
    <a:clrScheme name="Custom 11">
      <a:dk1>
        <a:srgbClr val="0C0C0C"/>
      </a:dk1>
      <a:lt1>
        <a:sysClr val="window" lastClr="FFFFFF"/>
      </a:lt1>
      <a:dk2>
        <a:srgbClr val="2EAFA4"/>
      </a:dk2>
      <a:lt2>
        <a:srgbClr val="F2F2F2"/>
      </a:lt2>
      <a:accent1>
        <a:srgbClr val="12CFB7"/>
      </a:accent1>
      <a:accent2>
        <a:srgbClr val="CD233B"/>
      </a:accent2>
      <a:accent3>
        <a:srgbClr val="333333"/>
      </a:accent3>
      <a:accent4>
        <a:srgbClr val="77CCCC"/>
      </a:accent4>
      <a:accent5>
        <a:srgbClr val="CC3399"/>
      </a:accent5>
      <a:accent6>
        <a:srgbClr val="B5E0DD"/>
      </a:accent6>
      <a:hlink>
        <a:srgbClr val="12CFB7"/>
      </a:hlink>
      <a:folHlink>
        <a:srgbClr val="CC33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10b741c-580e-4048-86ab-bb35613ed1ef" Revision="1" Stencil="System.MyShapes" StencilVersion="1.0"/>
</Control>
</file>

<file path=customXml/itemProps1.xml><?xml version="1.0" encoding="utf-8"?>
<ds:datastoreItem xmlns:ds="http://schemas.openxmlformats.org/officeDocument/2006/customXml" ds:itemID="{2DD635F5-ED98-44FF-A006-49FCDD63017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(clean version) 2013</Template>
  <TotalTime>11461</TotalTime>
  <Words>505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 Template (clean version) 2013</vt:lpstr>
      <vt:lpstr>Introduction to Object Orientated Programming with C#</vt:lpstr>
      <vt:lpstr>PowerPoint Presentation</vt:lpstr>
      <vt:lpstr>Data and Logic are the same “thing” an “object”</vt:lpstr>
      <vt:lpstr>PowerPoint Presentation</vt:lpstr>
      <vt:lpstr>PowerPoint Presentation</vt:lpstr>
      <vt:lpstr>PowerPoint Presentation</vt:lpstr>
      <vt:lpstr>DEMO</vt:lpstr>
      <vt:lpstr>Inheritance</vt:lpstr>
      <vt:lpstr>Abstract class</vt:lpstr>
      <vt:lpstr>Interface</vt:lpstr>
      <vt:lpstr>Polymorphism</vt:lpstr>
      <vt:lpstr>Services and Decoupling</vt:lpstr>
      <vt:lpstr>Summary</vt:lpstr>
      <vt:lpstr>THANK YOU</vt:lpstr>
      <vt:lpstr>Bonus Round</vt:lpstr>
      <vt:lpstr>CQS</vt:lpstr>
    </vt:vector>
  </TitlesOfParts>
  <Company>dbg One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Orientated Development with C#</dc:title>
  <dc:creator>Andrew Long</dc:creator>
  <cp:lastModifiedBy>Andrew Long</cp:lastModifiedBy>
  <cp:revision>28</cp:revision>
  <dcterms:created xsi:type="dcterms:W3CDTF">2015-01-27T11:55:29Z</dcterms:created>
  <dcterms:modified xsi:type="dcterms:W3CDTF">2015-02-04T10:56:58Z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\\Galaxy\group\Operations\RnD\LunchAndLearn\Introduction to Object Orientated Development with C.pptx</vt:lpwstr>
  </property>
</Properties>
</file>