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7" r:id="rId4"/>
  </p:sldMasterIdLst>
  <p:notesMasterIdLst>
    <p:notesMasterId r:id="rId53"/>
  </p:notesMasterIdLst>
  <p:handoutMasterIdLst>
    <p:handoutMasterId r:id="rId5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4" r:id="rId16"/>
    <p:sldId id="289" r:id="rId17"/>
    <p:sldId id="290" r:id="rId18"/>
    <p:sldId id="291" r:id="rId19"/>
    <p:sldId id="292" r:id="rId20"/>
    <p:sldId id="293" r:id="rId21"/>
    <p:sldId id="294" r:id="rId22"/>
    <p:sldId id="314" r:id="rId23"/>
    <p:sldId id="318" r:id="rId24"/>
    <p:sldId id="316" r:id="rId25"/>
    <p:sldId id="317" r:id="rId26"/>
    <p:sldId id="319" r:id="rId27"/>
    <p:sldId id="320" r:id="rId28"/>
    <p:sldId id="321" r:id="rId29"/>
    <p:sldId id="322" r:id="rId30"/>
    <p:sldId id="328" r:id="rId31"/>
    <p:sldId id="329" r:id="rId32"/>
    <p:sldId id="330" r:id="rId33"/>
    <p:sldId id="331" r:id="rId34"/>
    <p:sldId id="295" r:id="rId35"/>
    <p:sldId id="315" r:id="rId36"/>
    <p:sldId id="296" r:id="rId37"/>
    <p:sldId id="297" r:id="rId38"/>
    <p:sldId id="298" r:id="rId39"/>
    <p:sldId id="299" r:id="rId40"/>
    <p:sldId id="300" r:id="rId41"/>
    <p:sldId id="323" r:id="rId42"/>
    <p:sldId id="324" r:id="rId43"/>
    <p:sldId id="325" r:id="rId44"/>
    <p:sldId id="326" r:id="rId45"/>
    <p:sldId id="327" r:id="rId46"/>
    <p:sldId id="332" r:id="rId47"/>
    <p:sldId id="333" r:id="rId48"/>
    <p:sldId id="334" r:id="rId49"/>
    <p:sldId id="335" r:id="rId50"/>
    <p:sldId id="336" r:id="rId51"/>
    <p:sldId id="313" r:id="rId52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401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6395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1.png"/><Relationship Id="rId4" Type="http://schemas.openxmlformats.org/officeDocument/2006/relationships/image" Target="../media/image6.svg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458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31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53862"/>
          <a:ext cx="2868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l-GR" sz="1700" kern="1200" noProof="0" dirty="0" err="1">
              <a:latin typeface="Calibri" panose="020F0502020204030204" pitchFamily="34" charset="0"/>
            </a:rPr>
            <a:t>Lorem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ipsum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dolor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sit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amet</a:t>
          </a:r>
          <a:r>
            <a:rPr lang="el-GR" sz="1700" kern="1200" noProof="0" dirty="0">
              <a:latin typeface="Calibri" panose="020F0502020204030204" pitchFamily="34" charset="0"/>
            </a:rPr>
            <a:t>, </a:t>
          </a:r>
          <a:r>
            <a:rPr lang="el-GR" sz="1700" kern="1200" noProof="0" dirty="0" err="1">
              <a:latin typeface="Calibri" panose="020F0502020204030204" pitchFamily="34" charset="0"/>
            </a:rPr>
            <a:t>consectetuer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adipiscing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elit</a:t>
          </a:r>
          <a:r>
            <a:rPr lang="el-GR" sz="1700" kern="1200" noProof="0" dirty="0">
              <a:latin typeface="Calibri" panose="020F0502020204030204" pitchFamily="34" charset="0"/>
            </a:rPr>
            <a:t>. </a:t>
          </a:r>
        </a:p>
      </dsp:txBody>
      <dsp:txXfrm>
        <a:off x="54974" y="2753862"/>
        <a:ext cx="2868750" cy="810000"/>
      </dsp:txXfrm>
    </dsp:sp>
    <dsp:sp modelId="{BCD8CDD9-0C56-4401-ADB1-8B48DAB2C96F}">
      <dsp:nvSpPr>
        <dsp:cNvPr id="0" name=""/>
        <dsp:cNvSpPr/>
      </dsp:nvSpPr>
      <dsp:spPr>
        <a:xfrm>
          <a:off x="3985162" y="458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31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53862"/>
          <a:ext cx="2868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l-GR" sz="1700" kern="1200" noProof="0" dirty="0" err="1">
              <a:latin typeface="Calibri" panose="020F0502020204030204" pitchFamily="34" charset="0"/>
            </a:rPr>
            <a:t>Nunc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viverra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imperdiet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enim</a:t>
          </a:r>
          <a:r>
            <a:rPr lang="el-GR" sz="1700" kern="1200" noProof="0" dirty="0">
              <a:latin typeface="Calibri" panose="020F0502020204030204" pitchFamily="34" charset="0"/>
            </a:rPr>
            <a:t>. </a:t>
          </a:r>
          <a:r>
            <a:rPr lang="el-GR" sz="1700" kern="1200" noProof="0" dirty="0" err="1">
              <a:latin typeface="Calibri" panose="020F0502020204030204" pitchFamily="34" charset="0"/>
            </a:rPr>
            <a:t>Fusce</a:t>
          </a:r>
          <a:r>
            <a:rPr lang="el-GR" sz="1700" kern="1200" noProof="0" dirty="0">
              <a:latin typeface="Calibri" panose="020F0502020204030204" pitchFamily="34" charset="0"/>
            </a:rPr>
            <a:t> est. </a:t>
          </a:r>
          <a:r>
            <a:rPr lang="el-GR" sz="1700" kern="1200" noProof="0" dirty="0" err="1">
              <a:latin typeface="Calibri" panose="020F0502020204030204" pitchFamily="34" charset="0"/>
            </a:rPr>
            <a:t>Vivamus</a:t>
          </a:r>
          <a:r>
            <a:rPr lang="el-GR" sz="1700" kern="1200" noProof="0" dirty="0">
              <a:latin typeface="Calibri" panose="020F0502020204030204" pitchFamily="34" charset="0"/>
            </a:rPr>
            <a:t> a </a:t>
          </a:r>
          <a:r>
            <a:rPr lang="el-GR" sz="1700" kern="1200" noProof="0" dirty="0" err="1">
              <a:latin typeface="Calibri" panose="020F0502020204030204" pitchFamily="34" charset="0"/>
            </a:rPr>
            <a:t>tellus</a:t>
          </a:r>
          <a:r>
            <a:rPr lang="el-GR" sz="1700" kern="1200" noProof="0" dirty="0">
              <a:latin typeface="Calibri" panose="020F0502020204030204" pitchFamily="34" charset="0"/>
            </a:rPr>
            <a:t>.</a:t>
          </a:r>
        </a:p>
      </dsp:txBody>
      <dsp:txXfrm>
        <a:off x="3425756" y="2753862"/>
        <a:ext cx="2868750" cy="810000"/>
      </dsp:txXfrm>
    </dsp:sp>
    <dsp:sp modelId="{FF93E135-77D6-48A0-8871-9BC93D705D06}">
      <dsp:nvSpPr>
        <dsp:cNvPr id="0" name=""/>
        <dsp:cNvSpPr/>
      </dsp:nvSpPr>
      <dsp:spPr>
        <a:xfrm>
          <a:off x="7355943" y="458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31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53862"/>
          <a:ext cx="2868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l-GR" sz="1700" kern="1200" noProof="0" dirty="0" err="1">
              <a:latin typeface="Calibri" panose="020F0502020204030204" pitchFamily="34" charset="0"/>
            </a:rPr>
            <a:t>Pellentesque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habitant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morbi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tristique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senectus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et</a:t>
          </a:r>
          <a:r>
            <a:rPr lang="el-GR" sz="1700" kern="1200" noProof="0" dirty="0">
              <a:latin typeface="Calibri" panose="020F0502020204030204" pitchFamily="34" charset="0"/>
            </a:rPr>
            <a:t> </a:t>
          </a:r>
          <a:r>
            <a:rPr lang="el-GR" sz="1700" kern="1200" noProof="0" dirty="0" err="1">
              <a:latin typeface="Calibri" panose="020F0502020204030204" pitchFamily="34" charset="0"/>
            </a:rPr>
            <a:t>netus</a:t>
          </a:r>
          <a:r>
            <a:rPr lang="el-GR" sz="1700" kern="1200" noProof="0" dirty="0">
              <a:latin typeface="Calibri" panose="020F0502020204030204" pitchFamily="34" charset="0"/>
            </a:rPr>
            <a:t>.</a:t>
          </a:r>
        </a:p>
      </dsp:txBody>
      <dsp:txXfrm>
        <a:off x="6796537" y="2753862"/>
        <a:ext cx="2868750" cy="810000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EC7D35-77BB-4867-BAC6-5C40C37B98F1}" type="datetime1">
              <a:rPr lang="el-GR" smtClean="0"/>
              <a:pPr rtl="0"/>
              <a:t>14/7/2020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l-GR" smtClean="0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7ABAE7-72BE-4378-9C66-B300388DE536}" type="datetime1">
              <a:rPr lang="el-GR" noProof="0" smtClean="0"/>
              <a:pPr rtl="0"/>
              <a:t>14/7/2020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pPr rtl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C5CAE6-63AA-45CA-BE3C-6C25E649BDE7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A17-90EA-422E-A47A-433DB43E8EDD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60E-7382-4691-9525-F7DF3A5523B7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38F1-6067-4D83-ABA0-C2E8D1451212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0877B4-2685-46B4-99A8-EFE5C08C934C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6D2E0F-C3C2-4FBE-81B3-23DF2DBD38EA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70A4AB-D715-4C17-9021-824FE3906C5F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05F53-A940-4228-B12A-2D3F02848B98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5C-A7D1-47C7-9EAF-F128EF30C4D3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394038-40E1-45D2-9245-090FDEAE33E7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Ψαλίδισμα και στρογγύλεμα μίας γωνίας του ορθογωνίου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 τρίγωνο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540B17-DF02-4BFA-9FCF-ACC014782FE1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rtl="0"/>
            <a:fld id="{867E5644-1E61-4311-A31E-84CB9C7AA8A9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10" name="9 - Ελεύθερη σχεδίαση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- Ελεύθερη σχεδίαση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5E5DDF-2D05-4BAB-8C1D-EEA51EEAF937}" type="datetime1">
              <a:rPr lang="el-GR" noProof="0" smtClean="0"/>
              <a:t>15/7/2020</a:t>
            </a:fld>
            <a:endParaRPr lang="el-GR" noProof="0" dirty="0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 noProof="0" dirty="0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AB73BC-B049-4115-A692-8D63A059BFB8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grpSp>
        <p:nvGrpSpPr>
          <p:cNvPr id="2" name="1 - Ομάδα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- Ελεύθερη σχεδίαση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- Ελεύθερη σχεδίαση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wheel spokes="1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771052" cy="1828800"/>
          </a:xfrm>
        </p:spPr>
        <p:txBody>
          <a:bodyPr rtlCol="0">
            <a:noAutofit/>
          </a:bodyPr>
          <a:lstStyle/>
          <a:p>
            <a:pPr algn="l"/>
            <a:r>
              <a:rPr lang="el-GR" sz="4400" dirty="0" smtClean="0">
                <a:solidFill>
                  <a:schemeClr val="tx2"/>
                </a:solidFill>
              </a:rPr>
              <a:t>Σχεδιασμός και Υλοποίηση </a:t>
            </a:r>
            <a:r>
              <a:rPr lang="el-GR" sz="4400" dirty="0" err="1" smtClean="0">
                <a:solidFill>
                  <a:schemeClr val="tx2"/>
                </a:solidFill>
              </a:rPr>
              <a:t>Resource</a:t>
            </a:r>
            <a:r>
              <a:rPr lang="el-GR" sz="4400" dirty="0" smtClean="0">
                <a:solidFill>
                  <a:schemeClr val="tx2"/>
                </a:solidFill>
              </a:rPr>
              <a:t> </a:t>
            </a:r>
            <a:r>
              <a:rPr lang="el-GR" sz="4400" dirty="0" err="1" smtClean="0">
                <a:solidFill>
                  <a:schemeClr val="tx2"/>
                </a:solidFill>
              </a:rPr>
              <a:t>Manager</a:t>
            </a:r>
            <a:r>
              <a:rPr lang="el-GR" sz="4400" dirty="0" smtClean="0">
                <a:solidFill>
                  <a:schemeClr val="tx2"/>
                </a:solidFill>
              </a:rPr>
              <a:t> για NUMA Υπολογιστικά Συστήματα</a:t>
            </a:r>
            <a:endParaRPr lang="el-GR" sz="4400" dirty="0">
              <a:solidFill>
                <a:schemeClr val="tx2"/>
              </a:solidFill>
            </a:endParaRPr>
          </a:p>
        </p:txBody>
      </p:sp>
      <p:sp>
        <p:nvSpPr>
          <p:cNvPr id="4" name="3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r>
              <a:rPr lang="el-GR" sz="2400" dirty="0" smtClean="0"/>
              <a:t>Παρουσίαση διπλωματικής εργασίας</a:t>
            </a:r>
            <a:endParaRPr lang="en-US" sz="2400" dirty="0" smtClean="0"/>
          </a:p>
          <a:p>
            <a:r>
              <a:rPr lang="el-GR" sz="2400" dirty="0" smtClean="0"/>
              <a:t>Θεόδωρος Βακαλόπουλος</a:t>
            </a:r>
            <a:endParaRPr lang="en-US" sz="2400" dirty="0" smtClean="0"/>
          </a:p>
          <a:p>
            <a:r>
              <a:rPr lang="el-GR" sz="2400" dirty="0" smtClean="0"/>
              <a:t>16 Ιουλίου 2020</a:t>
            </a:r>
            <a:endParaRPr lang="el-GR" sz="2400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l-GR" noProof="0" smtClean="0"/>
              <a:pPr rtl="0"/>
              <a:t>1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140174155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πειραματικό μηχάνημα </a:t>
            </a:r>
            <a:r>
              <a:rPr lang="en-US" dirty="0" smtClean="0"/>
              <a:t>Sandman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18011" y="1935480"/>
            <a:ext cx="11164389" cy="462207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l-GR" sz="2800" dirty="0" smtClean="0"/>
              <a:t>Όλα τα πειράματα της διπλωματικής εργασίας εκτελέστηκαν στο </a:t>
            </a:r>
            <a:r>
              <a:rPr lang="en-US" sz="2800" dirty="0" smtClean="0"/>
              <a:t>NUMA </a:t>
            </a:r>
            <a:r>
              <a:rPr lang="el-GR" sz="2800" dirty="0" smtClean="0"/>
              <a:t>μηχάνημα </a:t>
            </a:r>
            <a:r>
              <a:rPr lang="en-US" sz="2800" dirty="0" smtClean="0">
                <a:solidFill>
                  <a:srgbClr val="FF0000"/>
                </a:solidFill>
              </a:rPr>
              <a:t>Sandman</a:t>
            </a:r>
            <a:r>
              <a:rPr lang="en-US" sz="2800" dirty="0" smtClean="0"/>
              <a:t> </a:t>
            </a:r>
            <a:r>
              <a:rPr lang="el-GR" sz="2800" dirty="0" smtClean="0"/>
              <a:t>του </a:t>
            </a:r>
            <a:r>
              <a:rPr lang="en-US" sz="2800" dirty="0" err="1" smtClean="0"/>
              <a:t>CSLab</a:t>
            </a:r>
            <a:r>
              <a:rPr lang="en-US" sz="2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/>
              <a:t>Αποτελείται από </a:t>
            </a:r>
            <a:r>
              <a:rPr lang="el-GR" dirty="0" smtClean="0">
                <a:solidFill>
                  <a:srgbClr val="FF0000"/>
                </a:solidFill>
              </a:rPr>
              <a:t>4 κόμβους </a:t>
            </a:r>
            <a:r>
              <a:rPr lang="el-GR" dirty="0" smtClean="0"/>
              <a:t>(</a:t>
            </a:r>
            <a:r>
              <a:rPr lang="en-US" dirty="0" smtClean="0"/>
              <a:t>NUMA nodes)</a:t>
            </a:r>
            <a:r>
              <a:rPr lang="el-GR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/>
              <a:t>Κάθε κόμβος περιέχει </a:t>
            </a:r>
            <a:r>
              <a:rPr lang="el-GR" dirty="0" smtClean="0">
                <a:solidFill>
                  <a:srgbClr val="FF0000"/>
                </a:solidFill>
              </a:rPr>
              <a:t>8 πυρήνες </a:t>
            </a:r>
            <a:r>
              <a:rPr lang="el-GR" dirty="0" smtClean="0"/>
              <a:t>που</a:t>
            </a:r>
          </a:p>
          <a:p>
            <a:pPr lvl="1">
              <a:buNone/>
            </a:pPr>
            <a:r>
              <a:rPr lang="el-GR" dirty="0" smtClean="0"/>
              <a:t>	</a:t>
            </a:r>
            <a:r>
              <a:rPr lang="el-GR" dirty="0" smtClean="0"/>
              <a:t>μπορούν να τρέξουν 2 </a:t>
            </a:r>
            <a:r>
              <a:rPr lang="el-GR" dirty="0" err="1" smtClean="0"/>
              <a:t>νημάτα</a:t>
            </a:r>
            <a:r>
              <a:rPr lang="el-GR" dirty="0" smtClean="0"/>
              <a:t> ο καθένας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/>
              <a:t>Κάθε κόμβος περιέχει την τοπική του</a:t>
            </a:r>
          </a:p>
          <a:p>
            <a:pPr lvl="1">
              <a:buNone/>
            </a:pPr>
            <a:r>
              <a:rPr lang="el-GR" dirty="0" smtClean="0"/>
              <a:t>	</a:t>
            </a:r>
            <a:r>
              <a:rPr lang="el-GR" dirty="0" smtClean="0">
                <a:solidFill>
                  <a:srgbClr val="FF0000"/>
                </a:solidFill>
              </a:rPr>
              <a:t>μνήμη</a:t>
            </a:r>
            <a:r>
              <a:rPr lang="el-GR" dirty="0" smtClean="0"/>
              <a:t> με μέγεθος ~64</a:t>
            </a:r>
            <a:r>
              <a:rPr lang="en-US" dirty="0" smtClean="0"/>
              <a:t>GB</a:t>
            </a:r>
            <a:endParaRPr lang="el-GR" dirty="0" smtClean="0"/>
          </a:p>
          <a:p>
            <a:pPr lvl="1">
              <a:buFont typeface="Wingdings" pitchFamily="2" charset="2"/>
              <a:buChar char="Ø"/>
            </a:pPr>
            <a:r>
              <a:rPr lang="el-GR" dirty="0" smtClean="0"/>
              <a:t>Η </a:t>
            </a:r>
            <a:r>
              <a:rPr lang="en-US" dirty="0" smtClean="0"/>
              <a:t>Last Level Cache (LLC)</a:t>
            </a:r>
            <a:r>
              <a:rPr lang="el-GR" dirty="0" smtClean="0"/>
              <a:t> είναι </a:t>
            </a:r>
            <a:r>
              <a:rPr lang="el-GR" dirty="0" err="1" smtClean="0"/>
              <a:t>διαμοιραζό</a:t>
            </a:r>
            <a:r>
              <a:rPr lang="el-GR" dirty="0" smtClean="0"/>
              <a:t>-</a:t>
            </a:r>
          </a:p>
          <a:p>
            <a:pPr lvl="1">
              <a:buNone/>
            </a:pPr>
            <a:r>
              <a:rPr lang="el-GR" dirty="0" smtClean="0"/>
              <a:t>	</a:t>
            </a:r>
            <a:r>
              <a:rPr lang="el-GR" dirty="0" err="1" smtClean="0"/>
              <a:t>μενη</a:t>
            </a:r>
            <a:r>
              <a:rPr lang="el-GR" dirty="0" smtClean="0"/>
              <a:t> μεταξύ όλων των πυρήνων κάθε κόμβου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/>
              <a:t>Το δίκτυο διασύνδεσης των κόμβων περιέχει</a:t>
            </a:r>
          </a:p>
          <a:p>
            <a:pPr lvl="1">
              <a:buNone/>
            </a:pPr>
            <a:r>
              <a:rPr lang="el-GR" dirty="0" smtClean="0"/>
              <a:t>	</a:t>
            </a:r>
            <a:r>
              <a:rPr lang="el-GR" dirty="0" smtClean="0"/>
              <a:t>ακμές τύπου </a:t>
            </a:r>
            <a:r>
              <a:rPr lang="en-US" dirty="0" smtClean="0"/>
              <a:t>Intel </a:t>
            </a:r>
            <a:r>
              <a:rPr lang="en-US" dirty="0" err="1" smtClean="0"/>
              <a:t>QuickPath</a:t>
            </a:r>
            <a:r>
              <a:rPr lang="en-US" dirty="0" smtClean="0"/>
              <a:t> </a:t>
            </a:r>
            <a:r>
              <a:rPr lang="en-US" dirty="0" smtClean="0"/>
              <a:t>Interconnect</a:t>
            </a:r>
            <a:endParaRPr lang="el-GR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5" name="4 - Εικόνα" descr="Στιγμιότυπο οθόνης (16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346" y="2741033"/>
            <a:ext cx="4286849" cy="3753374"/>
          </a:xfrm>
          <a:prstGeom prst="rect">
            <a:avLst/>
          </a:prstGeom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10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Εργαλεία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26571" y="1935480"/>
            <a:ext cx="11255829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2300" dirty="0" smtClean="0"/>
              <a:t>	</a:t>
            </a:r>
            <a:r>
              <a:rPr lang="el-GR" sz="2800" dirty="0" smtClean="0"/>
              <a:t>Για την διεξαγωγή των </a:t>
            </a:r>
            <a:r>
              <a:rPr lang="el-GR" sz="2800" dirty="0" smtClean="0">
                <a:solidFill>
                  <a:srgbClr val="FF0000"/>
                </a:solidFill>
              </a:rPr>
              <a:t>πειραμάτων </a:t>
            </a:r>
            <a:r>
              <a:rPr lang="el-GR" sz="2800" dirty="0" smtClean="0"/>
              <a:t>και τη συλλογή των </a:t>
            </a:r>
            <a:r>
              <a:rPr lang="el-GR" sz="2800" dirty="0" smtClean="0">
                <a:solidFill>
                  <a:srgbClr val="FF0000"/>
                </a:solidFill>
              </a:rPr>
              <a:t>μετρήσεων</a:t>
            </a:r>
            <a:r>
              <a:rPr lang="el-GR" sz="2800" dirty="0" smtClean="0"/>
              <a:t> χρησιμοποιήσαμε τα παρακάτω εργαλεία:</a:t>
            </a:r>
          </a:p>
          <a:p>
            <a:pPr lvl="1">
              <a:buFont typeface="Wingdings" pitchFamily="2" charset="2"/>
              <a:buChar char="ü"/>
            </a:pPr>
            <a:endParaRPr lang="el-GR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err="1" smtClean="0"/>
              <a:t>numactl</a:t>
            </a: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err="1" smtClean="0"/>
              <a:t>perf</a:t>
            </a: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err="1" smtClean="0"/>
              <a:t>p</a:t>
            </a:r>
            <a:r>
              <a:rPr lang="en-US" sz="2400" dirty="0" err="1" smtClean="0"/>
              <a:t>cm-memory.x</a:t>
            </a: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err="1" smtClean="0"/>
              <a:t>m</a:t>
            </a:r>
            <a:r>
              <a:rPr lang="en-US" sz="2400" dirty="0" err="1" smtClean="0"/>
              <a:t>igratepages</a:t>
            </a: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err="1" smtClean="0"/>
              <a:t>t</a:t>
            </a:r>
            <a:r>
              <a:rPr lang="en-US" sz="2400" dirty="0" err="1" smtClean="0"/>
              <a:t>askset</a:t>
            </a: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err="1" smtClean="0"/>
              <a:t>numa_maps</a:t>
            </a:r>
            <a:r>
              <a:rPr lang="en-US" sz="2400" dirty="0" smtClean="0"/>
              <a:t>			</a:t>
            </a:r>
            <a:r>
              <a:rPr lang="el-GR" sz="2400" dirty="0" smtClean="0"/>
              <a:t>		Ας τα δούμε λίγο πιο αναλυτικά…</a:t>
            </a:r>
            <a:endParaRPr lang="el-GR" sz="2400" dirty="0" smtClean="0"/>
          </a:p>
          <a:p>
            <a:pPr>
              <a:buNone/>
            </a:pPr>
            <a:endParaRPr lang="el-GR" sz="230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11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Εργαλεία </a:t>
            </a:r>
            <a:r>
              <a:rPr lang="en-US" dirty="0" smtClean="0"/>
              <a:t>- </a:t>
            </a:r>
            <a:r>
              <a:rPr lang="en-US" dirty="0" err="1" smtClean="0"/>
              <a:t>numactl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79"/>
            <a:ext cx="11120847" cy="45436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700" dirty="0" smtClean="0"/>
              <a:t>Αποτελεί </a:t>
            </a:r>
            <a:r>
              <a:rPr lang="el-GR" sz="2700" dirty="0" smtClean="0">
                <a:solidFill>
                  <a:srgbClr val="FF0000"/>
                </a:solidFill>
              </a:rPr>
              <a:t>θεμελιώδες</a:t>
            </a:r>
            <a:r>
              <a:rPr lang="el-GR" sz="2700" dirty="0" smtClean="0"/>
              <a:t> και απαραίτητο εργαλείο για τη μελέτη </a:t>
            </a:r>
            <a:r>
              <a:rPr lang="en-US" sz="2700" dirty="0" smtClean="0"/>
              <a:t>NUMA </a:t>
            </a:r>
            <a:r>
              <a:rPr lang="el-GR" sz="2700" dirty="0" smtClean="0"/>
              <a:t>συστημάτων</a:t>
            </a:r>
            <a:endParaRPr lang="en-US" sz="2700" dirty="0" smtClean="0"/>
          </a:p>
          <a:p>
            <a:pPr>
              <a:buFont typeface="Wingdings" pitchFamily="2" charset="2"/>
              <a:buChar char="Ø"/>
            </a:pPr>
            <a:r>
              <a:rPr lang="el-GR" sz="2700" dirty="0" smtClean="0"/>
              <a:t>Οι βασικές </a:t>
            </a:r>
            <a:r>
              <a:rPr lang="el-GR" sz="2700" dirty="0" smtClean="0">
                <a:solidFill>
                  <a:srgbClr val="FF0000"/>
                </a:solidFill>
              </a:rPr>
              <a:t>λειτουργίες</a:t>
            </a:r>
            <a:r>
              <a:rPr lang="el-GR" sz="2700" dirty="0" smtClean="0"/>
              <a:t> που επιτελεί είναι: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>
                <a:solidFill>
                  <a:srgbClr val="FF0000"/>
                </a:solidFill>
              </a:rPr>
              <a:t>Τοποθέτηση νημάτων </a:t>
            </a:r>
            <a:r>
              <a:rPr lang="el-GR" dirty="0" smtClean="0"/>
              <a:t>των εφαρμογών στους κόμβους του συστήματος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>
                <a:solidFill>
                  <a:srgbClr val="FF0000"/>
                </a:solidFill>
              </a:rPr>
              <a:t>Δέσμευση μνήμης </a:t>
            </a:r>
            <a:r>
              <a:rPr lang="el-GR" dirty="0" smtClean="0"/>
              <a:t>για τις εφαρμογές σε συγκεκριμένους κόμβους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Σχετικά με τη δέσμευση μνήμης υπάρχουν 2 πολιτικές: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</a:t>
            </a:r>
            <a:r>
              <a:rPr lang="en-US" dirty="0" err="1" smtClean="0"/>
              <a:t>embind</a:t>
            </a:r>
            <a:r>
              <a:rPr lang="en-US" dirty="0" smtClean="0"/>
              <a:t>: </a:t>
            </a:r>
            <a:r>
              <a:rPr lang="el-GR" dirty="0" smtClean="0"/>
              <a:t>Δέσμευση μνήμης από συγκεκριμένο κόμβο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</a:t>
            </a:r>
            <a:r>
              <a:rPr lang="en-US" dirty="0" smtClean="0"/>
              <a:t>nterleave: </a:t>
            </a:r>
            <a:r>
              <a:rPr lang="el-GR" dirty="0" smtClean="0"/>
              <a:t>Δέσμευση μνήμης από 2 κόμβους ταυτόχρονα. Η δέσμευση πραγματοποιείται εναλλάξ στους κόμβους για κάθε νέα σελίδα.</a:t>
            </a:r>
          </a:p>
          <a:p>
            <a:pPr>
              <a:buNone/>
            </a:pPr>
            <a:r>
              <a:rPr lang="el-GR" b="1" dirty="0" smtClean="0"/>
              <a:t>		Τοποθέτηση νημάτων + Δέσμευση μνήμης = Τοπολογία</a:t>
            </a:r>
            <a:endParaRPr lang="en-US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5" name="4 - Ορθογώνιο"/>
          <p:cNvSpPr/>
          <p:nvPr/>
        </p:nvSpPr>
        <p:spPr>
          <a:xfrm>
            <a:off x="888275" y="5943601"/>
            <a:ext cx="8399417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12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Τοπολογίες στο μηχάνημα </a:t>
            </a:r>
            <a:r>
              <a:rPr lang="en-US" dirty="0" smtClean="0"/>
              <a:t>Sandman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80"/>
            <a:ext cx="11342915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l-GR" sz="2100" dirty="0" smtClean="0"/>
              <a:t>Με τον όρο </a:t>
            </a:r>
            <a:r>
              <a:rPr lang="el-GR" sz="2100" b="1" dirty="0" smtClean="0">
                <a:solidFill>
                  <a:srgbClr val="FF0000"/>
                </a:solidFill>
              </a:rPr>
              <a:t>τοπολογία</a:t>
            </a:r>
            <a:r>
              <a:rPr lang="el-GR" sz="2100" dirty="0" smtClean="0"/>
              <a:t> αναφερόμαστε στον τρόπο</a:t>
            </a:r>
            <a:r>
              <a:rPr lang="el-GR" sz="2100" dirty="0" smtClean="0">
                <a:solidFill>
                  <a:srgbClr val="FF0000"/>
                </a:solidFill>
              </a:rPr>
              <a:t> χρήσης </a:t>
            </a:r>
            <a:r>
              <a:rPr lang="el-GR" sz="2100" dirty="0" smtClean="0"/>
              <a:t>των </a:t>
            </a:r>
            <a:r>
              <a:rPr lang="el-GR" sz="2100" dirty="0" smtClean="0">
                <a:solidFill>
                  <a:srgbClr val="FF0000"/>
                </a:solidFill>
              </a:rPr>
              <a:t>πόρων </a:t>
            </a:r>
            <a:r>
              <a:rPr lang="el-GR" sz="2100" dirty="0" smtClean="0"/>
              <a:t>του συστήματος από μία εφαρμογή, δηλαδή σε ποια </a:t>
            </a:r>
            <a:r>
              <a:rPr lang="el-GR" sz="2100" dirty="0" smtClean="0">
                <a:solidFill>
                  <a:srgbClr val="FF0000"/>
                </a:solidFill>
              </a:rPr>
              <a:t>νήματα</a:t>
            </a:r>
            <a:r>
              <a:rPr lang="el-GR" sz="2100" dirty="0" smtClean="0"/>
              <a:t> εκτελείται και από ποιες </a:t>
            </a:r>
            <a:r>
              <a:rPr lang="el-GR" sz="2100" dirty="0" smtClean="0">
                <a:solidFill>
                  <a:srgbClr val="FF0000"/>
                </a:solidFill>
              </a:rPr>
              <a:t>μνήμες</a:t>
            </a:r>
            <a:r>
              <a:rPr lang="el-GR" sz="2100" dirty="0" smtClean="0"/>
              <a:t> δεσμεύει σελίδες.</a:t>
            </a:r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Οι </a:t>
            </a:r>
            <a:r>
              <a:rPr lang="el-GR" sz="2100" b="1" dirty="0" smtClean="0">
                <a:solidFill>
                  <a:srgbClr val="FF0000"/>
                </a:solidFill>
              </a:rPr>
              <a:t>τοπολογίες</a:t>
            </a:r>
            <a:r>
              <a:rPr lang="el-GR" sz="2100" dirty="0" smtClean="0"/>
              <a:t> που ορίσαμε στο μηχάνημα </a:t>
            </a:r>
            <a:r>
              <a:rPr lang="en-US" sz="2100" dirty="0" smtClean="0"/>
              <a:t>Sandman </a:t>
            </a:r>
            <a:r>
              <a:rPr lang="el-GR" sz="2100" dirty="0" smtClean="0"/>
              <a:t>είναι:</a:t>
            </a:r>
          </a:p>
          <a:p>
            <a:pPr lvl="1">
              <a:buFont typeface="Wingdings" pitchFamily="2" charset="2"/>
              <a:buChar char="Ø"/>
            </a:pPr>
            <a:r>
              <a:rPr lang="el-GR" sz="1900" b="1" dirty="0" smtClean="0"/>
              <a:t>Τοπολογία 0 (</a:t>
            </a:r>
            <a:r>
              <a:rPr lang="en-US" sz="1900" b="1" dirty="0" smtClean="0"/>
              <a:t>local):</a:t>
            </a:r>
            <a:r>
              <a:rPr lang="el-GR" sz="1900" b="1" dirty="0" smtClean="0"/>
              <a:t> </a:t>
            </a:r>
            <a:r>
              <a:rPr lang="el-GR" sz="1900" dirty="0" smtClean="0"/>
              <a:t>Νήματα και μνήμη από τον </a:t>
            </a:r>
            <a:r>
              <a:rPr lang="el-GR" sz="1900" dirty="0" smtClean="0">
                <a:solidFill>
                  <a:srgbClr val="FF0000"/>
                </a:solidFill>
              </a:rPr>
              <a:t>ίδιο</a:t>
            </a:r>
            <a:r>
              <a:rPr lang="el-GR" sz="1900" dirty="0" smtClean="0"/>
              <a:t> κόμβο</a:t>
            </a:r>
            <a:endParaRPr lang="en-US" sz="1900" dirty="0" smtClean="0"/>
          </a:p>
          <a:p>
            <a:pPr lvl="1">
              <a:buFont typeface="Wingdings" pitchFamily="2" charset="2"/>
              <a:buChar char="Ø"/>
            </a:pPr>
            <a:r>
              <a:rPr lang="el-GR" sz="1900" b="1" dirty="0" smtClean="0"/>
              <a:t>Τοπολογία 1 (</a:t>
            </a:r>
            <a:r>
              <a:rPr lang="en-US" sz="1900" b="1" dirty="0" smtClean="0"/>
              <a:t>remote):</a:t>
            </a:r>
            <a:r>
              <a:rPr lang="el-GR" sz="1900" b="1" dirty="0" smtClean="0"/>
              <a:t> </a:t>
            </a:r>
            <a:r>
              <a:rPr lang="el-GR" sz="1900" dirty="0" smtClean="0"/>
              <a:t>Νήματα και μνήμη από </a:t>
            </a:r>
            <a:r>
              <a:rPr lang="el-GR" sz="1900" dirty="0" smtClean="0">
                <a:solidFill>
                  <a:srgbClr val="FF0000"/>
                </a:solidFill>
              </a:rPr>
              <a:t>διαφορετικό</a:t>
            </a:r>
            <a:r>
              <a:rPr lang="el-GR" sz="1900" dirty="0" smtClean="0"/>
              <a:t> κόμβο</a:t>
            </a:r>
            <a:endParaRPr lang="en-US" sz="1900" dirty="0" smtClean="0"/>
          </a:p>
          <a:p>
            <a:pPr lvl="1">
              <a:buFont typeface="Wingdings" pitchFamily="2" charset="2"/>
              <a:buChar char="Ø"/>
            </a:pPr>
            <a:r>
              <a:rPr lang="el-GR" sz="1900" b="1" dirty="0" smtClean="0"/>
              <a:t>Τοπολογία 2 (</a:t>
            </a:r>
            <a:r>
              <a:rPr lang="en-US" sz="1900" b="1" dirty="0" smtClean="0"/>
              <a:t>interleave):</a:t>
            </a:r>
            <a:r>
              <a:rPr lang="el-GR" sz="1900" b="1" dirty="0" smtClean="0"/>
              <a:t> </a:t>
            </a:r>
            <a:r>
              <a:rPr lang="el-GR" sz="1900" dirty="0" smtClean="0"/>
              <a:t>Νήματα από έναν κόμβο και μνήμη από τον  </a:t>
            </a:r>
            <a:r>
              <a:rPr lang="el-GR" sz="1900" dirty="0" smtClean="0">
                <a:solidFill>
                  <a:srgbClr val="FF0000"/>
                </a:solidFill>
              </a:rPr>
              <a:t>ίδιο</a:t>
            </a:r>
            <a:r>
              <a:rPr lang="el-GR" sz="1900" dirty="0" smtClean="0"/>
              <a:t> και έναν </a:t>
            </a:r>
            <a:r>
              <a:rPr lang="el-GR" sz="1900" dirty="0" smtClean="0">
                <a:solidFill>
                  <a:srgbClr val="FF0000"/>
                </a:solidFill>
              </a:rPr>
              <a:t>απομακρυσμένο</a:t>
            </a:r>
          </a:p>
          <a:p>
            <a:pPr lvl="1">
              <a:buFont typeface="Wingdings" pitchFamily="2" charset="2"/>
              <a:buChar char="Ø"/>
            </a:pPr>
            <a:endParaRPr lang="en-US" sz="2200" dirty="0" smtClean="0"/>
          </a:p>
        </p:txBody>
      </p:sp>
      <p:pic>
        <p:nvPicPr>
          <p:cNvPr id="9" name="8 - Εικόνα" descr="Topology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69" y="4114798"/>
            <a:ext cx="2316847" cy="2259875"/>
          </a:xfrm>
          <a:prstGeom prst="rect">
            <a:avLst/>
          </a:prstGeom>
        </p:spPr>
      </p:pic>
      <p:pic>
        <p:nvPicPr>
          <p:cNvPr id="11" name="10 - Εικόνα" descr="Topology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47" y="4123642"/>
            <a:ext cx="2252219" cy="2277668"/>
          </a:xfrm>
          <a:prstGeom prst="rect">
            <a:avLst/>
          </a:prstGeom>
        </p:spPr>
      </p:pic>
      <p:pic>
        <p:nvPicPr>
          <p:cNvPr id="12" name="11 - Εικόνα" descr="Topology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72" y="4143644"/>
            <a:ext cx="2200515" cy="2225380"/>
          </a:xfrm>
          <a:prstGeom prst="rect">
            <a:avLst/>
          </a:prstGeom>
        </p:spPr>
      </p:pic>
      <p:sp>
        <p:nvSpPr>
          <p:cNvPr id="13" name="12 - Έλλειψη"/>
          <p:cNvSpPr/>
          <p:nvPr/>
        </p:nvSpPr>
        <p:spPr>
          <a:xfrm>
            <a:off x="2312125" y="6283234"/>
            <a:ext cx="927463" cy="5747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13 - Έλλειψη"/>
          <p:cNvSpPr/>
          <p:nvPr/>
        </p:nvSpPr>
        <p:spPr>
          <a:xfrm>
            <a:off x="5199017" y="6283234"/>
            <a:ext cx="1288868" cy="5747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5" name="14 - Έλλειψη"/>
          <p:cNvSpPr/>
          <p:nvPr/>
        </p:nvSpPr>
        <p:spPr>
          <a:xfrm>
            <a:off x="8094615" y="6283234"/>
            <a:ext cx="1650275" cy="5747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interleave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13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Εργαλεία </a:t>
            </a:r>
            <a:r>
              <a:rPr lang="en-US" sz="4400" dirty="0" smtClean="0"/>
              <a:t>- </a:t>
            </a:r>
            <a:r>
              <a:rPr lang="en-US" sz="4400" dirty="0" err="1" smtClean="0"/>
              <a:t>perf</a:t>
            </a:r>
            <a:endParaRPr lang="el-GR" sz="43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80"/>
            <a:ext cx="11081657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300" dirty="0" smtClean="0"/>
              <a:t>Υποστηρίζει τη </a:t>
            </a:r>
            <a:r>
              <a:rPr lang="el-GR" sz="2300" dirty="0" smtClean="0">
                <a:solidFill>
                  <a:srgbClr val="FF0000"/>
                </a:solidFill>
              </a:rPr>
              <a:t>συλλογή μετρήσεων </a:t>
            </a:r>
            <a:r>
              <a:rPr lang="el-GR" sz="2300" dirty="0" smtClean="0"/>
              <a:t>κατά τη διάρκεια της εκτέλεσης των </a:t>
            </a:r>
            <a:r>
              <a:rPr lang="en-US" sz="2300" dirty="0" smtClean="0"/>
              <a:t>benchmarks</a:t>
            </a:r>
            <a:r>
              <a:rPr lang="el-GR" sz="2300" dirty="0" smtClean="0"/>
              <a:t> με τη χρήση </a:t>
            </a:r>
            <a:r>
              <a:rPr lang="el-GR" sz="2300" dirty="0" smtClean="0">
                <a:solidFill>
                  <a:srgbClr val="FF0000"/>
                </a:solidFill>
              </a:rPr>
              <a:t>μετρητών υλικού </a:t>
            </a:r>
            <a:r>
              <a:rPr lang="el-GR" sz="2300" dirty="0" smtClean="0"/>
              <a:t>(</a:t>
            </a:r>
            <a:r>
              <a:rPr lang="en-US" sz="2300" dirty="0" smtClean="0"/>
              <a:t>hardware performance counters)</a:t>
            </a:r>
            <a:endParaRPr lang="el-GR" sz="2300" dirty="0" smtClean="0"/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Μέτρηση πλήθους εντολών </a:t>
            </a:r>
            <a:r>
              <a:rPr lang="en-US" sz="2300" dirty="0" smtClean="0"/>
              <a:t>(</a:t>
            </a:r>
            <a:r>
              <a:rPr lang="en-US" sz="2300" dirty="0" smtClean="0"/>
              <a:t>instructions)</a:t>
            </a:r>
            <a:r>
              <a:rPr lang="el-GR" sz="2300" dirty="0" smtClean="0"/>
              <a:t>, κύκλων ρολογιού</a:t>
            </a:r>
            <a:r>
              <a:rPr lang="en-US" sz="2300" dirty="0" smtClean="0"/>
              <a:t> (</a:t>
            </a:r>
            <a:r>
              <a:rPr lang="en-US" sz="2300" dirty="0" err="1" smtClean="0"/>
              <a:t>cpu</a:t>
            </a:r>
            <a:r>
              <a:rPr lang="en-US" sz="2300" dirty="0" smtClean="0"/>
              <a:t>-cycles), </a:t>
            </a:r>
            <a:r>
              <a:rPr lang="el-GR" sz="2300" dirty="0" smtClean="0"/>
              <a:t>αστοχιών στην </a:t>
            </a:r>
            <a:r>
              <a:rPr lang="en-US" sz="2300" dirty="0" smtClean="0"/>
              <a:t>LLC (LLC-stores-misses, LLC-load-misses), </a:t>
            </a:r>
            <a:r>
              <a:rPr lang="el-GR" sz="2300" dirty="0" smtClean="0"/>
              <a:t>αστοχιών στο </a:t>
            </a:r>
            <a:r>
              <a:rPr lang="en-US" sz="2300" dirty="0" smtClean="0"/>
              <a:t>TLB…</a:t>
            </a:r>
            <a:r>
              <a:rPr lang="el-GR" sz="2300" dirty="0" smtClean="0"/>
              <a:t> </a:t>
            </a:r>
            <a:endParaRPr lang="en-US" sz="2300" dirty="0" smtClean="0"/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M</a:t>
            </a:r>
            <a:r>
              <a:rPr lang="el-GR" sz="2300" dirty="0" smtClean="0"/>
              <a:t>ε βάση τις παραπάνω μετρήσεις </a:t>
            </a:r>
            <a:r>
              <a:rPr lang="el-GR" sz="2300" dirty="0" smtClean="0">
                <a:solidFill>
                  <a:srgbClr val="FF0000"/>
                </a:solidFill>
              </a:rPr>
              <a:t>προσδιορίζουμε</a:t>
            </a:r>
            <a:r>
              <a:rPr lang="el-GR" sz="2300" dirty="0" smtClean="0"/>
              <a:t> κάποιες σημαντικές </a:t>
            </a:r>
            <a:r>
              <a:rPr lang="el-GR" sz="2300" dirty="0" smtClean="0">
                <a:solidFill>
                  <a:srgbClr val="FF0000"/>
                </a:solidFill>
              </a:rPr>
              <a:t>παραμέτρους</a:t>
            </a:r>
            <a:r>
              <a:rPr lang="el-GR" sz="2300" dirty="0" smtClean="0"/>
              <a:t> των εφαρμογών όπως: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IPC</a:t>
            </a:r>
            <a:r>
              <a:rPr lang="en-US" sz="2100" dirty="0" smtClean="0"/>
              <a:t> (Instructions Per Cycle) = instructions / cycles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LLC MPKI </a:t>
            </a:r>
            <a:r>
              <a:rPr lang="en-US" sz="2100" dirty="0" smtClean="0"/>
              <a:t>(LLC Misses Per Kilo Instructions) = Total LLC misses / instructions * 1000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TLB MPKI </a:t>
            </a:r>
            <a:r>
              <a:rPr lang="en-US" sz="2100" dirty="0" smtClean="0"/>
              <a:t>(TLB Misses Per Kilo Instructions) = Total TLB misses / instructions * 1000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BW</a:t>
            </a:r>
            <a:r>
              <a:rPr lang="en-US" sz="2100" dirty="0" smtClean="0"/>
              <a:t> (Bandwidth) = (Total accesses in memory controller / Profiling Interval) * Block Size</a:t>
            </a:r>
            <a:endParaRPr lang="en-US" sz="2100" dirty="0" smtClean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14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 smtClean="0"/>
              <a:t>Εργαλεία </a:t>
            </a:r>
            <a:r>
              <a:rPr lang="en-US" sz="5400" dirty="0" smtClean="0"/>
              <a:t>– </a:t>
            </a:r>
            <a:r>
              <a:rPr lang="en-US" sz="5400" dirty="0" err="1" smtClean="0"/>
              <a:t>pcm-memory.x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l-GR" dirty="0" smtClean="0"/>
              <a:t>Χρησιμοποιήθηκε ως εναλλακτικός τρόπος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υπολογισμού της χρήσης του </a:t>
            </a:r>
            <a:r>
              <a:rPr lang="el-GR" dirty="0" smtClean="0">
                <a:solidFill>
                  <a:srgbClr val="FF0000"/>
                </a:solidFill>
              </a:rPr>
              <a:t>εύρου ζώνης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l-GR" dirty="0" smtClean="0">
                <a:solidFill>
                  <a:srgbClr val="FF0000"/>
                </a:solidFill>
              </a:rPr>
              <a:t>της μνήμης </a:t>
            </a:r>
            <a:r>
              <a:rPr lang="el-GR" dirty="0" smtClean="0"/>
              <a:t>(</a:t>
            </a:r>
            <a:r>
              <a:rPr lang="en-US" dirty="0" smtClean="0"/>
              <a:t>bandwidth)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Υπολογίζει τη ροή που διέρχεται από κάθε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κόμβο του συστήματο</a:t>
            </a:r>
            <a:r>
              <a:rPr lang="el-GR" dirty="0" smtClean="0"/>
              <a:t>ς αλλά και συνολικά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για όλο το σύστημα (σε </a:t>
            </a:r>
            <a:r>
              <a:rPr lang="en-US" dirty="0" smtClean="0"/>
              <a:t>MB / s)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Η ροή διαχωρίζεται σε ροή ανάγνωσης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και εγγραφής</a:t>
            </a:r>
            <a:endParaRPr lang="en-US" dirty="0" smtClean="0"/>
          </a:p>
        </p:txBody>
      </p:sp>
      <p:pic>
        <p:nvPicPr>
          <p:cNvPr id="5" name="4 - Εικόνα" descr="pcm-memory.x_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187" y="2107962"/>
            <a:ext cx="4429944" cy="4358151"/>
          </a:xfrm>
          <a:prstGeom prst="rect">
            <a:avLst/>
          </a:prstGeom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15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800" dirty="0" smtClean="0"/>
              <a:t>Εργαλεία </a:t>
            </a:r>
            <a:r>
              <a:rPr lang="en-US" sz="4800" dirty="0" smtClean="0"/>
              <a:t>– </a:t>
            </a:r>
            <a:r>
              <a:rPr lang="en-US" sz="4800" dirty="0" err="1" smtClean="0"/>
              <a:t>taskset</a:t>
            </a:r>
            <a:r>
              <a:rPr lang="en-US" sz="4800" dirty="0" smtClean="0"/>
              <a:t> &amp; </a:t>
            </a:r>
            <a:r>
              <a:rPr lang="en-US" sz="4800" dirty="0" err="1" smtClean="0"/>
              <a:t>migratepages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l-GR" dirty="0" smtClean="0"/>
              <a:t>Το εργαλείο </a:t>
            </a:r>
            <a:r>
              <a:rPr lang="en-US" b="1" dirty="0" err="1" smtClean="0">
                <a:solidFill>
                  <a:srgbClr val="0070C0"/>
                </a:solidFill>
              </a:rPr>
              <a:t>taskset</a:t>
            </a:r>
            <a:r>
              <a:rPr lang="en-US" dirty="0" smtClean="0"/>
              <a:t> </a:t>
            </a:r>
            <a:r>
              <a:rPr lang="el-GR" dirty="0" smtClean="0"/>
              <a:t>μας δίνει τη δυνατότητα να </a:t>
            </a:r>
            <a:r>
              <a:rPr lang="el-GR" dirty="0" smtClean="0">
                <a:solidFill>
                  <a:srgbClr val="FF0000"/>
                </a:solidFill>
              </a:rPr>
              <a:t>θέσουμε</a:t>
            </a:r>
            <a:r>
              <a:rPr lang="el-GR" dirty="0" smtClean="0"/>
              <a:t> ή να </a:t>
            </a:r>
            <a:r>
              <a:rPr lang="el-GR" dirty="0" smtClean="0">
                <a:solidFill>
                  <a:srgbClr val="FF0000"/>
                </a:solidFill>
              </a:rPr>
              <a:t>ανακτήσουμε</a:t>
            </a:r>
            <a:r>
              <a:rPr lang="el-GR" dirty="0" smtClean="0"/>
              <a:t> το </a:t>
            </a:r>
            <a:r>
              <a:rPr lang="en-US" dirty="0" err="1" smtClean="0">
                <a:solidFill>
                  <a:srgbClr val="FF0000"/>
                </a:solidFill>
              </a:rPr>
              <a:t>cpu</a:t>
            </a:r>
            <a:r>
              <a:rPr lang="en-US" dirty="0" smtClean="0">
                <a:solidFill>
                  <a:srgbClr val="FF0000"/>
                </a:solidFill>
              </a:rPr>
              <a:t> affinity </a:t>
            </a:r>
            <a:r>
              <a:rPr lang="el-GR" dirty="0" smtClean="0"/>
              <a:t>μιας εφαρμογής με βάση το </a:t>
            </a: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l-GR" dirty="0" smtClean="0"/>
              <a:t>της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Επειδή θεωρούμε ότι η τοποθέτηση των νημάτων κάθε εφαρμογής είναι σταθερή το χρησιμοποιήσαμε μόνο για ανάκτηση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Το εργαλείο </a:t>
            </a:r>
            <a:r>
              <a:rPr lang="en-US" b="1" dirty="0" err="1" smtClean="0">
                <a:solidFill>
                  <a:srgbClr val="0070C0"/>
                </a:solidFill>
              </a:rPr>
              <a:t>migratepages</a:t>
            </a:r>
            <a:r>
              <a:rPr lang="en-US" dirty="0" smtClean="0"/>
              <a:t> </a:t>
            </a:r>
            <a:r>
              <a:rPr lang="el-GR" dirty="0" smtClean="0"/>
              <a:t>μας δίνει τη δυνατότητα να </a:t>
            </a:r>
            <a:r>
              <a:rPr lang="el-GR" dirty="0" smtClean="0">
                <a:solidFill>
                  <a:srgbClr val="FF0000"/>
                </a:solidFill>
              </a:rPr>
              <a:t>μεταφέρουμε</a:t>
            </a:r>
            <a:r>
              <a:rPr lang="el-GR" dirty="0" smtClean="0"/>
              <a:t> τη </a:t>
            </a:r>
            <a:r>
              <a:rPr lang="el-GR" dirty="0" smtClean="0">
                <a:solidFill>
                  <a:srgbClr val="FF0000"/>
                </a:solidFill>
              </a:rPr>
              <a:t>μνήμη</a:t>
            </a:r>
            <a:r>
              <a:rPr lang="el-GR" dirty="0" smtClean="0"/>
              <a:t> μιας εφαρμογής μεταξύ των κόμβων ενός </a:t>
            </a:r>
            <a:r>
              <a:rPr lang="en-US" dirty="0" smtClean="0"/>
              <a:t>NUMA </a:t>
            </a:r>
            <a:r>
              <a:rPr lang="el-GR" dirty="0" smtClean="0"/>
              <a:t>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Το χρησιμοποιήσαμε στον </a:t>
            </a:r>
            <a:r>
              <a:rPr lang="en-US" dirty="0" smtClean="0"/>
              <a:t>Resource Manager </a:t>
            </a:r>
            <a:r>
              <a:rPr lang="el-GR" dirty="0" smtClean="0"/>
              <a:t>για την ικανοποίηση των αιτημάτων μεταφοράς </a:t>
            </a:r>
            <a:endParaRPr lang="en-US" dirty="0" smtClean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16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 smtClean="0"/>
              <a:t>Εργαλεία </a:t>
            </a:r>
            <a:r>
              <a:rPr lang="en-US" sz="5400" dirty="0" smtClean="0"/>
              <a:t>– </a:t>
            </a:r>
            <a:r>
              <a:rPr lang="en-US" sz="5400" dirty="0" err="1" smtClean="0"/>
              <a:t>numa_maps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400" dirty="0" smtClean="0"/>
              <a:t>Τα αρχεία </a:t>
            </a:r>
            <a:r>
              <a:rPr lang="en-US" sz="2400" dirty="0" err="1" smtClean="0"/>
              <a:t>numa_maps</a:t>
            </a:r>
            <a:r>
              <a:rPr lang="en-US" sz="2400" dirty="0" smtClean="0"/>
              <a:t> </a:t>
            </a:r>
            <a:r>
              <a:rPr lang="el-GR" sz="2400" dirty="0" smtClean="0"/>
              <a:t>μας παρέχουν </a:t>
            </a:r>
            <a:r>
              <a:rPr lang="el-GR" sz="2400" dirty="0" smtClean="0">
                <a:solidFill>
                  <a:srgbClr val="FF0000"/>
                </a:solidFill>
              </a:rPr>
              <a:t>πληροφορίες</a:t>
            </a:r>
            <a:r>
              <a:rPr lang="el-GR" sz="2400" dirty="0" smtClean="0"/>
              <a:t> για την </a:t>
            </a:r>
            <a:r>
              <a:rPr lang="el-GR" sz="2400" dirty="0" smtClean="0">
                <a:solidFill>
                  <a:srgbClr val="FF0000"/>
                </a:solidFill>
              </a:rPr>
              <a:t>κατάσταση</a:t>
            </a:r>
            <a:r>
              <a:rPr lang="el-GR" sz="2400" dirty="0" smtClean="0"/>
              <a:t> της </a:t>
            </a:r>
            <a:r>
              <a:rPr lang="el-GR" sz="2400" dirty="0" smtClean="0">
                <a:solidFill>
                  <a:srgbClr val="FF0000"/>
                </a:solidFill>
              </a:rPr>
              <a:t>μνήμης </a:t>
            </a:r>
            <a:r>
              <a:rPr lang="el-GR" sz="2400" dirty="0" smtClean="0"/>
              <a:t>των εφαρμογών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Κατά την έναρξη της εκτέλεσης μιας εφαρμογής δημιουργείται στο </a:t>
            </a:r>
            <a:r>
              <a:rPr lang="en-US" sz="2400" dirty="0" smtClean="0"/>
              <a:t>path </a:t>
            </a:r>
            <a:r>
              <a:rPr lang="en-US" sz="2400" dirty="0" smtClean="0">
                <a:solidFill>
                  <a:srgbClr val="FF0000"/>
                </a:solidFill>
              </a:rPr>
              <a:t>/proc/&lt;</a:t>
            </a:r>
            <a:r>
              <a:rPr lang="en-US" sz="2400" dirty="0" err="1" smtClean="0">
                <a:solidFill>
                  <a:srgbClr val="FF0000"/>
                </a:solidFill>
              </a:rPr>
              <a:t>pid</a:t>
            </a:r>
            <a:r>
              <a:rPr lang="en-US" sz="2400" dirty="0" smtClean="0">
                <a:solidFill>
                  <a:srgbClr val="FF0000"/>
                </a:solidFill>
              </a:rPr>
              <a:t>&gt;/</a:t>
            </a:r>
            <a:r>
              <a:rPr lang="en-US" sz="2400" dirty="0" err="1" smtClean="0">
                <a:solidFill>
                  <a:srgbClr val="FF0000"/>
                </a:solidFill>
              </a:rPr>
              <a:t>numa_maps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l-GR" sz="2400" dirty="0" smtClean="0"/>
              <a:t>ένα τέτοιο αρχείο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Το αρχείο π</a:t>
            </a:r>
            <a:r>
              <a:rPr lang="el-GR" sz="2400" dirty="0" smtClean="0"/>
              <a:t>εριέχει τη </a:t>
            </a:r>
            <a:r>
              <a:rPr lang="el-GR" sz="2400" dirty="0" smtClean="0">
                <a:solidFill>
                  <a:srgbClr val="FF0000"/>
                </a:solidFill>
              </a:rPr>
              <a:t>στιγμιαία κατάσταση </a:t>
            </a:r>
            <a:r>
              <a:rPr lang="el-GR" sz="2400" dirty="0" smtClean="0"/>
              <a:t>της μνήμης της εφαρμογής και ανανεώνεται συνεχώς μέχρι να ολοκληρωθεί η εκτέλεσή της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Οι πληροφορίες που μας ενδιαφέρουν και χρησιμοποιούμε στο μοντέλο του </a:t>
            </a:r>
            <a:r>
              <a:rPr lang="en-US" sz="2400" dirty="0" smtClean="0"/>
              <a:t>resource manager </a:t>
            </a:r>
            <a:r>
              <a:rPr lang="el-GR" sz="2400" dirty="0" smtClean="0"/>
              <a:t>αφορούν:</a:t>
            </a:r>
          </a:p>
          <a:p>
            <a:pPr lvl="1">
              <a:buFont typeface="Wingdings" pitchFamily="2" charset="2"/>
              <a:buChar char="Ø"/>
            </a:pPr>
            <a:r>
              <a:rPr lang="el-GR" sz="2200" dirty="0" smtClean="0"/>
              <a:t>Η </a:t>
            </a:r>
            <a:r>
              <a:rPr lang="el-GR" sz="2200" dirty="0" smtClean="0">
                <a:solidFill>
                  <a:srgbClr val="FF0000"/>
                </a:solidFill>
              </a:rPr>
              <a:t>τοποθεσία</a:t>
            </a:r>
            <a:r>
              <a:rPr lang="el-GR" sz="2200" dirty="0" smtClean="0"/>
              <a:t> των σελίδων σε σχέση με τους κόμβους του συστήματος</a:t>
            </a:r>
          </a:p>
          <a:p>
            <a:pPr lvl="1">
              <a:buFont typeface="Wingdings" pitchFamily="2" charset="2"/>
              <a:buChar char="Ø"/>
            </a:pPr>
            <a:r>
              <a:rPr lang="el-GR" sz="2200" dirty="0" smtClean="0"/>
              <a:t>Το </a:t>
            </a:r>
            <a:r>
              <a:rPr lang="el-GR" sz="2200" dirty="0" smtClean="0">
                <a:solidFill>
                  <a:srgbClr val="FF0000"/>
                </a:solidFill>
              </a:rPr>
              <a:t>πλήθος</a:t>
            </a:r>
            <a:r>
              <a:rPr lang="el-GR" sz="2200" dirty="0" smtClean="0"/>
              <a:t> των σελίδων σε κάθε κόμβο του συστήματος και συνολικά</a:t>
            </a:r>
            <a:endParaRPr lang="en-US" sz="2200" dirty="0" smtClean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17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Τα πειράματα που εκτελέσαμε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80"/>
            <a:ext cx="11316790" cy="47265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300" dirty="0" smtClean="0"/>
              <a:t>Εκτελέσαμε </a:t>
            </a:r>
            <a:r>
              <a:rPr lang="el-GR" sz="2300" dirty="0" smtClean="0">
                <a:solidFill>
                  <a:srgbClr val="FF0000"/>
                </a:solidFill>
              </a:rPr>
              <a:t>πειράματα</a:t>
            </a:r>
            <a:r>
              <a:rPr lang="el-GR" sz="2300" dirty="0" smtClean="0"/>
              <a:t> με διάφορους συνδυασμούς από τοπολογίες προκειμένου να:</a:t>
            </a:r>
          </a:p>
          <a:p>
            <a:pPr lvl="1">
              <a:buFont typeface="Wingdings" pitchFamily="2" charset="2"/>
              <a:buChar char="Ø"/>
            </a:pPr>
            <a:r>
              <a:rPr lang="el-GR" sz="2100" dirty="0" smtClean="0"/>
              <a:t>Μετρήσουμε τη μεταβολή της </a:t>
            </a:r>
            <a:r>
              <a:rPr lang="el-GR" sz="2100" dirty="0" smtClean="0">
                <a:solidFill>
                  <a:srgbClr val="FF0000"/>
                </a:solidFill>
              </a:rPr>
              <a:t>απόδοσης</a:t>
            </a:r>
            <a:r>
              <a:rPr lang="el-GR" sz="2100" dirty="0" smtClean="0"/>
              <a:t> των εφαρμογών όταν αλλάζει η τοπολογία</a:t>
            </a:r>
          </a:p>
          <a:p>
            <a:pPr lvl="1">
              <a:buFont typeface="Wingdings" pitchFamily="2" charset="2"/>
              <a:buChar char="Ø"/>
            </a:pPr>
            <a:r>
              <a:rPr lang="el-GR" sz="2100" dirty="0" smtClean="0"/>
              <a:t>Ανακαλύψουμε </a:t>
            </a:r>
            <a:r>
              <a:rPr lang="el-GR" sz="2100" dirty="0" smtClean="0">
                <a:solidFill>
                  <a:srgbClr val="FF0000"/>
                </a:solidFill>
              </a:rPr>
              <a:t>συσχετίσεις</a:t>
            </a:r>
            <a:r>
              <a:rPr lang="el-GR" sz="2100" dirty="0" smtClean="0"/>
              <a:t> μεταξύ των χαρακτηριστικών των εφαρμογών και της συμπεριφοράς τους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Στα πειράματα χρησιμοποιήσαμε τα </a:t>
            </a:r>
            <a:r>
              <a:rPr lang="en-US" sz="2300" dirty="0" smtClean="0"/>
              <a:t>benchmarks </a:t>
            </a:r>
            <a:r>
              <a:rPr lang="el-GR" sz="2300" dirty="0" smtClean="0"/>
              <a:t>της σουίτας </a:t>
            </a:r>
            <a:r>
              <a:rPr lang="en-US" sz="2300" dirty="0" smtClean="0"/>
              <a:t>SPEC 2017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Αρχικά εκτελέσαμε καθένα από αυτά μεμονωμένα σε </a:t>
            </a:r>
            <a:r>
              <a:rPr lang="el-GR" sz="2300" dirty="0" smtClean="0">
                <a:solidFill>
                  <a:srgbClr val="FF0000"/>
                </a:solidFill>
              </a:rPr>
              <a:t>τοπική τοπολογία </a:t>
            </a:r>
            <a:r>
              <a:rPr lang="el-GR" sz="2300" dirty="0" smtClean="0"/>
              <a:t>και λάβαμε μετρήσεις για τις παραμέτρους </a:t>
            </a:r>
            <a:r>
              <a:rPr lang="en-US" sz="2300" dirty="0" smtClean="0"/>
              <a:t>IPC, LLC MPKI, TLB MPKI </a:t>
            </a:r>
            <a:r>
              <a:rPr lang="el-GR" sz="2300" dirty="0" smtClean="0"/>
              <a:t>και </a:t>
            </a:r>
            <a:r>
              <a:rPr lang="en-US" sz="2300" dirty="0" smtClean="0"/>
              <a:t>BW</a:t>
            </a:r>
            <a:endParaRPr lang="el-GR" sz="2300" dirty="0" smtClean="0"/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Εκτελέσαμε </a:t>
            </a:r>
            <a:r>
              <a:rPr lang="el-GR" sz="2300" dirty="0" smtClean="0">
                <a:solidFill>
                  <a:srgbClr val="FF0000"/>
                </a:solidFill>
              </a:rPr>
              <a:t>5</a:t>
            </a:r>
            <a:r>
              <a:rPr lang="el-GR" sz="2300" dirty="0" smtClean="0"/>
              <a:t> ανεξάρτητα σετ από </a:t>
            </a:r>
            <a:r>
              <a:rPr lang="el-GR" sz="2300" dirty="0" smtClean="0">
                <a:solidFill>
                  <a:srgbClr val="FF0000"/>
                </a:solidFill>
              </a:rPr>
              <a:t>πειράματα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Το πρώτο περιέχει μεμονωμένες εκτελέσεις των </a:t>
            </a:r>
            <a:r>
              <a:rPr lang="en-US" sz="2300" dirty="0" smtClean="0"/>
              <a:t>benchmarks </a:t>
            </a:r>
            <a:r>
              <a:rPr lang="el-GR" sz="2300" dirty="0" smtClean="0"/>
              <a:t>ενώ στα υπόλοιπα έχουμε συν-εκτέλεση με στιγμιότυπα του </a:t>
            </a:r>
            <a:r>
              <a:rPr lang="en-US" sz="2300" dirty="0" smtClean="0"/>
              <a:t>stress-</a:t>
            </a:r>
            <a:r>
              <a:rPr lang="en-US" sz="2300" dirty="0" err="1" smtClean="0"/>
              <a:t>ng</a:t>
            </a:r>
            <a:endParaRPr lang="el-GR" sz="2300" dirty="0" smtClean="0"/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 Το </a:t>
            </a:r>
            <a:r>
              <a:rPr lang="en-US" sz="2300" dirty="0" smtClean="0">
                <a:solidFill>
                  <a:srgbClr val="FF0000"/>
                </a:solidFill>
              </a:rPr>
              <a:t>stress-</a:t>
            </a:r>
            <a:r>
              <a:rPr lang="en-US" sz="2300" dirty="0" err="1" smtClean="0">
                <a:solidFill>
                  <a:srgbClr val="FF0000"/>
                </a:solidFill>
              </a:rPr>
              <a:t>ng</a:t>
            </a:r>
            <a:r>
              <a:rPr lang="en-US" sz="2300" dirty="0" smtClean="0"/>
              <a:t> </a:t>
            </a:r>
            <a:r>
              <a:rPr lang="el-GR" sz="2300" dirty="0" smtClean="0"/>
              <a:t>είναι εργαλείο που έχει σχεδιαστεί για να καταναλώνει μεγάλο ποσοστό του </a:t>
            </a:r>
            <a:r>
              <a:rPr lang="en-US" sz="2300" dirty="0" smtClean="0"/>
              <a:t>bandwidth</a:t>
            </a:r>
            <a:r>
              <a:rPr lang="el-GR" sz="2300" dirty="0" smtClean="0"/>
              <a:t> της μνήμης </a:t>
            </a:r>
            <a:endParaRPr lang="el-GR" sz="23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18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 – </a:t>
            </a:r>
            <a:r>
              <a:rPr lang="el-GR" dirty="0" smtClean="0"/>
              <a:t>Μεμονωμένη εκτέλεση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19</a:t>
            </a:fld>
            <a:endParaRPr lang="el-GR" noProof="0" dirty="0"/>
          </a:p>
        </p:txBody>
      </p:sp>
      <p:sp>
        <p:nvSpPr>
          <p:cNvPr id="6" name="5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Τοπολογίες </a:t>
            </a:r>
            <a:r>
              <a:rPr lang="en-US" sz="2000" dirty="0" smtClean="0"/>
              <a:t>local,</a:t>
            </a:r>
            <a:r>
              <a:rPr lang="el-GR" sz="2000" dirty="0" smtClean="0"/>
              <a:t> </a:t>
            </a:r>
            <a:r>
              <a:rPr lang="en-US" sz="2000" dirty="0" smtClean="0"/>
              <a:t>remote,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interleave</a:t>
            </a:r>
            <a:endParaRPr lang="el-GR" sz="2000" dirty="0" smtClean="0"/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Δεν επηρεάζονται όλα τα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benchmarks </a:t>
            </a:r>
            <a:r>
              <a:rPr lang="el-GR" sz="2000" dirty="0" smtClean="0"/>
              <a:t>με τον ίδιο </a:t>
            </a:r>
          </a:p>
          <a:p>
            <a:pPr>
              <a:buNone/>
            </a:pPr>
            <a:r>
              <a:rPr lang="el-GR" sz="2000" dirty="0" smtClean="0"/>
              <a:t>	τρόπο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Κάποια έχουν ίδια απόδοση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 σε όλες τις τοπολογίες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Άλλα επιβραδύνονται έως 3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φορές στη </a:t>
            </a:r>
            <a:r>
              <a:rPr lang="en-US" sz="2000" dirty="0" smtClean="0"/>
              <a:t>remote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τοπολογία και έως 1 φορά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στην </a:t>
            </a:r>
            <a:r>
              <a:rPr lang="en-US" sz="2000" dirty="0" smtClean="0"/>
              <a:t>interleave</a:t>
            </a:r>
            <a:endParaRPr lang="el-GR" sz="2000" dirty="0"/>
          </a:p>
        </p:txBody>
      </p:sp>
      <p:pic>
        <p:nvPicPr>
          <p:cNvPr id="10" name="6 - Θέση περιεχομένου" descr="Test1_600s_ref_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1" y="2034522"/>
            <a:ext cx="7784410" cy="4316204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Σκοπός της διπλωματικής εργασίας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80"/>
            <a:ext cx="10598331" cy="4389120"/>
          </a:xfrm>
        </p:spPr>
        <p:txBody>
          <a:bodyPr/>
          <a:lstStyle/>
          <a:p>
            <a:r>
              <a:rPr lang="el-GR" sz="3200" dirty="0" smtClean="0">
                <a:solidFill>
                  <a:srgbClr val="FF0000"/>
                </a:solidFill>
              </a:rPr>
              <a:t>Μελέτη</a:t>
            </a:r>
            <a:r>
              <a:rPr lang="el-GR" sz="3200" dirty="0" smtClean="0"/>
              <a:t> των </a:t>
            </a:r>
            <a:r>
              <a:rPr lang="en-US" sz="3200" dirty="0" smtClean="0">
                <a:solidFill>
                  <a:srgbClr val="FF0000"/>
                </a:solidFill>
              </a:rPr>
              <a:t>benchmarks</a:t>
            </a:r>
            <a:r>
              <a:rPr lang="en-US" sz="3200" dirty="0" smtClean="0"/>
              <a:t> </a:t>
            </a:r>
            <a:r>
              <a:rPr lang="el-GR" sz="3200" dirty="0" smtClean="0"/>
              <a:t>της σουίτας </a:t>
            </a:r>
            <a:r>
              <a:rPr lang="en-US" sz="3200" dirty="0" smtClean="0"/>
              <a:t>SPEC 2017 </a:t>
            </a:r>
            <a:r>
              <a:rPr lang="el-GR" sz="3200" dirty="0" smtClean="0"/>
              <a:t>και εκτέλεσή τους σε διάφορα σενάρια και τοπολογίες</a:t>
            </a:r>
            <a:endParaRPr lang="en-US" sz="3200" dirty="0" smtClean="0"/>
          </a:p>
          <a:p>
            <a:r>
              <a:rPr lang="el-GR" sz="3200" dirty="0" smtClean="0">
                <a:solidFill>
                  <a:srgbClr val="FF0000"/>
                </a:solidFill>
              </a:rPr>
              <a:t>Δημιουργία</a:t>
            </a:r>
            <a:r>
              <a:rPr lang="el-GR" sz="3200" dirty="0" smtClean="0"/>
              <a:t> ενός </a:t>
            </a:r>
            <a:r>
              <a:rPr lang="el-GR" sz="3200" dirty="0" smtClean="0">
                <a:solidFill>
                  <a:srgbClr val="FF0000"/>
                </a:solidFill>
              </a:rPr>
              <a:t>μοντέλου </a:t>
            </a:r>
            <a:r>
              <a:rPr lang="el-GR" sz="3200" dirty="0" smtClean="0"/>
              <a:t>βελτίωσης της απόδοσης των </a:t>
            </a:r>
            <a:r>
              <a:rPr lang="en-US" sz="3200" dirty="0" smtClean="0"/>
              <a:t>NUMA </a:t>
            </a:r>
            <a:r>
              <a:rPr lang="el-GR" sz="3200" dirty="0" smtClean="0"/>
              <a:t>συστημάτων</a:t>
            </a:r>
            <a:r>
              <a:rPr lang="en-US" sz="3200" dirty="0" smtClean="0"/>
              <a:t> </a:t>
            </a:r>
            <a:r>
              <a:rPr lang="el-GR" sz="3200" dirty="0" smtClean="0"/>
              <a:t>όταν τρέχουν ταυτόχρονα πολλές εφαρμογές </a:t>
            </a:r>
            <a:endParaRPr lang="en-US" sz="3200" dirty="0" smtClean="0"/>
          </a:p>
          <a:p>
            <a:r>
              <a:rPr lang="el-GR" sz="3200" dirty="0" smtClean="0">
                <a:solidFill>
                  <a:srgbClr val="FF0000"/>
                </a:solidFill>
              </a:rPr>
              <a:t>Υλοποίηση </a:t>
            </a:r>
            <a:r>
              <a:rPr lang="el-GR" sz="3200" dirty="0" smtClean="0"/>
              <a:t>και </a:t>
            </a:r>
            <a:r>
              <a:rPr lang="el-GR" sz="3200" dirty="0" smtClean="0">
                <a:solidFill>
                  <a:srgbClr val="FF0000"/>
                </a:solidFill>
              </a:rPr>
              <a:t>αξιολόγηση</a:t>
            </a:r>
            <a:r>
              <a:rPr lang="el-GR" sz="3200" dirty="0" smtClean="0"/>
              <a:t> ενός προγράμματος</a:t>
            </a:r>
            <a:r>
              <a:rPr lang="en-US" sz="3200" dirty="0" smtClean="0"/>
              <a:t> </a:t>
            </a:r>
            <a:r>
              <a:rPr lang="el-GR" sz="3200" dirty="0" smtClean="0"/>
              <a:t>επιπέδου χρήστη</a:t>
            </a:r>
            <a:r>
              <a:rPr lang="en-US" sz="3200" dirty="0" smtClean="0"/>
              <a:t> (</a:t>
            </a:r>
            <a:r>
              <a:rPr lang="en-US" sz="3200" dirty="0" smtClean="0">
                <a:solidFill>
                  <a:srgbClr val="FF0000"/>
                </a:solidFill>
              </a:rPr>
              <a:t>Resource Manager</a:t>
            </a:r>
            <a:r>
              <a:rPr lang="en-US" sz="3200" dirty="0" smtClean="0"/>
              <a:t>) </a:t>
            </a:r>
            <a:r>
              <a:rPr lang="el-GR" sz="3200" dirty="0" smtClean="0"/>
              <a:t>που βασίζεται σε αυτό το μοντέλο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62296" y="93922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 </a:t>
            </a:r>
            <a:r>
              <a:rPr lang="el-GR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l-GR" dirty="0" smtClean="0"/>
              <a:t>Συν-εκτέλεση με </a:t>
            </a:r>
            <a:r>
              <a:rPr lang="en-US" dirty="0" smtClean="0"/>
              <a:t> 1 </a:t>
            </a:r>
            <a:r>
              <a:rPr lang="el-GR" dirty="0" smtClean="0"/>
              <a:t>στιγμιότυπο του </a:t>
            </a:r>
            <a:r>
              <a:rPr lang="en-US" dirty="0" smtClean="0"/>
              <a:t>stress-</a:t>
            </a:r>
            <a:r>
              <a:rPr lang="en-US" dirty="0" err="1" smtClean="0"/>
              <a:t>ng</a:t>
            </a:r>
            <a:r>
              <a:rPr lang="el-GR" dirty="0" smtClean="0"/>
              <a:t> στον απομακρυσμένο κόμβο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1886" y="2053045"/>
            <a:ext cx="11177451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000" dirty="0" smtClean="0"/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Τα </a:t>
            </a:r>
            <a:r>
              <a:rPr lang="en-US" sz="2000" dirty="0" smtClean="0"/>
              <a:t>benchmarks </a:t>
            </a:r>
            <a:r>
              <a:rPr lang="el-GR" sz="2000" dirty="0" smtClean="0"/>
              <a:t>εκτελούνται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με </a:t>
            </a:r>
            <a:r>
              <a:rPr lang="en-US" sz="2000" dirty="0" err="1" smtClean="0"/>
              <a:t>cpu</a:t>
            </a:r>
            <a:r>
              <a:rPr lang="en-US" sz="2000" dirty="0" smtClean="0"/>
              <a:t> </a:t>
            </a:r>
            <a:r>
              <a:rPr lang="el-GR" sz="2000" dirty="0" smtClean="0"/>
              <a:t>από τον κόμβο 0 και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μνήμη στο κόμβο 1 </a:t>
            </a:r>
            <a:r>
              <a:rPr lang="en-US" sz="2000" dirty="0" smtClean="0"/>
              <a:t>(remote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και </a:t>
            </a:r>
            <a:r>
              <a:rPr lang="en-US" sz="2000" dirty="0" smtClean="0"/>
              <a:t>interleave)</a:t>
            </a:r>
            <a:endParaRPr lang="el-GR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stress-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l-GR" sz="2000" dirty="0" smtClean="0"/>
              <a:t>εκτελείται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τοπικά στον κόμβο 1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Πολύ μικρές διαφορές στην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απόδοση έως 4-5%</a:t>
            </a:r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20</a:t>
            </a:fld>
            <a:endParaRPr lang="el-GR" noProof="0" dirty="0"/>
          </a:p>
        </p:txBody>
      </p:sp>
      <p:pic>
        <p:nvPicPr>
          <p:cNvPr id="5" name="4 - Εικόνα" descr="Test2_600s_ref_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272660"/>
            <a:ext cx="8024948" cy="426723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75360" y="95228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 </a:t>
            </a:r>
            <a:r>
              <a:rPr lang="el-GR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l-GR" dirty="0" smtClean="0"/>
              <a:t>Συν-εκτέλεση με </a:t>
            </a:r>
            <a:r>
              <a:rPr lang="en-US" dirty="0" smtClean="0"/>
              <a:t> 1 </a:t>
            </a:r>
            <a:r>
              <a:rPr lang="el-GR" dirty="0" smtClean="0"/>
              <a:t>στιγμιότυπο του </a:t>
            </a:r>
            <a:r>
              <a:rPr lang="en-US" dirty="0" smtClean="0"/>
              <a:t>stress-</a:t>
            </a:r>
            <a:r>
              <a:rPr lang="en-US" dirty="0" err="1" smtClean="0"/>
              <a:t>ng</a:t>
            </a:r>
            <a:r>
              <a:rPr lang="el-GR" dirty="0" smtClean="0"/>
              <a:t> στον </a:t>
            </a:r>
            <a:r>
              <a:rPr lang="el-GR" dirty="0" smtClean="0"/>
              <a:t>τοπικό </a:t>
            </a:r>
            <a:r>
              <a:rPr lang="el-GR" dirty="0" smtClean="0"/>
              <a:t>κόμβο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922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200" dirty="0" smtClean="0"/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Τα </a:t>
            </a:r>
            <a:r>
              <a:rPr lang="en-US" sz="2000" dirty="0" smtClean="0"/>
              <a:t>benchmarks </a:t>
            </a:r>
            <a:r>
              <a:rPr lang="el-GR" sz="2000" dirty="0" smtClean="0"/>
              <a:t>εκτελούνται</a:t>
            </a:r>
          </a:p>
          <a:p>
            <a:pPr>
              <a:buNone/>
            </a:pPr>
            <a:r>
              <a:rPr lang="el-GR" sz="2000" dirty="0" smtClean="0"/>
              <a:t>	με </a:t>
            </a:r>
            <a:r>
              <a:rPr lang="en-US" sz="2000" dirty="0" err="1" smtClean="0"/>
              <a:t>cpu</a:t>
            </a:r>
            <a:r>
              <a:rPr lang="en-US" sz="2000" dirty="0" smtClean="0"/>
              <a:t> </a:t>
            </a:r>
            <a:r>
              <a:rPr lang="el-GR" sz="2000" dirty="0" smtClean="0"/>
              <a:t>από τον κόμβο 0 και</a:t>
            </a:r>
          </a:p>
          <a:p>
            <a:pPr>
              <a:buNone/>
            </a:pPr>
            <a:r>
              <a:rPr lang="el-GR" sz="2000" dirty="0" smtClean="0"/>
              <a:t>	μνήμη </a:t>
            </a:r>
            <a:r>
              <a:rPr lang="el-GR" sz="2000" dirty="0" smtClean="0"/>
              <a:t>στους κόμβους 0 και 1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σε όλες τις τοπολογίες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stress-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l-GR" sz="2000" dirty="0" smtClean="0"/>
              <a:t>εκτελείται</a:t>
            </a:r>
          </a:p>
          <a:p>
            <a:pPr>
              <a:buNone/>
            </a:pPr>
            <a:r>
              <a:rPr lang="el-GR" sz="2000" dirty="0" smtClean="0"/>
              <a:t>	τοπικά στον κόμβο </a:t>
            </a:r>
            <a:r>
              <a:rPr lang="el-GR" sz="2000" dirty="0" smtClean="0"/>
              <a:t>0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Η ταχύτητα εκτέλεσης όλων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των εφαρμογών στην τοπική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τοπολογία μειώνεται έως και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4.5 φορές σε σχέση με το 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Scenario 1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pPr>
              <a:buFont typeface="Wingdings" pitchFamily="2" charset="2"/>
              <a:buChar char="Ø"/>
            </a:pPr>
            <a:endParaRPr lang="el-GR" sz="22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21</a:t>
            </a:fld>
            <a:endParaRPr lang="el-GR" noProof="0" dirty="0"/>
          </a:p>
        </p:txBody>
      </p:sp>
      <p:pic>
        <p:nvPicPr>
          <p:cNvPr id="7" name="6 - Εικόνα" descr="Test3_600s_ref_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77" y="2220685"/>
            <a:ext cx="7763691" cy="433634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0046" y="93921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l-GR" dirty="0" smtClean="0"/>
              <a:t>Συν-εκτέλεση με </a:t>
            </a:r>
            <a:r>
              <a:rPr lang="en-US" dirty="0" smtClean="0"/>
              <a:t> </a:t>
            </a:r>
            <a:r>
              <a:rPr lang="en-US" dirty="0" smtClean="0"/>
              <a:t>10 </a:t>
            </a:r>
            <a:r>
              <a:rPr lang="el-GR" dirty="0" smtClean="0"/>
              <a:t>στιγμιότυπα </a:t>
            </a:r>
            <a:r>
              <a:rPr lang="el-GR" dirty="0" smtClean="0"/>
              <a:t>του </a:t>
            </a:r>
            <a:r>
              <a:rPr lang="en-US" dirty="0" smtClean="0"/>
              <a:t>stress-</a:t>
            </a:r>
            <a:r>
              <a:rPr lang="en-US" dirty="0" err="1" smtClean="0"/>
              <a:t>ng</a:t>
            </a:r>
            <a:r>
              <a:rPr lang="el-GR" dirty="0" smtClean="0"/>
              <a:t> στον </a:t>
            </a:r>
            <a:r>
              <a:rPr lang="el-GR" dirty="0" smtClean="0"/>
              <a:t>απομακρυσμένο </a:t>
            </a:r>
            <a:r>
              <a:rPr lang="el-GR" dirty="0" smtClean="0"/>
              <a:t>κόμβο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2076994"/>
            <a:ext cx="10972800" cy="42476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200" dirty="0" smtClean="0"/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Όπως στο </a:t>
            </a:r>
            <a:r>
              <a:rPr lang="en-US" sz="2100" dirty="0" smtClean="0"/>
              <a:t>Scenario 2</a:t>
            </a:r>
            <a:r>
              <a:rPr lang="el-GR" sz="2100" dirty="0" smtClean="0"/>
              <a:t> αλλά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τώρα τρέχουν 10 στιγμιότυπα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του </a:t>
            </a:r>
            <a:r>
              <a:rPr lang="en-US" sz="2100" dirty="0" smtClean="0"/>
              <a:t>stress-</a:t>
            </a:r>
            <a:r>
              <a:rPr lang="en-US" sz="2100" dirty="0" err="1" smtClean="0"/>
              <a:t>ng</a:t>
            </a:r>
            <a:r>
              <a:rPr lang="en-US" sz="2100" dirty="0" smtClean="0"/>
              <a:t> </a:t>
            </a:r>
            <a:r>
              <a:rPr lang="el-GR" sz="2100" dirty="0" smtClean="0"/>
              <a:t>τοπικά στον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κόμβο 1</a:t>
            </a:r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Τα </a:t>
            </a:r>
            <a:r>
              <a:rPr lang="en-US" sz="2100" dirty="0" smtClean="0"/>
              <a:t>benchmarks </a:t>
            </a:r>
            <a:r>
              <a:rPr lang="el-GR" sz="2100" dirty="0" err="1" smtClean="0"/>
              <a:t>επιβραδύνο</a:t>
            </a:r>
            <a:r>
              <a:rPr lang="en-US" sz="2100" dirty="0" smtClean="0"/>
              <a:t>-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l-GR" sz="2100" dirty="0" err="1" smtClean="0"/>
              <a:t>νται</a:t>
            </a:r>
            <a:r>
              <a:rPr lang="en-US" sz="2100" dirty="0" smtClean="0"/>
              <a:t> </a:t>
            </a:r>
            <a:r>
              <a:rPr lang="el-GR" sz="2100" dirty="0" smtClean="0"/>
              <a:t>στις τοπολογίες </a:t>
            </a:r>
            <a:r>
              <a:rPr lang="en-US" sz="2100" dirty="0" smtClean="0"/>
              <a:t>remote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l-GR" sz="2100" dirty="0" smtClean="0"/>
              <a:t>και</a:t>
            </a:r>
            <a:r>
              <a:rPr lang="en-US" sz="2100" dirty="0" smtClean="0"/>
              <a:t> </a:t>
            </a:r>
            <a:r>
              <a:rPr lang="en-US" sz="2100" dirty="0" smtClean="0"/>
              <a:t>interleave </a:t>
            </a:r>
            <a:r>
              <a:rPr lang="el-GR" sz="2100" dirty="0" smtClean="0"/>
              <a:t>σε σχέση με το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n-US" sz="2100" dirty="0" smtClean="0"/>
              <a:t>Scenario 2</a:t>
            </a:r>
            <a:r>
              <a:rPr lang="el-GR" sz="2200" dirty="0" smtClean="0"/>
              <a:t> </a:t>
            </a:r>
            <a:endParaRPr lang="el-GR" sz="22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22</a:t>
            </a:fld>
            <a:endParaRPr lang="el-GR" noProof="0" dirty="0"/>
          </a:p>
        </p:txBody>
      </p:sp>
      <p:pic>
        <p:nvPicPr>
          <p:cNvPr id="5" name="4 - Εικόνα" descr="Test4_600s_cmp_tes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91" y="2198677"/>
            <a:ext cx="7772400" cy="4306626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23108" y="96534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l-GR" dirty="0" smtClean="0"/>
              <a:t>Συν-εκτέλεση με </a:t>
            </a:r>
            <a:r>
              <a:rPr lang="en-US" dirty="0" smtClean="0"/>
              <a:t> 10 </a:t>
            </a:r>
            <a:r>
              <a:rPr lang="el-GR" dirty="0" smtClean="0"/>
              <a:t>στιγμιότυπα του </a:t>
            </a:r>
            <a:r>
              <a:rPr lang="en-US" dirty="0" smtClean="0"/>
              <a:t>stress-</a:t>
            </a:r>
            <a:r>
              <a:rPr lang="en-US" dirty="0" err="1" smtClean="0"/>
              <a:t>ng</a:t>
            </a:r>
            <a:r>
              <a:rPr lang="el-GR" dirty="0" smtClean="0"/>
              <a:t> στον </a:t>
            </a:r>
            <a:r>
              <a:rPr lang="el-GR" dirty="0" smtClean="0"/>
              <a:t>τοπικό </a:t>
            </a:r>
            <a:r>
              <a:rPr lang="el-GR" dirty="0" smtClean="0"/>
              <a:t>κόμβο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7527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200" dirty="0" smtClean="0"/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Όπως στο </a:t>
            </a:r>
            <a:r>
              <a:rPr lang="en-US" sz="2100" dirty="0" smtClean="0"/>
              <a:t>Scenario 3</a:t>
            </a:r>
            <a:r>
              <a:rPr lang="en-US" sz="2100" dirty="0" smtClean="0"/>
              <a:t> </a:t>
            </a:r>
            <a:r>
              <a:rPr lang="el-GR" sz="2100" dirty="0" smtClean="0"/>
              <a:t>αλλά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l-GR" sz="2100" dirty="0" smtClean="0"/>
              <a:t>τρέχουν 10</a:t>
            </a:r>
            <a:r>
              <a:rPr lang="en-US" sz="2100" dirty="0" smtClean="0"/>
              <a:t> </a:t>
            </a:r>
            <a:r>
              <a:rPr lang="el-GR" sz="2100" dirty="0" smtClean="0"/>
              <a:t>στιγμιότυπα του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/>
              <a:t>stress-</a:t>
            </a:r>
            <a:r>
              <a:rPr lang="en-US" sz="2100" dirty="0" err="1" smtClean="0"/>
              <a:t>ng</a:t>
            </a:r>
            <a:r>
              <a:rPr lang="en-US" sz="2100" dirty="0" smtClean="0"/>
              <a:t> </a:t>
            </a:r>
            <a:r>
              <a:rPr lang="el-GR" sz="2100" dirty="0" smtClean="0"/>
              <a:t>στον κόμβο 0</a:t>
            </a:r>
          </a:p>
          <a:p>
            <a:pPr>
              <a:buFont typeface="Wingdings" pitchFamily="2" charset="2"/>
              <a:buChar char="Ø"/>
            </a:pPr>
            <a:r>
              <a:rPr lang="el-GR" sz="2100" dirty="0" err="1" smtClean="0"/>
              <a:t>Πόλύ</a:t>
            </a:r>
            <a:r>
              <a:rPr lang="el-GR" sz="2100" dirty="0" smtClean="0"/>
              <a:t> μεγάλες διαφορές</a:t>
            </a:r>
            <a:r>
              <a:rPr lang="en-US" sz="2100" dirty="0" smtClean="0"/>
              <a:t> </a:t>
            </a:r>
            <a:r>
              <a:rPr lang="el-GR" sz="2100" dirty="0" smtClean="0"/>
              <a:t>στην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l-GR" sz="2100" dirty="0" smtClean="0"/>
              <a:t>απόδοση της τοπικής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τοπολογίας: έως </a:t>
            </a:r>
            <a:r>
              <a:rPr lang="el-GR" sz="2100" dirty="0" smtClean="0">
                <a:solidFill>
                  <a:srgbClr val="FF0000"/>
                </a:solidFill>
              </a:rPr>
              <a:t>12 φορές</a:t>
            </a:r>
          </a:p>
          <a:p>
            <a:pPr>
              <a:buNone/>
            </a:pPr>
            <a:r>
              <a:rPr lang="el-GR" sz="2100" dirty="0" smtClean="0">
                <a:solidFill>
                  <a:srgbClr val="FF0000"/>
                </a:solidFill>
              </a:rPr>
              <a:t>	</a:t>
            </a:r>
            <a:r>
              <a:rPr lang="el-GR" sz="2100" dirty="0" smtClean="0">
                <a:solidFill>
                  <a:srgbClr val="FF0000"/>
                </a:solidFill>
              </a:rPr>
              <a:t>πιο αργή</a:t>
            </a:r>
            <a:r>
              <a:rPr lang="el-GR" sz="2100" dirty="0" smtClean="0"/>
              <a:t> σε σχέση με το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n-US" sz="2100" dirty="0" smtClean="0"/>
              <a:t>Scenario 1</a:t>
            </a:r>
            <a:endParaRPr lang="el-GR" sz="2100" dirty="0" smtClean="0"/>
          </a:p>
          <a:p>
            <a:pPr>
              <a:buFont typeface="Wingdings" pitchFamily="2" charset="2"/>
              <a:buChar char="Ø"/>
            </a:pPr>
            <a:r>
              <a:rPr lang="el-GR" sz="2100" b="1" dirty="0" smtClean="0"/>
              <a:t>Η </a:t>
            </a:r>
            <a:r>
              <a:rPr lang="en-US" sz="2100" b="1" dirty="0" smtClean="0"/>
              <a:t>local </a:t>
            </a:r>
            <a:r>
              <a:rPr lang="el-GR" sz="2100" b="1" dirty="0" smtClean="0"/>
              <a:t>τοπολογία γίνεται</a:t>
            </a: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	</a:t>
            </a:r>
            <a:r>
              <a:rPr lang="el-GR" sz="2100" b="1" dirty="0" smtClean="0"/>
              <a:t>η </a:t>
            </a:r>
            <a:r>
              <a:rPr lang="el-GR" sz="2100" b="1" dirty="0" smtClean="0">
                <a:solidFill>
                  <a:srgbClr val="FF0000"/>
                </a:solidFill>
              </a:rPr>
              <a:t>πιο αργή </a:t>
            </a:r>
            <a:r>
              <a:rPr lang="el-GR" sz="2100" b="1" dirty="0" smtClean="0"/>
              <a:t>σε σχέση με τις</a:t>
            </a:r>
          </a:p>
          <a:p>
            <a:pPr>
              <a:buNone/>
            </a:pPr>
            <a:r>
              <a:rPr lang="el-GR" sz="2100" b="1" dirty="0" smtClean="0"/>
              <a:t>	</a:t>
            </a:r>
            <a:r>
              <a:rPr lang="en-US" sz="2100" b="1" dirty="0" smtClean="0"/>
              <a:t>remote </a:t>
            </a:r>
            <a:r>
              <a:rPr lang="el-GR" sz="2100" b="1" dirty="0" smtClean="0"/>
              <a:t>και </a:t>
            </a:r>
            <a:r>
              <a:rPr lang="en-US" sz="2100" b="1" dirty="0" smtClean="0"/>
              <a:t>interleave</a:t>
            </a:r>
            <a:endParaRPr lang="el-GR" sz="2100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23</a:t>
            </a:fld>
            <a:endParaRPr lang="el-GR" noProof="0" dirty="0"/>
          </a:p>
        </p:txBody>
      </p:sp>
      <p:pic>
        <p:nvPicPr>
          <p:cNvPr id="6" name="5 - Εικόνα" descr="Test5_600s_ref_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2136186"/>
            <a:ext cx="7720149" cy="4434432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Effect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l-GR" sz="2100" dirty="0" smtClean="0"/>
              <a:t>Το φαινόμενο κατά το οποίο η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local</a:t>
            </a:r>
            <a:r>
              <a:rPr lang="el-GR" sz="2100" dirty="0" smtClean="0"/>
              <a:t> τοπολογία γίνεται </a:t>
            </a:r>
            <a:r>
              <a:rPr lang="el-GR" sz="2100" dirty="0" smtClean="0">
                <a:solidFill>
                  <a:srgbClr val="FF0000"/>
                </a:solidFill>
              </a:rPr>
              <a:t>πιο</a:t>
            </a:r>
          </a:p>
          <a:p>
            <a:pPr>
              <a:buNone/>
            </a:pPr>
            <a:r>
              <a:rPr lang="el-GR" sz="2100" dirty="0" smtClean="0">
                <a:solidFill>
                  <a:srgbClr val="FF0000"/>
                </a:solidFill>
              </a:rPr>
              <a:t>	</a:t>
            </a:r>
            <a:r>
              <a:rPr lang="el-GR" sz="2100" dirty="0" smtClean="0">
                <a:solidFill>
                  <a:srgbClr val="FF0000"/>
                </a:solidFill>
              </a:rPr>
              <a:t>αργή</a:t>
            </a:r>
            <a:r>
              <a:rPr lang="el-GR" sz="2100" dirty="0" smtClean="0"/>
              <a:t> από τις μη τοπικές</a:t>
            </a:r>
            <a:endParaRPr lang="en-US" sz="2100" dirty="0" smtClean="0"/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Έρχεται σε αντίθεση με την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καθιερωμένη αντίληψη</a:t>
            </a:r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Για να το μελετήσουμε </a:t>
            </a:r>
            <a:r>
              <a:rPr lang="el-GR" sz="2100" dirty="0" err="1" smtClean="0"/>
              <a:t>επανα</a:t>
            </a:r>
            <a:r>
              <a:rPr lang="el-GR" sz="2100" dirty="0" smtClean="0"/>
              <a:t>-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λάβαμε την τοπολογία του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/>
              <a:t>Scenario 5 </a:t>
            </a:r>
            <a:r>
              <a:rPr lang="el-GR" sz="2100" dirty="0" smtClean="0"/>
              <a:t>για </a:t>
            </a:r>
            <a:r>
              <a:rPr lang="el-GR" sz="2100" dirty="0" smtClean="0">
                <a:solidFill>
                  <a:srgbClr val="FF0000"/>
                </a:solidFill>
              </a:rPr>
              <a:t>μεταβλητό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αριθμό </a:t>
            </a:r>
            <a:r>
              <a:rPr lang="el-GR" sz="2100" dirty="0" err="1" smtClean="0"/>
              <a:t>στιγμιότύπων</a:t>
            </a:r>
            <a:r>
              <a:rPr lang="el-GR" sz="2100" dirty="0" smtClean="0"/>
              <a:t> </a:t>
            </a:r>
            <a:r>
              <a:rPr lang="en-US" sz="2100" dirty="0" smtClean="0"/>
              <a:t>stress-</a:t>
            </a:r>
            <a:r>
              <a:rPr lang="en-US" sz="2100" dirty="0" err="1" smtClean="0"/>
              <a:t>ng</a:t>
            </a:r>
            <a:endParaRPr lang="el-GR" sz="2100" dirty="0" smtClean="0"/>
          </a:p>
          <a:p>
            <a:pPr>
              <a:buFont typeface="Wingdings" pitchFamily="2" charset="2"/>
              <a:buChar char="Ø"/>
            </a:pPr>
            <a:r>
              <a:rPr lang="el-GR" sz="2100" dirty="0" smtClean="0"/>
              <a:t>Παρατηρούμε ότι το φαινόμενο</a:t>
            </a:r>
            <a:endParaRPr lang="el-GR" sz="1900" dirty="0" smtClean="0"/>
          </a:p>
          <a:p>
            <a:pPr>
              <a:buNone/>
            </a:pPr>
            <a:r>
              <a:rPr lang="el-GR" sz="1900" dirty="0" smtClean="0"/>
              <a:t>	</a:t>
            </a:r>
            <a:r>
              <a:rPr lang="el-GR" sz="2100" dirty="0" smtClean="0"/>
              <a:t>εμφανίζεται από 4 στιγμιότυπα</a:t>
            </a:r>
          </a:p>
          <a:p>
            <a:pPr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και πάνω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24</a:t>
            </a:fld>
            <a:endParaRPr lang="el-GR" noProof="0" dirty="0"/>
          </a:p>
        </p:txBody>
      </p:sp>
      <p:pic>
        <p:nvPicPr>
          <p:cNvPr id="5" name="4 - Εικόνα" descr="stress_effect_5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50" y="2090057"/>
            <a:ext cx="7439192" cy="3942958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35724" y="53427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Συσχέτιση απόδοσης – </a:t>
            </a:r>
            <a:r>
              <a:rPr lang="en-US" dirty="0" smtClean="0"/>
              <a:t>performance counters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817913"/>
            <a:ext cx="10972800" cy="45306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200" dirty="0" smtClean="0"/>
              <a:t>Όσο μικραίνει το </a:t>
            </a:r>
            <a:r>
              <a:rPr lang="en-US" sz="2200" dirty="0" smtClean="0"/>
              <a:t>IPC </a:t>
            </a:r>
            <a:r>
              <a:rPr lang="el-GR" sz="2200" dirty="0" smtClean="0"/>
              <a:t>η επίδραση της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τοπολογίας μεγαλώνει (όχι γραμμικά)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Η επίδραση του </a:t>
            </a:r>
            <a:r>
              <a:rPr lang="en-US" sz="2200" dirty="0" smtClean="0"/>
              <a:t>BW </a:t>
            </a:r>
            <a:r>
              <a:rPr lang="el-GR" sz="2200" dirty="0" smtClean="0"/>
              <a:t>στην απόδοση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ακολουθεί προσεγγιστικά </a:t>
            </a:r>
            <a:r>
              <a:rPr lang="el-GR" sz="2200" dirty="0" err="1" smtClean="0">
                <a:solidFill>
                  <a:srgbClr val="FF0000"/>
                </a:solidFill>
              </a:rPr>
              <a:t>λογαρι</a:t>
            </a:r>
            <a:r>
              <a:rPr lang="el-GR" sz="2200" dirty="0" smtClean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r>
              <a:rPr lang="el-GR" sz="2200" dirty="0" smtClean="0">
                <a:solidFill>
                  <a:srgbClr val="FF0000"/>
                </a:solidFill>
              </a:rPr>
              <a:t>	</a:t>
            </a:r>
            <a:r>
              <a:rPr lang="el-GR" sz="2200" dirty="0" err="1" smtClean="0">
                <a:solidFill>
                  <a:srgbClr val="FF0000"/>
                </a:solidFill>
              </a:rPr>
              <a:t>θμική</a:t>
            </a:r>
            <a:r>
              <a:rPr lang="el-GR" sz="2200" dirty="0" smtClean="0">
                <a:solidFill>
                  <a:srgbClr val="FF0000"/>
                </a:solidFill>
              </a:rPr>
              <a:t> συνάρτηση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Όσο μικρότερη είναι η χρήση του </a:t>
            </a:r>
            <a:r>
              <a:rPr lang="en-US" sz="2200" dirty="0" smtClean="0"/>
              <a:t>BW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l-GR" sz="2200" dirty="0" smtClean="0"/>
              <a:t>από μία εφαρμογή τόσο λιγότερο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επηρεάζεται από την αλλαγή τοπολογίας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Αυτή η παρατήρηση έπαιξε κυρίαρχο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ρόλο στην κατασκευή του μοντέλου του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n-US" sz="2200" dirty="0" smtClean="0"/>
              <a:t>resource manager</a:t>
            </a:r>
            <a:endParaRPr lang="el-GR" sz="22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25</a:t>
            </a:fld>
            <a:endParaRPr lang="el-GR" noProof="0" dirty="0"/>
          </a:p>
        </p:txBody>
      </p:sp>
      <p:pic>
        <p:nvPicPr>
          <p:cNvPr id="5" name="4 - Εικόνα" descr="Test1_500s_I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1724299"/>
            <a:ext cx="5460274" cy="2364376"/>
          </a:xfrm>
          <a:prstGeom prst="rect">
            <a:avLst/>
          </a:prstGeom>
        </p:spPr>
      </p:pic>
      <p:pic>
        <p:nvPicPr>
          <p:cNvPr id="6" name="5 - Εικόνα" descr="Test1_500s_B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83" y="4193177"/>
            <a:ext cx="5473337" cy="2425246"/>
          </a:xfrm>
          <a:prstGeom prst="rect">
            <a:avLst/>
          </a:prstGeom>
        </p:spPr>
      </p:pic>
      <p:sp>
        <p:nvSpPr>
          <p:cNvPr id="8" name="7 - Έλλειψη"/>
          <p:cNvSpPr/>
          <p:nvPr/>
        </p:nvSpPr>
        <p:spPr>
          <a:xfrm>
            <a:off x="11168741" y="2547256"/>
            <a:ext cx="862149" cy="5094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IPC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9" name="8 - Έλλειψη"/>
          <p:cNvSpPr/>
          <p:nvPr/>
        </p:nvSpPr>
        <p:spPr>
          <a:xfrm>
            <a:off x="11138261" y="5181599"/>
            <a:ext cx="862149" cy="5094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BW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Συσχέτιση απόδοσης – </a:t>
            </a:r>
            <a:r>
              <a:rPr lang="en-US" dirty="0" smtClean="0"/>
              <a:t>performance counters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300" dirty="0" smtClean="0"/>
              <a:t>Η παράμετρος </a:t>
            </a:r>
            <a:r>
              <a:rPr lang="en-US" sz="2300" dirty="0" smtClean="0"/>
              <a:t>MPKI </a:t>
            </a:r>
            <a:r>
              <a:rPr lang="el-GR" sz="2300" dirty="0" smtClean="0"/>
              <a:t>είναι αντίστοιχη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/>
              <a:t>με το </a:t>
            </a:r>
            <a:r>
              <a:rPr lang="en-US" sz="2300" dirty="0" smtClean="0"/>
              <a:t>BW</a:t>
            </a:r>
            <a:r>
              <a:rPr lang="el-GR" sz="2300" dirty="0" smtClean="0"/>
              <a:t>, συνδέεται δηλαδή με </a:t>
            </a:r>
            <a:r>
              <a:rPr lang="el-GR" sz="2300" dirty="0" err="1" smtClean="0"/>
              <a:t>λογα</a:t>
            </a:r>
            <a:r>
              <a:rPr lang="el-GR" sz="2300" dirty="0" smtClean="0"/>
              <a:t>-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err="1" smtClean="0"/>
              <a:t>ριθμική</a:t>
            </a:r>
            <a:r>
              <a:rPr lang="el-GR" sz="2300" dirty="0" smtClean="0"/>
              <a:t> συνάρτηση με την απόδοση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Όσο </a:t>
            </a:r>
            <a:r>
              <a:rPr lang="el-GR" sz="2300" dirty="0" smtClean="0">
                <a:solidFill>
                  <a:srgbClr val="FF0000"/>
                </a:solidFill>
              </a:rPr>
              <a:t>αυξάνεται</a:t>
            </a:r>
            <a:r>
              <a:rPr lang="el-GR" sz="2300" dirty="0" smtClean="0"/>
              <a:t> το </a:t>
            </a:r>
            <a:r>
              <a:rPr lang="en-US" sz="2300" dirty="0" smtClean="0"/>
              <a:t>MPKI </a:t>
            </a:r>
            <a:r>
              <a:rPr lang="el-GR" sz="2300" dirty="0" smtClean="0"/>
              <a:t>σημαίνει ότι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/>
              <a:t>η εφαρμογή </a:t>
            </a:r>
            <a:r>
              <a:rPr lang="el-GR" sz="2300" dirty="0" smtClean="0">
                <a:solidFill>
                  <a:srgbClr val="FF0000"/>
                </a:solidFill>
              </a:rPr>
              <a:t>εξαρτάται </a:t>
            </a:r>
            <a:r>
              <a:rPr lang="el-GR" sz="2300" dirty="0" smtClean="0"/>
              <a:t>πολύ από τη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>
                <a:solidFill>
                  <a:srgbClr val="FF0000"/>
                </a:solidFill>
              </a:rPr>
              <a:t>μνήμη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Επομένως οι τοπολογίες </a:t>
            </a:r>
            <a:r>
              <a:rPr lang="en-US" sz="2300" dirty="0" smtClean="0"/>
              <a:t>remote </a:t>
            </a:r>
            <a:r>
              <a:rPr lang="el-GR" sz="2300" dirty="0" smtClean="0"/>
              <a:t>και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	</a:t>
            </a:r>
            <a:r>
              <a:rPr lang="en-US" sz="2300" dirty="0" smtClean="0"/>
              <a:t>interleave </a:t>
            </a:r>
            <a:r>
              <a:rPr lang="el-GR" sz="2300" dirty="0" smtClean="0"/>
              <a:t>που αυξάνουν το χρόνο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/>
              <a:t>προσπέλασης επηρεάζουν </a:t>
            </a:r>
            <a:r>
              <a:rPr lang="el-GR" sz="2300" dirty="0" smtClean="0">
                <a:solidFill>
                  <a:srgbClr val="FF0000"/>
                </a:solidFill>
              </a:rPr>
              <a:t>αρνητικά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/>
              <a:t>την απόδοση της</a:t>
            </a:r>
            <a:endParaRPr lang="el-GR" sz="23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26</a:t>
            </a:fld>
            <a:endParaRPr lang="el-GR" noProof="0" dirty="0"/>
          </a:p>
        </p:txBody>
      </p:sp>
      <p:pic>
        <p:nvPicPr>
          <p:cNvPr id="5" name="4 - Εικόνα" descr="Test1_600s_MPK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1988742"/>
            <a:ext cx="5111931" cy="2256687"/>
          </a:xfrm>
          <a:prstGeom prst="rect">
            <a:avLst/>
          </a:prstGeom>
        </p:spPr>
      </p:pic>
      <p:pic>
        <p:nvPicPr>
          <p:cNvPr id="6" name="5 - Εικόνα" descr="Test1_600s_TL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4191761"/>
            <a:ext cx="5094513" cy="2509485"/>
          </a:xfrm>
          <a:prstGeom prst="rect">
            <a:avLst/>
          </a:prstGeom>
        </p:spPr>
      </p:pic>
      <p:sp>
        <p:nvSpPr>
          <p:cNvPr id="7" name="6 - Έλλειψη"/>
          <p:cNvSpPr/>
          <p:nvPr/>
        </p:nvSpPr>
        <p:spPr>
          <a:xfrm>
            <a:off x="10907487" y="2547256"/>
            <a:ext cx="1123404" cy="587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MPKI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8" name="7 - Έλλειψη"/>
          <p:cNvSpPr/>
          <p:nvPr/>
        </p:nvSpPr>
        <p:spPr>
          <a:xfrm>
            <a:off x="10898778" y="5050971"/>
            <a:ext cx="1123404" cy="587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 MPKI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Προς την κατασκευή του </a:t>
            </a:r>
            <a:r>
              <a:rPr lang="en-US" dirty="0" smtClean="0"/>
              <a:t>Resource Manager…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64820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l-GR" sz="2400" dirty="0" smtClean="0"/>
              <a:t>Εκτελέσαμε κάποια </a:t>
            </a:r>
            <a:r>
              <a:rPr lang="el-GR" sz="2400" dirty="0" smtClean="0">
                <a:solidFill>
                  <a:srgbClr val="FF0000"/>
                </a:solidFill>
              </a:rPr>
              <a:t>στατικά πειράματα </a:t>
            </a:r>
            <a:r>
              <a:rPr lang="el-GR" sz="2400" dirty="0" smtClean="0"/>
              <a:t>συν-εκτέλεσης εφαρμογών στο σύστημα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Στατικά διότι </a:t>
            </a:r>
            <a:r>
              <a:rPr lang="el-GR" sz="2400" dirty="0" smtClean="0">
                <a:solidFill>
                  <a:srgbClr val="FF0000"/>
                </a:solidFill>
              </a:rPr>
              <a:t>δεν αλλάζει η τοπολογία </a:t>
            </a:r>
            <a:r>
              <a:rPr lang="el-GR" sz="2400" dirty="0" smtClean="0"/>
              <a:t>των εφαρμογών κατά τη διάρκεια της εκτέλεσής τους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8 εφαρμογές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Οι </a:t>
            </a:r>
            <a:r>
              <a:rPr lang="el-GR" sz="2400" dirty="0" smtClean="0">
                <a:solidFill>
                  <a:srgbClr val="FF0000"/>
                </a:solidFill>
              </a:rPr>
              <a:t>4 πρώτες </a:t>
            </a:r>
            <a:r>
              <a:rPr lang="el-GR" sz="2400" dirty="0" smtClean="0"/>
              <a:t>είναι αυτές που επηρεάζονται </a:t>
            </a:r>
            <a:r>
              <a:rPr lang="el-GR" sz="2400" dirty="0" smtClean="0">
                <a:solidFill>
                  <a:srgbClr val="FF0000"/>
                </a:solidFill>
              </a:rPr>
              <a:t>λιγότερο</a:t>
            </a:r>
            <a:r>
              <a:rPr lang="el-GR" sz="2400" dirty="0" smtClean="0"/>
              <a:t> από την τοπολογία, οι </a:t>
            </a:r>
            <a:r>
              <a:rPr lang="el-GR" sz="2400" dirty="0" smtClean="0">
                <a:solidFill>
                  <a:srgbClr val="FF0000"/>
                </a:solidFill>
              </a:rPr>
              <a:t>4 τελευταίες</a:t>
            </a:r>
            <a:r>
              <a:rPr lang="el-GR" sz="2400" dirty="0" smtClean="0"/>
              <a:t> αυτές που επηρεάζονται </a:t>
            </a:r>
            <a:r>
              <a:rPr lang="el-GR" sz="2400" dirty="0" smtClean="0">
                <a:solidFill>
                  <a:srgbClr val="FF0000"/>
                </a:solidFill>
              </a:rPr>
              <a:t>περισσότερο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Εκτελέσαμε 6 διαφορετικά </a:t>
            </a:r>
            <a:r>
              <a:rPr lang="el-GR" sz="2400" dirty="0" smtClean="0">
                <a:solidFill>
                  <a:srgbClr val="FF0000"/>
                </a:solidFill>
              </a:rPr>
              <a:t>σενάρια</a:t>
            </a:r>
            <a:r>
              <a:rPr lang="el-GR" sz="24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l-GR" sz="2200" dirty="0" smtClean="0"/>
              <a:t>Εκτέλεση όλων των εφαρμογών τοπικά στον κόμβο 0</a:t>
            </a:r>
          </a:p>
          <a:p>
            <a:pPr lvl="1">
              <a:buFont typeface="Wingdings" pitchFamily="2" charset="2"/>
              <a:buChar char="Ø"/>
            </a:pPr>
            <a:r>
              <a:rPr lang="el-GR" sz="2200" dirty="0" smtClean="0"/>
              <a:t>Εκτέλεση των 4 τελευταίων τοπικά και των 4 πρώτων με μνήμη από τον κόμβο 1</a:t>
            </a:r>
          </a:p>
          <a:p>
            <a:pPr lvl="1">
              <a:buFont typeface="Wingdings" pitchFamily="2" charset="2"/>
              <a:buChar char="Ø"/>
            </a:pPr>
            <a:r>
              <a:rPr lang="el-GR" sz="2200" dirty="0" smtClean="0"/>
              <a:t>Εκτέλεση των 4 </a:t>
            </a:r>
            <a:r>
              <a:rPr lang="el-GR" sz="2200" dirty="0" smtClean="0"/>
              <a:t>πρώτων </a:t>
            </a:r>
            <a:r>
              <a:rPr lang="el-GR" sz="2200" dirty="0" smtClean="0"/>
              <a:t>τοπικά και των 4 </a:t>
            </a:r>
            <a:r>
              <a:rPr lang="el-GR" sz="2200" dirty="0" smtClean="0"/>
              <a:t>τελευταίων </a:t>
            </a:r>
            <a:r>
              <a:rPr lang="el-GR" sz="2200" dirty="0" smtClean="0"/>
              <a:t>με μνήμη από τον κόμβο 1</a:t>
            </a:r>
          </a:p>
          <a:p>
            <a:pPr lvl="1">
              <a:buFont typeface="Wingdings" pitchFamily="2" charset="2"/>
              <a:buChar char="Ø"/>
            </a:pPr>
            <a:r>
              <a:rPr lang="el-GR" sz="2200" dirty="0" smtClean="0"/>
              <a:t>Τα υπόλοιπα 3 αντίστοιχα με τα παραπάνω αλλά με συν-εκτέλεση 8 </a:t>
            </a:r>
            <a:r>
              <a:rPr lang="el-GR" sz="2200" dirty="0" err="1" smtClean="0"/>
              <a:t>στιγμιοτύπων</a:t>
            </a:r>
            <a:r>
              <a:rPr lang="el-GR" sz="2200" dirty="0" smtClean="0"/>
              <a:t> του</a:t>
            </a:r>
          </a:p>
          <a:p>
            <a:pPr lvl="1">
              <a:buNone/>
            </a:pPr>
            <a:r>
              <a:rPr lang="el-GR" sz="2200" dirty="0" smtClean="0"/>
              <a:t>	</a:t>
            </a:r>
            <a:r>
              <a:rPr lang="en-US" sz="2200" dirty="0" smtClean="0"/>
              <a:t>stress-</a:t>
            </a:r>
            <a:r>
              <a:rPr lang="en-US" sz="2200" dirty="0" err="1" smtClean="0"/>
              <a:t>ng</a:t>
            </a:r>
            <a:r>
              <a:rPr lang="en-US" sz="2200" dirty="0" smtClean="0"/>
              <a:t> </a:t>
            </a:r>
            <a:r>
              <a:rPr lang="el-GR" sz="2200" dirty="0" smtClean="0"/>
              <a:t>στον τοπικό κόμβο</a:t>
            </a:r>
            <a:endParaRPr lang="el-GR" sz="22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27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Πρώτο στατικό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Η </a:t>
            </a:r>
            <a:r>
              <a:rPr lang="el-GR" sz="2000" dirty="0" smtClean="0">
                <a:solidFill>
                  <a:srgbClr val="FF0000"/>
                </a:solidFill>
              </a:rPr>
              <a:t>τελευταία στήλη </a:t>
            </a:r>
            <a:r>
              <a:rPr lang="el-GR" sz="2000" dirty="0" smtClean="0"/>
              <a:t>μας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δείχνει την </a:t>
            </a:r>
            <a:r>
              <a:rPr lang="el-GR" sz="2000" dirty="0" smtClean="0">
                <a:solidFill>
                  <a:srgbClr val="FF0000"/>
                </a:solidFill>
              </a:rPr>
              <a:t>απόδοση του</a:t>
            </a:r>
          </a:p>
          <a:p>
            <a:pPr>
              <a:buNone/>
            </a:pPr>
            <a:r>
              <a:rPr lang="el-GR" sz="2000" dirty="0" smtClean="0">
                <a:solidFill>
                  <a:srgbClr val="FF0000"/>
                </a:solidFill>
              </a:rPr>
              <a:t>	</a:t>
            </a:r>
            <a:r>
              <a:rPr lang="el-GR" sz="2000" dirty="0" smtClean="0">
                <a:solidFill>
                  <a:srgbClr val="FF0000"/>
                </a:solidFill>
              </a:rPr>
              <a:t>συστήματος </a:t>
            </a:r>
            <a:r>
              <a:rPr lang="el-GR" sz="2000" dirty="0" smtClean="0"/>
              <a:t>σε κάθε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τοπολογία (αρμονικός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μέσος αποδόσεων των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εφαρμογών μας)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Παρατηρούμε ότι η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απόδοση χειροτερεύει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σημαντικά στα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πειράματα 4 και 6</a:t>
            </a:r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28</a:t>
            </a:fld>
            <a:endParaRPr lang="el-GR" noProof="0" dirty="0"/>
          </a:p>
        </p:txBody>
      </p:sp>
      <p:pic>
        <p:nvPicPr>
          <p:cNvPr id="6" name="4 - Θέση περιεχομένου" descr="Test_500s_ref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7" y="1948227"/>
            <a:ext cx="8267349" cy="4389437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Δεύτερο στατικό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Και εδώ η απόδοση του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συστήματος παρουσιάζει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μεγαλύτερη μεταβολή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πειράματα 3 και 6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Τι χαρακτηριστικό έχουν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αυτά τα πειράματα;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29</a:t>
            </a:fld>
            <a:endParaRPr lang="el-GR" noProof="0" dirty="0"/>
          </a:p>
        </p:txBody>
      </p:sp>
      <p:pic>
        <p:nvPicPr>
          <p:cNvPr id="5" name="4 - Εικόνα" descr="Test_600s_ref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25" y="1944555"/>
            <a:ext cx="8168639" cy="4443182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625711"/>
            <a:ext cx="10972800" cy="1143000"/>
          </a:xfrm>
        </p:spPr>
        <p:txBody>
          <a:bodyPr/>
          <a:lstStyle/>
          <a:p>
            <a:r>
              <a:rPr lang="el-GR" dirty="0" smtClean="0"/>
              <a:t>Δομή της διπλωματικής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70412" y="1765662"/>
            <a:ext cx="11186160" cy="4922521"/>
          </a:xfrm>
        </p:spPr>
        <p:txBody>
          <a:bodyPr>
            <a:normAutofit/>
          </a:bodyPr>
          <a:lstStyle/>
          <a:p>
            <a:r>
              <a:rPr lang="el-GR" sz="2400" b="1" dirty="0" smtClean="0">
                <a:solidFill>
                  <a:srgbClr val="FF7401"/>
                </a:solidFill>
              </a:rPr>
              <a:t>Θεωρητικό υπόβαθρο</a:t>
            </a:r>
            <a:r>
              <a:rPr lang="el-GR" sz="2400" dirty="0" smtClean="0"/>
              <a:t>: Μελέτη παρόμοιων εργασιών σχετικά με το πρόβλημα της βέλτιστης τοποθέτησης εφαρμογών σε </a:t>
            </a:r>
            <a:r>
              <a:rPr lang="en-US" sz="2400" dirty="0" smtClean="0"/>
              <a:t>NUMA </a:t>
            </a:r>
            <a:r>
              <a:rPr lang="el-GR" sz="2400" dirty="0" smtClean="0"/>
              <a:t>σύστημα</a:t>
            </a:r>
          </a:p>
          <a:p>
            <a:r>
              <a:rPr lang="el-GR" sz="2400" b="1" dirty="0" smtClean="0">
                <a:solidFill>
                  <a:srgbClr val="FF7401"/>
                </a:solidFill>
              </a:rPr>
              <a:t>Μεθοδολογία</a:t>
            </a:r>
            <a:r>
              <a:rPr lang="el-GR" sz="2400" dirty="0" smtClean="0"/>
              <a:t>: Παρουσίαση του πειραματικού μηχανήματος και των δομικών στοιχείων από τα οποία αποτελείται</a:t>
            </a:r>
          </a:p>
          <a:p>
            <a:r>
              <a:rPr lang="el-GR" sz="2400" b="1" dirty="0" smtClean="0">
                <a:solidFill>
                  <a:srgbClr val="FF7401"/>
                </a:solidFill>
              </a:rPr>
              <a:t>Κίνητρο έρευνας</a:t>
            </a:r>
            <a:r>
              <a:rPr lang="el-GR" sz="2400" dirty="0" smtClean="0"/>
              <a:t>: Εκτέλεση πειραμάτων των εφαρμογών της σουίτας </a:t>
            </a:r>
            <a:r>
              <a:rPr lang="en-US" sz="2400" dirty="0" smtClean="0"/>
              <a:t>SPEC 2017 </a:t>
            </a:r>
            <a:r>
              <a:rPr lang="el-GR" sz="2400" dirty="0" smtClean="0"/>
              <a:t>προκειμένου να ανακαλύψουμε τις συσχετίσεις μεταξύ της απόδοσής τους και των μετρικών που τις χαρακτηρίζουν</a:t>
            </a:r>
          </a:p>
          <a:p>
            <a:r>
              <a:rPr lang="el-GR" sz="2400" b="1" dirty="0" smtClean="0">
                <a:solidFill>
                  <a:srgbClr val="FF7401"/>
                </a:solidFill>
              </a:rPr>
              <a:t>Υλοποίηση </a:t>
            </a:r>
            <a:r>
              <a:rPr lang="en-US" sz="2400" b="1" dirty="0" smtClean="0">
                <a:solidFill>
                  <a:srgbClr val="FF7401"/>
                </a:solidFill>
              </a:rPr>
              <a:t>Resource Manager</a:t>
            </a:r>
            <a:r>
              <a:rPr lang="en-US" sz="2400" dirty="0" smtClean="0"/>
              <a:t>: </a:t>
            </a:r>
            <a:r>
              <a:rPr lang="el-GR" sz="2400" dirty="0" smtClean="0"/>
              <a:t>Κατασκευ</a:t>
            </a:r>
            <a:r>
              <a:rPr lang="el-GR" sz="2400" dirty="0" smtClean="0"/>
              <a:t>ή του μοντέλου για τη βελτίωση της απόδοσης του συστήματος και ενσωμάτωσή του στον κορμό του προγράμματος του </a:t>
            </a:r>
            <a:r>
              <a:rPr lang="en-US" sz="2400" dirty="0" smtClean="0"/>
              <a:t>Resource Manager</a:t>
            </a:r>
          </a:p>
          <a:p>
            <a:r>
              <a:rPr lang="el-GR" sz="2400" b="1" dirty="0" smtClean="0">
                <a:solidFill>
                  <a:srgbClr val="FF7401"/>
                </a:solidFill>
              </a:rPr>
              <a:t>Αξιολόγηση</a:t>
            </a:r>
            <a:r>
              <a:rPr lang="el-GR" sz="2400" dirty="0" smtClean="0"/>
              <a:t>: Σύγκριση του μοντέλου με άλλα σε διάφορα πειράματα και μέτρηση της βελτίωσης που επιτυγχάνει αναφορικά με την απόδοση του συστήματος</a:t>
            </a:r>
            <a:endParaRPr lang="en-US" sz="2400" dirty="0" smtClean="0"/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 στατικών πειραμάτων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5698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b="1" dirty="0" smtClean="0"/>
              <a:t>Τι κοινό έχουν τα πειράματα 3 και 6</a:t>
            </a:r>
            <a:r>
              <a:rPr lang="el-GR" b="1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Κάνουμε τις </a:t>
            </a:r>
            <a:r>
              <a:rPr lang="el-GR" sz="2400" dirty="0" smtClean="0">
                <a:solidFill>
                  <a:srgbClr val="FF0000"/>
                </a:solidFill>
              </a:rPr>
              <a:t>λάθος επιλογές </a:t>
            </a:r>
            <a:r>
              <a:rPr lang="el-GR" sz="2400" dirty="0" smtClean="0"/>
              <a:t>ως προς την τοπολογία των εφαρμογών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Επιβάλλουμε να τρέξουν με απομακρυσμένη μνήμη εφαρμογές των οποίων η απόδοση επηρεάζεται πολύ από τις </a:t>
            </a:r>
            <a:r>
              <a:rPr lang="en-US" sz="2400" dirty="0" smtClean="0"/>
              <a:t>remote </a:t>
            </a:r>
            <a:r>
              <a:rPr lang="el-GR" sz="2400" dirty="0" smtClean="0"/>
              <a:t>τοπολογίες ενώ αφήνουμε να τρέχουν τοπικά εφαρμογές των οποίων η απόδοση δεν επηρεάζεται σημαντικά από την τοπολογία</a:t>
            </a:r>
          </a:p>
          <a:p>
            <a:pPr>
              <a:buFont typeface="Wingdings" pitchFamily="2" charset="2"/>
              <a:buChar char="Ø"/>
            </a:pPr>
            <a:endParaRPr lang="el-GR" sz="2400" dirty="0" smtClean="0"/>
          </a:p>
          <a:p>
            <a:pPr>
              <a:buNone/>
            </a:pPr>
            <a:r>
              <a:rPr lang="el-GR" sz="2400" dirty="0" smtClean="0"/>
              <a:t>	</a:t>
            </a:r>
            <a:r>
              <a:rPr lang="el-GR" sz="2400" b="1" dirty="0" smtClean="0">
                <a:solidFill>
                  <a:srgbClr val="00B050"/>
                </a:solidFill>
              </a:rPr>
              <a:t>Συμπέρασμα:</a:t>
            </a:r>
          </a:p>
          <a:p>
            <a:pPr>
              <a:buNone/>
            </a:pPr>
            <a:r>
              <a:rPr lang="el-GR" sz="2400" dirty="0" smtClean="0"/>
              <a:t>	</a:t>
            </a:r>
            <a:r>
              <a:rPr lang="el-GR" sz="2400" dirty="0" smtClean="0"/>
              <a:t>Γ</a:t>
            </a:r>
            <a:r>
              <a:rPr lang="el-GR" sz="2400" dirty="0" smtClean="0"/>
              <a:t>ια να αποφεύγει τα λάθη το μοντέλο του </a:t>
            </a:r>
            <a:r>
              <a:rPr lang="en-US" sz="2400" dirty="0" smtClean="0"/>
              <a:t>Resource Manager </a:t>
            </a:r>
            <a:r>
              <a:rPr lang="el-GR" sz="2400" dirty="0" smtClean="0"/>
              <a:t>και να επιτυγχάνει το σύστημα μία καλή απόδοση είναι σημαντικό να ελέγχει προσεκτικά ποιες εφαρμογές επιλέγει να εκτελεστούν με μη τοπική τοπολογία.</a:t>
            </a:r>
            <a:endParaRPr lang="el-GR" sz="240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30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Manager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l-GR" sz="2200" dirty="0" smtClean="0"/>
              <a:t>Αποτελεί το </a:t>
            </a:r>
            <a:r>
              <a:rPr lang="el-GR" sz="2200" dirty="0" smtClean="0">
                <a:solidFill>
                  <a:srgbClr val="FF0000"/>
                </a:solidFill>
              </a:rPr>
              <a:t>κύριο αποτέλεσμα </a:t>
            </a:r>
            <a:r>
              <a:rPr lang="el-GR" sz="2200" dirty="0" smtClean="0"/>
              <a:t>της διπλωματικής εργασίας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Πρόγραμμα επιπέδου χρήστη </a:t>
            </a:r>
            <a:r>
              <a:rPr lang="en-US" sz="2200" dirty="0" smtClean="0">
                <a:solidFill>
                  <a:srgbClr val="FF0000"/>
                </a:solidFill>
              </a:rPr>
              <a:t>user-level</a:t>
            </a:r>
            <a:r>
              <a:rPr lang="en-US" sz="2200" dirty="0" smtClean="0"/>
              <a:t> </a:t>
            </a:r>
            <a:r>
              <a:rPr lang="el-GR" sz="2200" dirty="0" smtClean="0"/>
              <a:t>γραμμένο σε </a:t>
            </a:r>
            <a:r>
              <a:rPr lang="en-US" sz="2200" dirty="0" smtClean="0">
                <a:solidFill>
                  <a:srgbClr val="FF0000"/>
                </a:solidFill>
              </a:rPr>
              <a:t>Python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Δεν χρειάζεται τροποποίηση του πυρήνα του </a:t>
            </a:r>
            <a:r>
              <a:rPr lang="en-US" sz="2200" dirty="0" smtClean="0"/>
              <a:t>Linux</a:t>
            </a:r>
            <a:r>
              <a:rPr lang="el-GR" sz="2200" dirty="0" smtClean="0"/>
              <a:t> </a:t>
            </a:r>
            <a:r>
              <a:rPr lang="el-GR" sz="2200" dirty="0" smtClean="0"/>
              <a:t>ούτε δικαιώματα διαχειριστή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Χρησιμοποιεί τα </a:t>
            </a:r>
            <a:r>
              <a:rPr lang="el-GR" sz="2200" dirty="0" smtClean="0">
                <a:solidFill>
                  <a:srgbClr val="FF0000"/>
                </a:solidFill>
              </a:rPr>
              <a:t>εργαλεία </a:t>
            </a:r>
            <a:r>
              <a:rPr lang="el-GR" sz="2200" dirty="0" smtClean="0"/>
              <a:t>που αναφέραμε (</a:t>
            </a:r>
            <a:r>
              <a:rPr lang="en-US" sz="2200" dirty="0" err="1" smtClean="0"/>
              <a:t>numactl</a:t>
            </a:r>
            <a:r>
              <a:rPr lang="en-US" sz="2200" dirty="0" smtClean="0"/>
              <a:t>, </a:t>
            </a:r>
            <a:r>
              <a:rPr lang="en-US" sz="2200" dirty="0" err="1" smtClean="0"/>
              <a:t>perf</a:t>
            </a:r>
            <a:r>
              <a:rPr lang="en-US" sz="2200" dirty="0" smtClean="0"/>
              <a:t>, </a:t>
            </a:r>
            <a:r>
              <a:rPr lang="en-US" sz="2200" dirty="0" err="1" smtClean="0"/>
              <a:t>pcm-memory.x</a:t>
            </a:r>
            <a:r>
              <a:rPr lang="en-US" sz="2200" dirty="0" smtClean="0"/>
              <a:t>, </a:t>
            </a:r>
            <a:r>
              <a:rPr lang="en-US" sz="2200" dirty="0" err="1" smtClean="0"/>
              <a:t>taskset</a:t>
            </a:r>
            <a:r>
              <a:rPr lang="en-US" sz="2200" dirty="0" smtClean="0"/>
              <a:t>, </a:t>
            </a:r>
            <a:r>
              <a:rPr lang="en-US" sz="2200" dirty="0" err="1" smtClean="0"/>
              <a:t>migratepages</a:t>
            </a:r>
            <a:r>
              <a:rPr lang="en-US" sz="2200" dirty="0" smtClean="0"/>
              <a:t>, </a:t>
            </a:r>
            <a:r>
              <a:rPr lang="en-US" sz="2200" dirty="0" err="1" smtClean="0"/>
              <a:t>numa_maps</a:t>
            </a:r>
            <a:r>
              <a:rPr lang="en-US" sz="2200" dirty="0" smtClean="0"/>
              <a:t>)</a:t>
            </a:r>
            <a:r>
              <a:rPr lang="el-GR" sz="2200" dirty="0" smtClean="0"/>
              <a:t> για τη </a:t>
            </a:r>
            <a:r>
              <a:rPr lang="el-GR" sz="2200" dirty="0" smtClean="0">
                <a:solidFill>
                  <a:srgbClr val="FF0000"/>
                </a:solidFill>
              </a:rPr>
              <a:t>συλλογή δεδομένων </a:t>
            </a:r>
            <a:r>
              <a:rPr lang="el-GR" sz="2200" dirty="0" smtClean="0"/>
              <a:t>για το σύστημα και τις εφαρμογές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Υποστηρίζει </a:t>
            </a:r>
            <a:r>
              <a:rPr lang="el-GR" sz="2200" dirty="0" smtClean="0">
                <a:solidFill>
                  <a:srgbClr val="FF0000"/>
                </a:solidFill>
              </a:rPr>
              <a:t>δύο επίπεδα προτεραιότητας </a:t>
            </a:r>
            <a:r>
              <a:rPr lang="el-GR" sz="2200" dirty="0" smtClean="0"/>
              <a:t>για τις εφαρμογές (</a:t>
            </a:r>
            <a:r>
              <a:rPr lang="en-US" sz="2200" dirty="0" smtClean="0"/>
              <a:t>low, high)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Δέχεται </a:t>
            </a:r>
            <a:r>
              <a:rPr lang="el-GR" sz="2200" dirty="0" smtClean="0">
                <a:solidFill>
                  <a:srgbClr val="FF0000"/>
                </a:solidFill>
              </a:rPr>
              <a:t>εντολές</a:t>
            </a:r>
            <a:r>
              <a:rPr lang="el-GR" sz="2200" dirty="0" smtClean="0"/>
              <a:t> από το χρήστη ή άλλο κατάλληλο πρόγραμμα για </a:t>
            </a:r>
            <a:r>
              <a:rPr lang="el-GR" sz="2200" dirty="0" smtClean="0">
                <a:solidFill>
                  <a:srgbClr val="FF0000"/>
                </a:solidFill>
              </a:rPr>
              <a:t>μεταφορά μνήμης </a:t>
            </a:r>
            <a:r>
              <a:rPr lang="el-GR" sz="2200" dirty="0" smtClean="0"/>
              <a:t>μεταξύ των κόμβων του </a:t>
            </a:r>
            <a:r>
              <a:rPr lang="en-US" sz="2200" dirty="0" smtClean="0"/>
              <a:t>NUMA </a:t>
            </a:r>
            <a:r>
              <a:rPr lang="el-GR" sz="2200" dirty="0" smtClean="0"/>
              <a:t>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Βασίζεται στο </a:t>
            </a:r>
            <a:r>
              <a:rPr lang="el-GR" sz="2200" dirty="0" smtClean="0">
                <a:solidFill>
                  <a:srgbClr val="FF0000"/>
                </a:solidFill>
              </a:rPr>
              <a:t>μοντέλο</a:t>
            </a:r>
            <a:r>
              <a:rPr lang="el-GR" sz="2200" dirty="0" smtClean="0"/>
              <a:t> που έχουμε κατασκευάσει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>
                <a:solidFill>
                  <a:srgbClr val="FF0000"/>
                </a:solidFill>
              </a:rPr>
              <a:t>Εκτελεί</a:t>
            </a:r>
            <a:r>
              <a:rPr lang="el-GR" sz="2200" dirty="0" smtClean="0"/>
              <a:t> τις εντολές ώστε η </a:t>
            </a:r>
            <a:r>
              <a:rPr lang="el-GR" sz="2200" dirty="0" smtClean="0">
                <a:solidFill>
                  <a:srgbClr val="FF0000"/>
                </a:solidFill>
              </a:rPr>
              <a:t>απόδοση</a:t>
            </a:r>
            <a:r>
              <a:rPr lang="el-GR" sz="2200" dirty="0" smtClean="0"/>
              <a:t> του συστήματος να είναι όσο το δυνατόν καλύτερη</a:t>
            </a:r>
            <a:endParaRPr lang="en-US" sz="2200" dirty="0" smtClean="0"/>
          </a:p>
        </p:txBody>
      </p:sp>
      <p:pic>
        <p:nvPicPr>
          <p:cNvPr id="8" name="7 - Εικόνα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3" y="2063931"/>
            <a:ext cx="587828" cy="587828"/>
          </a:xfrm>
          <a:prstGeom prst="rect">
            <a:avLst/>
          </a:prstGeom>
        </p:spPr>
      </p:pic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31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Δομή</a:t>
            </a:r>
            <a:endParaRPr lang="el-GR" dirty="0"/>
          </a:p>
        </p:txBody>
      </p:sp>
      <p:pic>
        <p:nvPicPr>
          <p:cNvPr id="5" name="4 - Θέση περιεχομένου" descr="Resource_Manager_structure_compa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76" y="1869849"/>
            <a:ext cx="8992204" cy="4726846"/>
          </a:xfrm>
        </p:spPr>
      </p:pic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32</a:t>
            </a:fld>
            <a:endParaRPr lang="el-GR" noProof="0" dirty="0"/>
          </a:p>
        </p:txBody>
      </p:sp>
      <p:sp>
        <p:nvSpPr>
          <p:cNvPr id="6" name="5 - Έλλειψη"/>
          <p:cNvSpPr/>
          <p:nvPr/>
        </p:nvSpPr>
        <p:spPr>
          <a:xfrm>
            <a:off x="9248503" y="2155372"/>
            <a:ext cx="2586445" cy="12932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Διάγραμμα ροής με τις βασικές δομικές μονάδες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Δομή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7004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l-GR" sz="2200" dirty="0" smtClean="0"/>
              <a:t>Δύο </a:t>
            </a:r>
            <a:r>
              <a:rPr lang="el-GR" sz="2200" dirty="0" smtClean="0">
                <a:solidFill>
                  <a:srgbClr val="FF0000"/>
                </a:solidFill>
              </a:rPr>
              <a:t>νήματα</a:t>
            </a:r>
            <a:r>
              <a:rPr lang="el-GR" sz="2200" dirty="0" smtClean="0"/>
              <a:t> εκτέλεσης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Το </a:t>
            </a:r>
            <a:r>
              <a:rPr lang="el-GR" sz="2200" dirty="0" smtClean="0">
                <a:solidFill>
                  <a:srgbClr val="FF0000"/>
                </a:solidFill>
              </a:rPr>
              <a:t>κύριο</a:t>
            </a:r>
            <a:r>
              <a:rPr lang="el-GR" sz="2200" dirty="0" smtClean="0"/>
              <a:t> νήμα αναλαμβάνει το </a:t>
            </a:r>
            <a:r>
              <a:rPr lang="el-GR" sz="2200" dirty="0" smtClean="0">
                <a:solidFill>
                  <a:srgbClr val="FF0000"/>
                </a:solidFill>
              </a:rPr>
              <a:t>συντονισμό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ολόκληρου του προγράμματος:</a:t>
            </a:r>
          </a:p>
          <a:p>
            <a:pPr lvl="1">
              <a:buFont typeface="Wingdings" pitchFamily="2" charset="2"/>
              <a:buChar char="Ø"/>
            </a:pPr>
            <a:r>
              <a:rPr lang="el-GR" sz="1900" dirty="0" smtClean="0">
                <a:solidFill>
                  <a:srgbClr val="FF0000"/>
                </a:solidFill>
              </a:rPr>
              <a:t>Αρχικοποίηση</a:t>
            </a:r>
            <a:r>
              <a:rPr lang="el-GR" sz="1900" dirty="0" smtClean="0"/>
              <a:t> δομών δεδομένων</a:t>
            </a:r>
          </a:p>
          <a:p>
            <a:pPr lvl="1">
              <a:buFont typeface="Wingdings" pitchFamily="2" charset="2"/>
              <a:buChar char="Ø"/>
            </a:pPr>
            <a:r>
              <a:rPr lang="el-GR" sz="1900" dirty="0" smtClean="0">
                <a:solidFill>
                  <a:srgbClr val="FF0000"/>
                </a:solidFill>
              </a:rPr>
              <a:t>Εκτέλεση </a:t>
            </a:r>
            <a:r>
              <a:rPr lang="el-GR" sz="1900" dirty="0" smtClean="0"/>
              <a:t>ενός </a:t>
            </a:r>
            <a:r>
              <a:rPr lang="en-US" sz="1900" dirty="0" smtClean="0"/>
              <a:t>job </a:t>
            </a:r>
            <a:r>
              <a:rPr lang="el-GR" sz="1900" dirty="0" smtClean="0"/>
              <a:t>που τρέχει το εργαλείο </a:t>
            </a:r>
            <a:r>
              <a:rPr lang="en-US" sz="1900" dirty="0" err="1" smtClean="0">
                <a:solidFill>
                  <a:srgbClr val="FF0000"/>
                </a:solidFill>
              </a:rPr>
              <a:t>pcm-memory.x</a:t>
            </a:r>
            <a:endParaRPr lang="en-US" sz="1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l-GR" sz="1900" dirty="0" smtClean="0"/>
              <a:t>για τη μέτρηση του </a:t>
            </a:r>
            <a:r>
              <a:rPr lang="en-US" sz="1900" dirty="0" smtClean="0"/>
              <a:t>BW </a:t>
            </a:r>
            <a:r>
              <a:rPr lang="el-GR" sz="1900" dirty="0" smtClean="0"/>
              <a:t>στους κόμβους του συστήματος</a:t>
            </a:r>
          </a:p>
          <a:p>
            <a:pPr lvl="1">
              <a:buFont typeface="Wingdings" pitchFamily="2" charset="2"/>
              <a:buChar char="Ø"/>
            </a:pPr>
            <a:r>
              <a:rPr lang="el-GR" sz="1900" dirty="0" smtClean="0">
                <a:solidFill>
                  <a:srgbClr val="FF0000"/>
                </a:solidFill>
              </a:rPr>
              <a:t>Εκκίνηση</a:t>
            </a:r>
            <a:r>
              <a:rPr lang="el-GR" sz="1900" dirty="0" smtClean="0"/>
              <a:t> των </a:t>
            </a:r>
            <a:r>
              <a:rPr lang="en-US" sz="1900" dirty="0" smtClean="0"/>
              <a:t>benchmarks</a:t>
            </a:r>
          </a:p>
          <a:p>
            <a:pPr lvl="1">
              <a:buFont typeface="Wingdings" pitchFamily="2" charset="2"/>
              <a:buChar char="Ø"/>
            </a:pPr>
            <a:r>
              <a:rPr lang="el-GR" sz="1900" dirty="0" smtClean="0"/>
              <a:t>Βρόχος που εκτελείται συνεχώς και ελέγχει ποιες</a:t>
            </a:r>
          </a:p>
          <a:p>
            <a:pPr lvl="1">
              <a:buNone/>
            </a:pPr>
            <a:r>
              <a:rPr lang="el-GR" sz="1900" dirty="0" smtClean="0"/>
              <a:t>	</a:t>
            </a:r>
            <a:r>
              <a:rPr lang="el-GR" sz="1900" dirty="0" smtClean="0"/>
              <a:t>εφαρμογές εκτελούνται</a:t>
            </a:r>
          </a:p>
          <a:p>
            <a:pPr lvl="2">
              <a:buFont typeface="Wingdings" pitchFamily="2" charset="2"/>
              <a:buChar char="ü"/>
            </a:pPr>
            <a:r>
              <a:rPr lang="el-GR" sz="1700" dirty="0" smtClean="0">
                <a:solidFill>
                  <a:srgbClr val="FF0000"/>
                </a:solidFill>
              </a:rPr>
              <a:t>Εκτέλεση </a:t>
            </a:r>
            <a:r>
              <a:rPr lang="el-GR" sz="1700" dirty="0" smtClean="0"/>
              <a:t>ενός </a:t>
            </a:r>
            <a:r>
              <a:rPr lang="en-US" sz="1700" dirty="0" smtClean="0"/>
              <a:t>job </a:t>
            </a:r>
            <a:r>
              <a:rPr lang="el-GR" sz="1700" dirty="0" smtClean="0"/>
              <a:t>που τρέχει το εργαλείο </a:t>
            </a:r>
            <a:r>
              <a:rPr lang="en-US" sz="1700" dirty="0" err="1" smtClean="0">
                <a:solidFill>
                  <a:srgbClr val="FF0000"/>
                </a:solidFill>
              </a:rPr>
              <a:t>perf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l-GR" sz="1700" dirty="0" smtClean="0"/>
              <a:t>για κάθε</a:t>
            </a:r>
          </a:p>
          <a:p>
            <a:pPr lvl="2">
              <a:buNone/>
            </a:pPr>
            <a:r>
              <a:rPr lang="el-GR" sz="1700" dirty="0" smtClean="0"/>
              <a:t>	</a:t>
            </a:r>
            <a:r>
              <a:rPr lang="en-US" sz="1700" dirty="0" smtClean="0"/>
              <a:t>benchmark</a:t>
            </a:r>
            <a:r>
              <a:rPr lang="el-GR" sz="1700" dirty="0" smtClean="0"/>
              <a:t> που εκτελείται</a:t>
            </a:r>
            <a:endParaRPr lang="en-US" sz="1700" dirty="0" smtClean="0"/>
          </a:p>
          <a:p>
            <a:pPr lvl="2">
              <a:buFont typeface="Wingdings" pitchFamily="2" charset="2"/>
              <a:buChar char="ü"/>
            </a:pPr>
            <a:r>
              <a:rPr lang="el-GR" sz="1700" dirty="0" smtClean="0">
                <a:solidFill>
                  <a:srgbClr val="FF0000"/>
                </a:solidFill>
              </a:rPr>
              <a:t>Ενημέρωση</a:t>
            </a:r>
            <a:r>
              <a:rPr lang="el-GR" sz="1700" dirty="0" smtClean="0"/>
              <a:t> της </a:t>
            </a:r>
            <a:r>
              <a:rPr lang="el-GR" sz="1700" dirty="0" smtClean="0">
                <a:solidFill>
                  <a:srgbClr val="FF0000"/>
                </a:solidFill>
              </a:rPr>
              <a:t>προτεραιότητας</a:t>
            </a:r>
            <a:r>
              <a:rPr lang="el-GR" sz="1700" dirty="0" smtClean="0"/>
              <a:t> των εφαρμογών</a:t>
            </a:r>
            <a:r>
              <a:rPr lang="el-GR" sz="1700" dirty="0" smtClean="0"/>
              <a:t>	</a:t>
            </a:r>
            <a:endParaRPr lang="el-GR" sz="1700" dirty="0" smtClean="0"/>
          </a:p>
          <a:p>
            <a:pPr lvl="2">
              <a:buFont typeface="Wingdings" pitchFamily="2" charset="2"/>
              <a:buChar char="ü"/>
            </a:pPr>
            <a:r>
              <a:rPr lang="el-GR" sz="1700" dirty="0" smtClean="0">
                <a:solidFill>
                  <a:srgbClr val="FF0000"/>
                </a:solidFill>
              </a:rPr>
              <a:t>Κλήση </a:t>
            </a:r>
            <a:r>
              <a:rPr lang="el-GR" sz="1700" dirty="0" smtClean="0"/>
              <a:t>της συνάρτησης </a:t>
            </a:r>
            <a:r>
              <a:rPr lang="en-US" sz="1700" dirty="0" err="1" smtClean="0">
                <a:solidFill>
                  <a:srgbClr val="FF0000"/>
                </a:solidFill>
              </a:rPr>
              <a:t>apply_model</a:t>
            </a:r>
            <a:r>
              <a:rPr lang="en-US" sz="1700" dirty="0" smtClean="0">
                <a:solidFill>
                  <a:srgbClr val="FF0000"/>
                </a:solidFill>
              </a:rPr>
              <a:t>() </a:t>
            </a:r>
            <a:r>
              <a:rPr lang="el-GR" sz="1700" dirty="0" smtClean="0"/>
              <a:t>για εφαρμογή</a:t>
            </a:r>
          </a:p>
          <a:p>
            <a:pPr lvl="2">
              <a:buNone/>
            </a:pPr>
            <a:r>
              <a:rPr lang="el-GR" sz="1700" dirty="0" smtClean="0"/>
              <a:t>	</a:t>
            </a:r>
            <a:r>
              <a:rPr lang="el-GR" sz="1700" dirty="0" smtClean="0"/>
              <a:t>του μοντέλου και εκτέλεση κατάλληλων ενεργειών</a:t>
            </a:r>
            <a:endParaRPr lang="el-GR" sz="1700" dirty="0" smtClean="0"/>
          </a:p>
          <a:p>
            <a:pPr lvl="1">
              <a:buFont typeface="Wingdings" pitchFamily="2" charset="2"/>
              <a:buChar char="Ø"/>
            </a:pPr>
            <a:r>
              <a:rPr lang="el-GR" sz="1900" dirty="0" smtClean="0"/>
              <a:t>Δημιουργία αρχείου εξόδου με </a:t>
            </a:r>
            <a:r>
              <a:rPr lang="el-GR" sz="1900" dirty="0" smtClean="0">
                <a:solidFill>
                  <a:srgbClr val="FF0000"/>
                </a:solidFill>
              </a:rPr>
              <a:t>χρόνους εκτέλεσης</a:t>
            </a:r>
            <a:endParaRPr lang="el-GR" sz="1900" dirty="0" smtClean="0">
              <a:solidFill>
                <a:srgbClr val="FF0000"/>
              </a:solidFill>
            </a:endParaRPr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33</a:t>
            </a:fld>
            <a:endParaRPr lang="el-GR" noProof="0" dirty="0"/>
          </a:p>
        </p:txBody>
      </p:sp>
      <p:pic>
        <p:nvPicPr>
          <p:cNvPr id="11" name="10 - Εικόνα" descr="Resource_Manager_structure_co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75" y="1802674"/>
            <a:ext cx="6117772" cy="470535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Δομή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l-GR" sz="2300" dirty="0" smtClean="0"/>
              <a:t>Το </a:t>
            </a:r>
            <a:r>
              <a:rPr lang="el-GR" sz="2300" dirty="0" smtClean="0">
                <a:solidFill>
                  <a:srgbClr val="FF0000"/>
                </a:solidFill>
              </a:rPr>
              <a:t>δευτερεύον</a:t>
            </a:r>
            <a:r>
              <a:rPr lang="el-GR" sz="2300" dirty="0" smtClean="0"/>
              <a:t> νήμα αναλαμβάνει την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>
                <a:solidFill>
                  <a:srgbClr val="FF0000"/>
                </a:solidFill>
              </a:rPr>
              <a:t>αλληλεπίδραση</a:t>
            </a:r>
            <a:r>
              <a:rPr lang="el-GR" sz="2300" dirty="0" smtClean="0"/>
              <a:t> με το χρήστη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/>
              <a:t>(</a:t>
            </a:r>
            <a:r>
              <a:rPr lang="en-US" sz="2300" dirty="0" smtClean="0"/>
              <a:t>command line</a:t>
            </a:r>
            <a:r>
              <a:rPr lang="el-GR" sz="2300" dirty="0" smtClean="0"/>
              <a:t> </a:t>
            </a:r>
            <a:r>
              <a:rPr lang="en-US" sz="2300" dirty="0" smtClean="0"/>
              <a:t>interface)</a:t>
            </a:r>
            <a:endParaRPr lang="el-GR" sz="2300" dirty="0" smtClean="0"/>
          </a:p>
          <a:p>
            <a:pPr>
              <a:buFont typeface="Wingdings" pitchFamily="2" charset="2"/>
              <a:buChar char="Ø"/>
            </a:pPr>
            <a:r>
              <a:rPr lang="el-GR" sz="2300" dirty="0" smtClean="0">
                <a:solidFill>
                  <a:srgbClr val="FF0000"/>
                </a:solidFill>
              </a:rPr>
              <a:t>Δέχεται εντολές </a:t>
            </a:r>
            <a:r>
              <a:rPr lang="el-GR" sz="2300" dirty="0" smtClean="0"/>
              <a:t>και αναλαμβάνει να </a:t>
            </a:r>
            <a:r>
              <a:rPr lang="el-GR" sz="2300" dirty="0" smtClean="0">
                <a:solidFill>
                  <a:srgbClr val="FF0000"/>
                </a:solidFill>
              </a:rPr>
              <a:t>ενημερώνει</a:t>
            </a:r>
          </a:p>
          <a:p>
            <a:pPr>
              <a:buNone/>
            </a:pPr>
            <a:r>
              <a:rPr lang="el-GR" sz="2300" dirty="0" smtClean="0"/>
              <a:t>	</a:t>
            </a:r>
            <a:r>
              <a:rPr lang="el-GR" sz="2300" dirty="0" smtClean="0"/>
              <a:t>κατάλληλα το πρωτεύον νήμα για να τις εκτελέσει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Η εκτέλεση </a:t>
            </a:r>
            <a:r>
              <a:rPr lang="el-GR" sz="2300" dirty="0" smtClean="0">
                <a:solidFill>
                  <a:srgbClr val="FF0000"/>
                </a:solidFill>
              </a:rPr>
              <a:t>τερματίζεται </a:t>
            </a:r>
            <a:r>
              <a:rPr lang="el-GR" sz="2300" dirty="0" smtClean="0"/>
              <a:t>αν δοθεί </a:t>
            </a:r>
            <a:r>
              <a:rPr lang="en-US" sz="2300" dirty="0" smtClean="0"/>
              <a:t>q </a:t>
            </a:r>
            <a:r>
              <a:rPr lang="el-GR" sz="2300" dirty="0" smtClean="0"/>
              <a:t>ή </a:t>
            </a:r>
            <a:r>
              <a:rPr lang="en-US" sz="2300" dirty="0" smtClean="0"/>
              <a:t>Q</a:t>
            </a:r>
          </a:p>
          <a:p>
            <a:pPr>
              <a:buFont typeface="Wingdings" pitchFamily="2" charset="2"/>
              <a:buChar char="Ø"/>
            </a:pPr>
            <a:r>
              <a:rPr lang="el-GR" sz="2300" dirty="0" smtClean="0"/>
              <a:t>Οι </a:t>
            </a:r>
            <a:r>
              <a:rPr lang="el-GR" sz="2300" dirty="0" smtClean="0">
                <a:solidFill>
                  <a:srgbClr val="FF0000"/>
                </a:solidFill>
              </a:rPr>
              <a:t>εντολές</a:t>
            </a:r>
            <a:r>
              <a:rPr lang="el-GR" sz="2300" dirty="0" smtClean="0"/>
              <a:t> που περιλαμβάνει είναι: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m</a:t>
            </a:r>
            <a:r>
              <a:rPr lang="en-US" sz="2100" b="1" dirty="0" smtClean="0"/>
              <a:t>igrate</a:t>
            </a:r>
            <a:r>
              <a:rPr lang="en-US" sz="2100" dirty="0" smtClean="0"/>
              <a:t> &lt;</a:t>
            </a:r>
            <a:r>
              <a:rPr lang="en-US" sz="2100" dirty="0" err="1" smtClean="0"/>
              <a:t>src_node</a:t>
            </a:r>
            <a:r>
              <a:rPr lang="en-US" sz="2100" dirty="0" smtClean="0"/>
              <a:t>&gt; &lt;</a:t>
            </a:r>
            <a:r>
              <a:rPr lang="en-US" sz="2100" dirty="0" err="1" smtClean="0"/>
              <a:t>dst_node</a:t>
            </a:r>
            <a:r>
              <a:rPr lang="en-US" sz="2100" dirty="0" smtClean="0"/>
              <a:t>&gt; &lt;</a:t>
            </a:r>
            <a:r>
              <a:rPr lang="en-US" sz="2100" dirty="0" err="1" smtClean="0"/>
              <a:t>num_pages</a:t>
            </a:r>
            <a:r>
              <a:rPr lang="en-US" sz="2100" dirty="0" smtClean="0"/>
              <a:t>&gt;:</a:t>
            </a:r>
          </a:p>
          <a:p>
            <a:pPr lvl="1">
              <a:buNone/>
            </a:pPr>
            <a:r>
              <a:rPr lang="en-US" sz="2100" dirty="0" smtClean="0"/>
              <a:t>	</a:t>
            </a:r>
            <a:r>
              <a:rPr lang="el-GR" sz="2100" dirty="0" smtClean="0"/>
              <a:t>Μεταφορά σελίδων μνήμης συνολικού πλήθους</a:t>
            </a:r>
          </a:p>
          <a:p>
            <a:pPr lvl="1">
              <a:buNone/>
            </a:pPr>
            <a:r>
              <a:rPr lang="el-GR" sz="2100" dirty="0" smtClean="0"/>
              <a:t>	</a:t>
            </a:r>
            <a:r>
              <a:rPr lang="en-US" sz="2100" dirty="0" err="1" smtClean="0"/>
              <a:t>num_pages</a:t>
            </a:r>
            <a:r>
              <a:rPr lang="en-US" sz="2100" dirty="0" smtClean="0"/>
              <a:t> </a:t>
            </a:r>
            <a:r>
              <a:rPr lang="el-GR" sz="2100" dirty="0" smtClean="0"/>
              <a:t>από τον κόμβο </a:t>
            </a:r>
            <a:r>
              <a:rPr lang="en-US" sz="2100" dirty="0" err="1" smtClean="0"/>
              <a:t>src</a:t>
            </a:r>
            <a:r>
              <a:rPr lang="en-US" sz="2100" dirty="0" smtClean="0"/>
              <a:t> </a:t>
            </a:r>
            <a:r>
              <a:rPr lang="el-GR" sz="2100" dirty="0" smtClean="0"/>
              <a:t>στον κόμβο </a:t>
            </a:r>
            <a:r>
              <a:rPr lang="en-US" sz="2100" dirty="0" err="1" smtClean="0"/>
              <a:t>dst</a:t>
            </a:r>
            <a:endParaRPr lang="en-US" sz="2100" dirty="0" smtClean="0"/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increase </a:t>
            </a:r>
            <a:r>
              <a:rPr lang="en-US" sz="2100" dirty="0" smtClean="0"/>
              <a:t>&lt;</a:t>
            </a:r>
            <a:r>
              <a:rPr lang="en-US" sz="2100" dirty="0" err="1" smtClean="0"/>
              <a:t>pid</a:t>
            </a:r>
            <a:r>
              <a:rPr lang="en-US" sz="2100" dirty="0" smtClean="0"/>
              <a:t>&gt;: </a:t>
            </a:r>
            <a:r>
              <a:rPr lang="el-GR" sz="2100" dirty="0" smtClean="0"/>
              <a:t>Αύξηση της προτεραιότητας της</a:t>
            </a:r>
          </a:p>
          <a:p>
            <a:pPr lvl="1"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εφαρμογής με </a:t>
            </a:r>
            <a:r>
              <a:rPr lang="en-US" sz="2100" dirty="0" smtClean="0"/>
              <a:t>PID &lt;</a:t>
            </a:r>
            <a:r>
              <a:rPr lang="en-US" sz="2100" dirty="0" err="1" smtClean="0"/>
              <a:t>pid</a:t>
            </a:r>
            <a:r>
              <a:rPr lang="en-US" sz="2100" dirty="0" smtClean="0"/>
              <a:t>&gt; </a:t>
            </a:r>
            <a:r>
              <a:rPr lang="el-GR" sz="2100" dirty="0" smtClean="0"/>
              <a:t>από </a:t>
            </a:r>
            <a:r>
              <a:rPr lang="en-US" sz="2100" dirty="0" smtClean="0"/>
              <a:t>low </a:t>
            </a:r>
            <a:r>
              <a:rPr lang="el-GR" sz="2100" dirty="0" smtClean="0"/>
              <a:t>σε </a:t>
            </a:r>
            <a:r>
              <a:rPr lang="en-US" sz="2100" dirty="0" smtClean="0"/>
              <a:t>high</a:t>
            </a:r>
            <a:endParaRPr lang="el-GR" sz="2100" dirty="0" smtClean="0"/>
          </a:p>
          <a:p>
            <a:pPr lvl="1">
              <a:buFont typeface="Wingdings" pitchFamily="2" charset="2"/>
              <a:buChar char="Ø"/>
            </a:pPr>
            <a:r>
              <a:rPr lang="en-US" sz="2100" b="1" dirty="0" smtClean="0"/>
              <a:t>d</a:t>
            </a:r>
            <a:r>
              <a:rPr lang="en-US" sz="2100" b="1" dirty="0" smtClean="0"/>
              <a:t>ecrease</a:t>
            </a:r>
            <a:r>
              <a:rPr lang="en-US" sz="2100" dirty="0" smtClean="0"/>
              <a:t> &lt;</a:t>
            </a:r>
            <a:r>
              <a:rPr lang="en-US" sz="2100" dirty="0" err="1" smtClean="0"/>
              <a:t>pid</a:t>
            </a:r>
            <a:r>
              <a:rPr lang="en-US" sz="2100" dirty="0" smtClean="0"/>
              <a:t>&gt;: </a:t>
            </a:r>
            <a:r>
              <a:rPr lang="el-GR" sz="2100" dirty="0" smtClean="0"/>
              <a:t>Μείωση της προτεραιότητας της</a:t>
            </a:r>
          </a:p>
          <a:p>
            <a:pPr lvl="1">
              <a:buNone/>
            </a:pPr>
            <a:r>
              <a:rPr lang="el-GR" sz="2100" dirty="0" smtClean="0"/>
              <a:t>	</a:t>
            </a:r>
            <a:r>
              <a:rPr lang="el-GR" sz="2100" dirty="0" smtClean="0"/>
              <a:t>εφαρμογής με </a:t>
            </a:r>
            <a:r>
              <a:rPr lang="en-US" sz="2100" dirty="0" smtClean="0"/>
              <a:t>PID &lt;</a:t>
            </a:r>
            <a:r>
              <a:rPr lang="en-US" sz="2100" dirty="0" err="1" smtClean="0"/>
              <a:t>pid</a:t>
            </a:r>
            <a:r>
              <a:rPr lang="en-US" sz="2100" dirty="0" smtClean="0"/>
              <a:t>&gt; </a:t>
            </a:r>
            <a:r>
              <a:rPr lang="el-GR" sz="2100" dirty="0" smtClean="0"/>
              <a:t>από </a:t>
            </a:r>
            <a:r>
              <a:rPr lang="en-US" sz="2100" dirty="0" smtClean="0"/>
              <a:t>high </a:t>
            </a:r>
            <a:r>
              <a:rPr lang="el-GR" sz="2100" dirty="0" smtClean="0"/>
              <a:t>σε </a:t>
            </a:r>
            <a:r>
              <a:rPr lang="en-US" sz="2100" dirty="0" smtClean="0"/>
              <a:t>low</a:t>
            </a:r>
            <a:endParaRPr lang="el-GR" sz="21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34</a:t>
            </a:fld>
            <a:endParaRPr lang="el-GR" noProof="0" dirty="0"/>
          </a:p>
        </p:txBody>
      </p:sp>
      <p:pic>
        <p:nvPicPr>
          <p:cNvPr id="8" name="7 - Εικόνα" descr="Resource_Manager_structure_co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75" y="1802674"/>
            <a:ext cx="6117772" cy="470535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Μοντέλο</a:t>
            </a:r>
            <a:endParaRPr lang="el-GR" dirty="0"/>
          </a:p>
        </p:txBody>
      </p:sp>
      <p:pic>
        <p:nvPicPr>
          <p:cNvPr id="7" name="6 - Θέση περιεχομένου" descr="Resource_MG_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41" y="1971515"/>
            <a:ext cx="7577070" cy="4448794"/>
          </a:xfrm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35</a:t>
            </a:fld>
            <a:endParaRPr lang="el-GR" noProof="0" dirty="0"/>
          </a:p>
        </p:txBody>
      </p:sp>
      <p:sp>
        <p:nvSpPr>
          <p:cNvPr id="8" name="7 - Έλλειψη"/>
          <p:cNvSpPr/>
          <p:nvPr/>
        </p:nvSpPr>
        <p:spPr>
          <a:xfrm>
            <a:off x="9013371" y="2625635"/>
            <a:ext cx="2586445" cy="12932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Διάγραμμα ροής της συνάρτησης </a:t>
            </a:r>
            <a:r>
              <a:rPr lang="en-US" dirty="0" err="1" smtClean="0">
                <a:solidFill>
                  <a:schemeClr val="tx1"/>
                </a:solidFill>
              </a:rPr>
              <a:t>apply_model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Μοντέλο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79"/>
            <a:ext cx="11081657" cy="45436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H </a:t>
            </a:r>
            <a:r>
              <a:rPr lang="el-GR" sz="2200" dirty="0" smtClean="0">
                <a:solidFill>
                  <a:srgbClr val="FF0000"/>
                </a:solidFill>
              </a:rPr>
              <a:t>συνάρτηση</a:t>
            </a:r>
            <a:r>
              <a:rPr lang="el-GR" sz="2200" dirty="0" smtClean="0"/>
              <a:t> </a:t>
            </a:r>
            <a:r>
              <a:rPr lang="en-US" sz="2200" dirty="0" err="1" smtClean="0"/>
              <a:t>apply_model</a:t>
            </a:r>
            <a:r>
              <a:rPr lang="en-US" sz="2200" dirty="0" smtClean="0"/>
              <a:t>() </a:t>
            </a:r>
            <a:r>
              <a:rPr lang="el-GR" sz="2200" dirty="0" smtClean="0"/>
              <a:t>αποτελεί την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>
                <a:solidFill>
                  <a:srgbClr val="FF0000"/>
                </a:solidFill>
              </a:rPr>
              <a:t>«καρδιά» </a:t>
            </a:r>
            <a:r>
              <a:rPr lang="el-GR" sz="2200" dirty="0" smtClean="0"/>
              <a:t>του </a:t>
            </a:r>
            <a:r>
              <a:rPr lang="en-US" sz="2200" dirty="0" smtClean="0"/>
              <a:t>resource manager</a:t>
            </a:r>
            <a:endParaRPr lang="el-GR" sz="22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Συλλέγει όλες τις απαραίτητες </a:t>
            </a:r>
            <a:r>
              <a:rPr lang="el-GR" sz="2200" dirty="0" smtClean="0">
                <a:solidFill>
                  <a:srgbClr val="FF0000"/>
                </a:solidFill>
              </a:rPr>
              <a:t>μετρήσεις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για το σύστημα και τις εφαρμογές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Για τις </a:t>
            </a:r>
            <a:r>
              <a:rPr lang="en-US" sz="2200" dirty="0" smtClean="0">
                <a:solidFill>
                  <a:srgbClr val="FF0000"/>
                </a:solidFill>
              </a:rPr>
              <a:t>high priority </a:t>
            </a:r>
            <a:r>
              <a:rPr lang="el-GR" sz="2200" dirty="0" smtClean="0"/>
              <a:t>εφαρμογές επιλέγει την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b="1" dirty="0" smtClean="0"/>
              <a:t>τοπική</a:t>
            </a:r>
            <a:r>
              <a:rPr lang="el-GR" sz="2200" dirty="0" smtClean="0"/>
              <a:t> τοπολογία</a:t>
            </a:r>
            <a:endParaRPr lang="el-GR" sz="20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Ικανοποιεί τις εντολές του χρήστη για </a:t>
            </a:r>
            <a:r>
              <a:rPr lang="el-GR" sz="2200" dirty="0" smtClean="0">
                <a:solidFill>
                  <a:srgbClr val="FF0000"/>
                </a:solidFill>
              </a:rPr>
              <a:t>μεταφορά</a:t>
            </a:r>
          </a:p>
          <a:p>
            <a:pPr>
              <a:buNone/>
            </a:pPr>
            <a:r>
              <a:rPr lang="el-GR" sz="2200" dirty="0" smtClean="0">
                <a:solidFill>
                  <a:srgbClr val="FF0000"/>
                </a:solidFill>
              </a:rPr>
              <a:t>	</a:t>
            </a:r>
            <a:r>
              <a:rPr lang="el-GR" sz="2200" dirty="0" smtClean="0">
                <a:solidFill>
                  <a:srgbClr val="FF0000"/>
                </a:solidFill>
              </a:rPr>
              <a:t>σελίδων μνήμης </a:t>
            </a:r>
            <a:r>
              <a:rPr lang="el-GR" sz="2200" dirty="0" smtClean="0"/>
              <a:t>μεταξύ των κόμβων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Επηρεάζεται η μνήμη μόνο των </a:t>
            </a:r>
            <a:r>
              <a:rPr lang="en-US" sz="2200" dirty="0" smtClean="0">
                <a:solidFill>
                  <a:srgbClr val="FF0000"/>
                </a:solidFill>
              </a:rPr>
              <a:t>low priority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l-GR" sz="2200" dirty="0" smtClean="0"/>
              <a:t>εφαρμογών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Το </a:t>
            </a:r>
            <a:r>
              <a:rPr lang="el-GR" sz="2200" dirty="0" smtClean="0">
                <a:solidFill>
                  <a:srgbClr val="FF0000"/>
                </a:solidFill>
              </a:rPr>
              <a:t>μοντέλο</a:t>
            </a:r>
            <a:r>
              <a:rPr lang="el-GR" sz="2200" dirty="0" smtClean="0"/>
              <a:t> καθορίζει τη </a:t>
            </a:r>
            <a:r>
              <a:rPr lang="el-GR" sz="2200" u="sng" dirty="0" smtClean="0">
                <a:solidFill>
                  <a:srgbClr val="FF0000"/>
                </a:solidFill>
              </a:rPr>
              <a:t>σειρά</a:t>
            </a:r>
            <a:r>
              <a:rPr lang="el-GR" sz="2200" dirty="0" smtClean="0"/>
              <a:t> εξέτασης των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εφαρμογών για μεταφορά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36</a:t>
            </a:fld>
            <a:endParaRPr lang="el-GR" noProof="0" dirty="0"/>
          </a:p>
        </p:txBody>
      </p:sp>
      <p:pic>
        <p:nvPicPr>
          <p:cNvPr id="5" name="4 - Εικόνα" descr="Resource_MG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2011680"/>
            <a:ext cx="5251948" cy="4294142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Μοντέλο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80"/>
            <a:ext cx="11238411" cy="43891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l-GR" sz="2200" dirty="0" smtClean="0"/>
              <a:t>Οι </a:t>
            </a:r>
            <a:r>
              <a:rPr lang="el-GR" sz="2200" dirty="0" smtClean="0">
                <a:solidFill>
                  <a:srgbClr val="FF0000"/>
                </a:solidFill>
              </a:rPr>
              <a:t>μετρήσεις</a:t>
            </a:r>
            <a:r>
              <a:rPr lang="el-GR" sz="2200" dirty="0" smtClean="0"/>
              <a:t> που συλλέγει ο </a:t>
            </a:r>
            <a:r>
              <a:rPr lang="en-US" sz="2200" dirty="0" smtClean="0"/>
              <a:t>resource manager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l-GR" sz="2200" dirty="0" smtClean="0"/>
              <a:t>αφορούν: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Στη χρήση </a:t>
            </a:r>
            <a:r>
              <a:rPr lang="en-US" sz="2000" b="1" dirty="0" smtClean="0"/>
              <a:t>bandwidth</a:t>
            </a:r>
            <a:r>
              <a:rPr lang="en-US" sz="2000" dirty="0" smtClean="0"/>
              <a:t> </a:t>
            </a:r>
            <a:r>
              <a:rPr lang="el-GR" sz="2000" dirty="0" smtClean="0"/>
              <a:t>σε κάθε κόμβο του</a:t>
            </a:r>
          </a:p>
          <a:p>
            <a:pPr lvl="1"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συστήματος και συνολικά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Για κάθε εφαρμογή το </a:t>
            </a:r>
            <a:r>
              <a:rPr lang="en-US" sz="2000" b="1" dirty="0" smtClean="0"/>
              <a:t>CPI, bandwidth,</a:t>
            </a:r>
          </a:p>
          <a:p>
            <a:pPr lvl="1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cpu</a:t>
            </a:r>
            <a:r>
              <a:rPr lang="en-US" sz="2000" b="1" dirty="0" smtClean="0"/>
              <a:t> affinity, </a:t>
            </a:r>
            <a:r>
              <a:rPr lang="el-GR" sz="2000" b="1" dirty="0" smtClean="0"/>
              <a:t>πλήθος σελίδων </a:t>
            </a:r>
            <a:r>
              <a:rPr lang="el-GR" sz="2000" dirty="0" smtClean="0"/>
              <a:t>σε κάθε κόμβο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Χωρίζουμε τις εφαρμογές σε </a:t>
            </a:r>
            <a:r>
              <a:rPr lang="el-GR" sz="2200" dirty="0" smtClean="0">
                <a:solidFill>
                  <a:srgbClr val="FF0000"/>
                </a:solidFill>
              </a:rPr>
              <a:t>δύο ομάδες</a:t>
            </a:r>
            <a:r>
              <a:rPr lang="el-GR" sz="22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local</a:t>
            </a:r>
            <a:r>
              <a:rPr lang="en-US" sz="2000" dirty="0" smtClean="0"/>
              <a:t>: </a:t>
            </a:r>
            <a:r>
              <a:rPr lang="el-GR" sz="2000" dirty="0" smtClean="0"/>
              <a:t>Αυτές που εκτελούνται στον κόμβο </a:t>
            </a:r>
            <a:r>
              <a:rPr lang="en-US" sz="2000" dirty="0" err="1" smtClean="0"/>
              <a:t>dst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remote</a:t>
            </a:r>
            <a:r>
              <a:rPr lang="en-US" sz="2000" dirty="0" smtClean="0"/>
              <a:t>: </a:t>
            </a:r>
            <a:r>
              <a:rPr lang="el-GR" sz="2000" dirty="0" smtClean="0"/>
              <a:t>Αυτές που εκτελούνται στον κόμβο 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Κατασκευάζουμε τους πίνακες </a:t>
            </a:r>
            <a:r>
              <a:rPr lang="en-US" sz="2200" dirty="0" err="1" smtClean="0"/>
              <a:t>BWs_local</a:t>
            </a:r>
            <a:endParaRPr lang="el-GR" sz="2200" dirty="0" smtClean="0"/>
          </a:p>
          <a:p>
            <a:pPr>
              <a:buNone/>
            </a:pPr>
            <a:r>
              <a:rPr lang="el-GR" sz="2200" dirty="0" smtClean="0"/>
              <a:t>	(φθίνουσα σειρά) και </a:t>
            </a:r>
            <a:r>
              <a:rPr lang="en-US" sz="2200" dirty="0" err="1" smtClean="0"/>
              <a:t>BWs_remote</a:t>
            </a:r>
            <a:r>
              <a:rPr lang="en-US" sz="2200" dirty="0" smtClean="0"/>
              <a:t> (</a:t>
            </a:r>
            <a:r>
              <a:rPr lang="el-GR" sz="2200" dirty="0" smtClean="0"/>
              <a:t>αύξουσα</a:t>
            </a:r>
          </a:p>
          <a:p>
            <a:pPr>
              <a:buNone/>
            </a:pPr>
            <a:r>
              <a:rPr lang="el-GR" sz="2200" dirty="0" smtClean="0"/>
              <a:t>	</a:t>
            </a:r>
            <a:r>
              <a:rPr lang="el-GR" sz="2200" dirty="0" smtClean="0"/>
              <a:t>σειρά)</a:t>
            </a:r>
            <a:endParaRPr lang="en-US" sz="220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37</a:t>
            </a:fld>
            <a:endParaRPr lang="el-GR" noProof="0" dirty="0"/>
          </a:p>
        </p:txBody>
      </p:sp>
      <p:pic>
        <p:nvPicPr>
          <p:cNvPr id="5" name="4 - Εικόνα" descr="Resource_MG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2011680"/>
            <a:ext cx="5251948" cy="4294142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- </a:t>
            </a:r>
            <a:r>
              <a:rPr lang="el-GR" dirty="0" smtClean="0"/>
              <a:t>Μοντέλο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64820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Εξετάζουμε τις εφαρμογές του πίνακα </a:t>
            </a:r>
            <a:r>
              <a:rPr lang="en-US" sz="2000" dirty="0" err="1" smtClean="0">
                <a:solidFill>
                  <a:srgbClr val="FF0000"/>
                </a:solidFill>
              </a:rPr>
              <a:t>BWs_local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κατά φθίνουσα σειρά </a:t>
            </a:r>
            <a:r>
              <a:rPr lang="en-US" sz="2000" dirty="0" smtClean="0"/>
              <a:t>bandwidth </a:t>
            </a:r>
            <a:r>
              <a:rPr lang="el-GR" sz="2000" dirty="0" smtClean="0"/>
              <a:t>και για κάθε μία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με </a:t>
            </a:r>
            <a:r>
              <a:rPr lang="en-US" sz="2000" dirty="0" smtClean="0"/>
              <a:t>low priority </a:t>
            </a:r>
            <a:r>
              <a:rPr lang="el-GR" sz="2000" dirty="0" smtClean="0"/>
              <a:t>μετακινούμε τις</a:t>
            </a:r>
            <a:r>
              <a:rPr lang="en-US" sz="2000" dirty="0" smtClean="0"/>
              <a:t> </a:t>
            </a:r>
            <a:r>
              <a:rPr lang="el-GR" sz="2000" dirty="0" smtClean="0"/>
              <a:t>σελίδες της από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τον κόμβο </a:t>
            </a:r>
            <a:r>
              <a:rPr lang="en-US" sz="2000" dirty="0" err="1" smtClean="0"/>
              <a:t>src</a:t>
            </a:r>
            <a:r>
              <a:rPr lang="el-GR" sz="2000" dirty="0" smtClean="0"/>
              <a:t> στον κόμβο </a:t>
            </a:r>
            <a:r>
              <a:rPr lang="en-US" sz="2000" dirty="0" err="1" smtClean="0"/>
              <a:t>dst</a:t>
            </a:r>
            <a:r>
              <a:rPr lang="el-GR" sz="2000" dirty="0" smtClean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Με αυτό τον τρόπο επιβάλλουμε για αυτές που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επηρεάζονται περισσότερο από τις </a:t>
            </a:r>
            <a:r>
              <a:rPr lang="en-US" sz="2000" dirty="0" smtClean="0"/>
              <a:t>remote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τοπολογίες την</a:t>
            </a:r>
            <a:r>
              <a:rPr lang="en-US" sz="2000" dirty="0" smtClean="0"/>
              <a:t> </a:t>
            </a:r>
            <a:r>
              <a:rPr lang="el-GR" sz="2000" dirty="0" smtClean="0">
                <a:solidFill>
                  <a:srgbClr val="FF0000"/>
                </a:solidFill>
              </a:rPr>
              <a:t>τοπική εκτέλεση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Αν δεν έχει συμπληρωθεί ο αριθμός των σελίδων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που έχει δώσει ο χρήστης συνεχίζουμε με τον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πίνακα </a:t>
            </a:r>
            <a:r>
              <a:rPr lang="en-US" sz="2000" dirty="0" err="1" smtClean="0">
                <a:solidFill>
                  <a:srgbClr val="FF0000"/>
                </a:solidFill>
              </a:rPr>
              <a:t>BWs_remote</a:t>
            </a:r>
            <a:endParaRPr lang="el-GR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Η ταξινόμηση σε αυτόν τον πίνακα είναι αύξουσα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ώστε να επιβάλλεται </a:t>
            </a:r>
            <a:r>
              <a:rPr lang="en-US" sz="2000" dirty="0" smtClean="0"/>
              <a:t>remote </a:t>
            </a:r>
            <a:r>
              <a:rPr lang="el-GR" sz="2000" dirty="0" smtClean="0"/>
              <a:t>τοπολογία για τις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εφαρμογές που επηρεάζονται λιγότερο</a:t>
            </a:r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38</a:t>
            </a:fld>
            <a:endParaRPr lang="el-GR" noProof="0" dirty="0"/>
          </a:p>
        </p:txBody>
      </p:sp>
      <p:pic>
        <p:nvPicPr>
          <p:cNvPr id="6" name="5 - Εικόνα" descr="Resource_MG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2011680"/>
            <a:ext cx="5474017" cy="4294142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</a:t>
            </a:r>
            <a:r>
              <a:rPr lang="en-US" dirty="0" smtClean="0"/>
              <a:t>– </a:t>
            </a:r>
            <a:r>
              <a:rPr lang="el-GR" dirty="0" smtClean="0"/>
              <a:t>Βελτίωση μοντέλου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5567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200" b="1" dirty="0" smtClean="0">
                <a:solidFill>
                  <a:srgbClr val="FF0000"/>
                </a:solidFill>
              </a:rPr>
              <a:t>ΙΔΕΑ</a:t>
            </a:r>
            <a:r>
              <a:rPr lang="el-GR" sz="2200" dirty="0" smtClean="0"/>
              <a:t>: Από τις εφαρμογές του πίνακα </a:t>
            </a:r>
            <a:r>
              <a:rPr lang="en-US" sz="2200" dirty="0" err="1" smtClean="0"/>
              <a:t>BWs_remote</a:t>
            </a:r>
            <a:r>
              <a:rPr lang="en-US" sz="2200" dirty="0" smtClean="0"/>
              <a:t> </a:t>
            </a:r>
            <a:r>
              <a:rPr lang="el-GR" sz="2200" dirty="0" smtClean="0"/>
              <a:t>που θα επιβάλλουμε </a:t>
            </a:r>
            <a:r>
              <a:rPr lang="en-US" sz="2200" dirty="0" smtClean="0"/>
              <a:t>remote </a:t>
            </a:r>
            <a:r>
              <a:rPr lang="el-GR" sz="2200" dirty="0" smtClean="0"/>
              <a:t>τοπολογία να εξετάσουμε </a:t>
            </a:r>
            <a:r>
              <a:rPr lang="el-GR" sz="2200" dirty="0" smtClean="0">
                <a:solidFill>
                  <a:srgbClr val="FF0000"/>
                </a:solidFill>
              </a:rPr>
              <a:t>τελευταίες</a:t>
            </a:r>
            <a:r>
              <a:rPr lang="el-GR" sz="2200" dirty="0" smtClean="0"/>
              <a:t> αυτές που τρέχουν στον </a:t>
            </a:r>
            <a:r>
              <a:rPr lang="el-GR" sz="2200" dirty="0" smtClean="0">
                <a:solidFill>
                  <a:srgbClr val="FF0000"/>
                </a:solidFill>
              </a:rPr>
              <a:t>κόμβο </a:t>
            </a:r>
            <a:r>
              <a:rPr lang="en-US" sz="2200" dirty="0" err="1" smtClean="0">
                <a:solidFill>
                  <a:srgbClr val="FF0000"/>
                </a:solidFill>
              </a:rPr>
              <a:t>src</a:t>
            </a:r>
            <a:r>
              <a:rPr lang="el-GR" sz="2200" dirty="0" smtClean="0">
                <a:solidFill>
                  <a:srgbClr val="FF0000"/>
                </a:solidFill>
              </a:rPr>
              <a:t> </a:t>
            </a:r>
            <a:r>
              <a:rPr lang="el-GR" sz="2200" dirty="0" smtClean="0"/>
              <a:t>διότι πριν τη μεταφορά μνήμης τρέχουν σε τοπική τοπολογία οπότε είναι πιο πιθανό να επηρεαστούν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Χρησιμοποιούμε </a:t>
            </a:r>
            <a:r>
              <a:rPr lang="el-GR" sz="2200" dirty="0" smtClean="0">
                <a:solidFill>
                  <a:srgbClr val="FF0000"/>
                </a:solidFill>
              </a:rPr>
              <a:t>τρείς πίνακες </a:t>
            </a:r>
            <a:r>
              <a:rPr lang="en-US" sz="2200" dirty="0" err="1" smtClean="0"/>
              <a:t>BWs_local</a:t>
            </a:r>
            <a:r>
              <a:rPr lang="en-US" sz="2200" dirty="0" smtClean="0"/>
              <a:t>, </a:t>
            </a:r>
            <a:r>
              <a:rPr lang="en-US" sz="2200" dirty="0" err="1" smtClean="0"/>
              <a:t>BWs_remote</a:t>
            </a:r>
            <a:r>
              <a:rPr lang="en-US" sz="2200" dirty="0" smtClean="0"/>
              <a:t> </a:t>
            </a:r>
            <a:r>
              <a:rPr lang="el-GR" sz="2200" dirty="0" smtClean="0"/>
              <a:t>και </a:t>
            </a:r>
            <a:r>
              <a:rPr lang="en-US" sz="2200" dirty="0" err="1" smtClean="0"/>
              <a:t>BWs_other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err="1" smtClean="0">
                <a:solidFill>
                  <a:srgbClr val="FF0000"/>
                </a:solidFill>
              </a:rPr>
              <a:t>BWs_local</a:t>
            </a:r>
            <a:r>
              <a:rPr lang="en-US" sz="2200" dirty="0" smtClean="0"/>
              <a:t>:</a:t>
            </a:r>
            <a:r>
              <a:rPr lang="el-GR" sz="2200" dirty="0" smtClean="0"/>
              <a:t> </a:t>
            </a:r>
            <a:r>
              <a:rPr lang="el-GR" sz="2200" dirty="0" smtClean="0"/>
              <a:t>Όπως πριν περιέχει τις εφαρμογές που τρέχουν με </a:t>
            </a:r>
            <a:r>
              <a:rPr lang="en-US" sz="2200" dirty="0" err="1" smtClean="0"/>
              <a:t>cpu</a:t>
            </a:r>
            <a:r>
              <a:rPr lang="en-US" sz="2200" dirty="0" smtClean="0"/>
              <a:t> </a:t>
            </a:r>
            <a:r>
              <a:rPr lang="el-GR" sz="2200" dirty="0" smtClean="0"/>
              <a:t>από τον κόμβο </a:t>
            </a:r>
            <a:r>
              <a:rPr lang="en-US" sz="2200" dirty="0" err="1" smtClean="0"/>
              <a:t>dst</a:t>
            </a:r>
            <a:r>
              <a:rPr lang="en-US" sz="2200" dirty="0" smtClean="0"/>
              <a:t> </a:t>
            </a:r>
            <a:r>
              <a:rPr lang="el-GR" sz="2200" dirty="0" smtClean="0"/>
              <a:t>κατά φθίνουσα σειρά </a:t>
            </a:r>
            <a:r>
              <a:rPr lang="en-US" sz="2200" dirty="0" smtClean="0"/>
              <a:t>BW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>
                <a:solidFill>
                  <a:srgbClr val="FF0000"/>
                </a:solidFill>
              </a:rPr>
              <a:t>BWs_remote</a:t>
            </a:r>
            <a:r>
              <a:rPr lang="en-US" sz="2200" dirty="0" smtClean="0"/>
              <a:t>: </a:t>
            </a:r>
            <a:r>
              <a:rPr lang="el-GR" sz="2200" dirty="0" smtClean="0"/>
              <a:t>Περιέχει τις εφαρμογές που τρέχουν με </a:t>
            </a:r>
            <a:r>
              <a:rPr lang="en-US" sz="2200" dirty="0" err="1" smtClean="0"/>
              <a:t>cpu</a:t>
            </a:r>
            <a:r>
              <a:rPr lang="en-US" sz="2200" dirty="0" smtClean="0"/>
              <a:t> </a:t>
            </a:r>
            <a:r>
              <a:rPr lang="el-GR" sz="2200" dirty="0" smtClean="0"/>
              <a:t>από τον κόμβο </a:t>
            </a:r>
            <a:r>
              <a:rPr lang="en-US" sz="2200" dirty="0" err="1" smtClean="0"/>
              <a:t>src</a:t>
            </a:r>
            <a:r>
              <a:rPr lang="en-US" sz="2200" dirty="0" smtClean="0"/>
              <a:t> </a:t>
            </a:r>
            <a:r>
              <a:rPr lang="el-GR" sz="2200" dirty="0" smtClean="0"/>
              <a:t>κατά αύξουσα σειρά </a:t>
            </a:r>
            <a:r>
              <a:rPr lang="en-US" sz="2200" dirty="0" smtClean="0"/>
              <a:t>BW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>
                <a:solidFill>
                  <a:srgbClr val="FF0000"/>
                </a:solidFill>
              </a:rPr>
              <a:t>BWs_other</a:t>
            </a:r>
            <a:r>
              <a:rPr lang="en-US" sz="2200" dirty="0" smtClean="0"/>
              <a:t>: </a:t>
            </a:r>
            <a:r>
              <a:rPr lang="el-GR" sz="2200" dirty="0" smtClean="0"/>
              <a:t>Περιέχει τις εφαρμογές που τρέχουν με </a:t>
            </a:r>
            <a:r>
              <a:rPr lang="en-US" sz="2200" dirty="0" err="1" smtClean="0"/>
              <a:t>cpu</a:t>
            </a:r>
            <a:r>
              <a:rPr lang="en-US" sz="2200" dirty="0" smtClean="0"/>
              <a:t> </a:t>
            </a:r>
            <a:r>
              <a:rPr lang="el-GR" sz="2200" dirty="0" smtClean="0"/>
              <a:t>εκτός των κόμβων </a:t>
            </a:r>
            <a:r>
              <a:rPr lang="en-US" sz="2200" dirty="0" err="1" smtClean="0"/>
              <a:t>src</a:t>
            </a:r>
            <a:r>
              <a:rPr lang="en-US" sz="2200" dirty="0" smtClean="0"/>
              <a:t> </a:t>
            </a:r>
            <a:r>
              <a:rPr lang="el-GR" sz="2200" dirty="0" smtClean="0"/>
              <a:t>και </a:t>
            </a:r>
            <a:r>
              <a:rPr lang="en-US" sz="2200" dirty="0" err="1" smtClean="0"/>
              <a:t>dst</a:t>
            </a:r>
            <a:r>
              <a:rPr lang="en-US" sz="2200" dirty="0" smtClean="0"/>
              <a:t> </a:t>
            </a:r>
            <a:r>
              <a:rPr lang="el-GR" sz="2200" dirty="0" smtClean="0"/>
              <a:t>κατά αύξουσα σειρά </a:t>
            </a:r>
            <a:r>
              <a:rPr lang="en-US" sz="2200" dirty="0" smtClean="0"/>
              <a:t>BW</a:t>
            </a:r>
            <a:r>
              <a:rPr lang="el-GR" sz="22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l-GR" sz="2200" dirty="0" smtClean="0"/>
              <a:t>Η </a:t>
            </a:r>
            <a:r>
              <a:rPr lang="el-GR" sz="2200" dirty="0" smtClean="0">
                <a:solidFill>
                  <a:srgbClr val="FF0000"/>
                </a:solidFill>
              </a:rPr>
              <a:t>σειρά </a:t>
            </a:r>
            <a:r>
              <a:rPr lang="el-GR" sz="2200" dirty="0" smtClean="0"/>
              <a:t>με την οποία εξετάζουμε τις εφαρμογές μέχρι να συμπληρωθεί ο απαραίτητος αριθμός σελίδων είναι </a:t>
            </a:r>
            <a:r>
              <a:rPr lang="en-US" sz="2200" dirty="0" err="1" smtClean="0"/>
              <a:t>BWs_local</a:t>
            </a:r>
            <a:r>
              <a:rPr lang="en-US" sz="2200" dirty="0" smtClean="0"/>
              <a:t> -&gt; </a:t>
            </a:r>
            <a:r>
              <a:rPr lang="en-US" sz="2200" dirty="0" err="1" smtClean="0"/>
              <a:t>BWs_other</a:t>
            </a:r>
            <a:r>
              <a:rPr lang="en-US" sz="2200" dirty="0" smtClean="0"/>
              <a:t> -&gt; </a:t>
            </a:r>
            <a:r>
              <a:rPr lang="en-US" sz="2200" dirty="0" err="1" smtClean="0"/>
              <a:t>BWs_remote</a:t>
            </a:r>
            <a:endParaRPr lang="el-GR" sz="22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39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η </a:t>
            </a:r>
            <a:r>
              <a:rPr lang="en-US" dirty="0" smtClean="0"/>
              <a:t>NUMA </a:t>
            </a:r>
            <a:r>
              <a:rPr lang="el-GR" dirty="0" smtClean="0"/>
              <a:t>αρχιτεκτονική;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Non Uniform Memory Access</a:t>
            </a:r>
          </a:p>
          <a:p>
            <a:pPr lvl="1"/>
            <a:r>
              <a:rPr lang="el-GR" sz="2800" dirty="0" smtClean="0"/>
              <a:t>Είναι ένας σχεδιασμός της μνήμης που μπορεί να εφαρμοστεί στα </a:t>
            </a:r>
            <a:r>
              <a:rPr lang="el-GR" sz="2800" dirty="0" err="1" smtClean="0">
                <a:solidFill>
                  <a:srgbClr val="FF0000"/>
                </a:solidFill>
              </a:rPr>
              <a:t>πολυπεπεξεργαστικά</a:t>
            </a:r>
            <a:r>
              <a:rPr lang="el-GR" sz="2800" dirty="0" smtClean="0"/>
              <a:t> υπολογιστικά συστήματα</a:t>
            </a:r>
          </a:p>
          <a:p>
            <a:pPr lvl="1"/>
            <a:r>
              <a:rPr lang="el-GR" sz="2800" dirty="0" smtClean="0"/>
              <a:t>Στην </a:t>
            </a:r>
            <a:r>
              <a:rPr lang="en-US" sz="2800" dirty="0" smtClean="0"/>
              <a:t>NUMA </a:t>
            </a:r>
            <a:r>
              <a:rPr lang="el-GR" sz="2800" dirty="0" smtClean="0"/>
              <a:t>αρχιτεκτονική ο </a:t>
            </a:r>
            <a:r>
              <a:rPr lang="el-GR" sz="2800" dirty="0" smtClean="0">
                <a:solidFill>
                  <a:srgbClr val="FF0000"/>
                </a:solidFill>
              </a:rPr>
              <a:t>χρόνος πρόσβασης </a:t>
            </a:r>
            <a:r>
              <a:rPr lang="el-GR" sz="2800" dirty="0" smtClean="0"/>
              <a:t>σε κάποια τμήματα της μνήμης είναι </a:t>
            </a:r>
            <a:r>
              <a:rPr lang="el-GR" sz="2800" dirty="0" smtClean="0">
                <a:solidFill>
                  <a:srgbClr val="FF0000"/>
                </a:solidFill>
              </a:rPr>
              <a:t>μεγαλύτερος</a:t>
            </a:r>
            <a:r>
              <a:rPr lang="el-GR" sz="2800" dirty="0" smtClean="0"/>
              <a:t> σε σχέση με κάποια άλλα</a:t>
            </a:r>
            <a:endParaRPr lang="en-US" sz="2800" dirty="0" smtClean="0"/>
          </a:p>
          <a:p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</a:t>
            </a:fld>
            <a:endParaRPr lang="el-GR" noProof="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– </a:t>
            </a:r>
            <a:r>
              <a:rPr lang="el-GR" dirty="0" smtClean="0"/>
              <a:t>Άλλα μοντέλα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80"/>
            <a:ext cx="11160035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100" dirty="0" smtClean="0"/>
              <a:t>Για να μπορέσουμε να </a:t>
            </a:r>
            <a:r>
              <a:rPr lang="el-GR" sz="2100" dirty="0" smtClean="0">
                <a:solidFill>
                  <a:srgbClr val="FF0000"/>
                </a:solidFill>
              </a:rPr>
              <a:t>αξιολογήσουμε</a:t>
            </a:r>
            <a:r>
              <a:rPr lang="el-GR" sz="2100" dirty="0" smtClean="0"/>
              <a:t> τα μοντέλα που παρουσιάσαμε, δηλαδή το </a:t>
            </a:r>
            <a:r>
              <a:rPr lang="el-GR" sz="2100" b="1" dirty="0" smtClean="0">
                <a:solidFill>
                  <a:srgbClr val="0070C0"/>
                </a:solidFill>
              </a:rPr>
              <a:t>αρχικό (</a:t>
            </a:r>
            <a:r>
              <a:rPr lang="en-US" sz="2100" b="1" dirty="0" smtClean="0">
                <a:solidFill>
                  <a:srgbClr val="0070C0"/>
                </a:solidFill>
              </a:rPr>
              <a:t>Best)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l-GR" sz="2100" dirty="0" smtClean="0"/>
              <a:t>και τη </a:t>
            </a:r>
            <a:r>
              <a:rPr lang="el-GR" sz="2100" b="1" dirty="0" smtClean="0">
                <a:solidFill>
                  <a:srgbClr val="0070C0"/>
                </a:solidFill>
              </a:rPr>
              <a:t>βελτιωμένη έκδοσή</a:t>
            </a:r>
            <a:r>
              <a:rPr lang="el-GR" sz="2100" b="1" dirty="0" smtClean="0"/>
              <a:t> </a:t>
            </a:r>
            <a:r>
              <a:rPr lang="el-GR" sz="2100" dirty="0" smtClean="0"/>
              <a:t>του</a:t>
            </a:r>
            <a:r>
              <a:rPr lang="el-GR" sz="2100" b="1" dirty="0" smtClean="0"/>
              <a:t> </a:t>
            </a:r>
            <a:r>
              <a:rPr lang="el-GR" sz="2100" b="1" dirty="0" smtClean="0">
                <a:solidFill>
                  <a:srgbClr val="0070C0"/>
                </a:solidFill>
              </a:rPr>
              <a:t>(</a:t>
            </a:r>
            <a:r>
              <a:rPr lang="en-US" sz="2100" b="1" dirty="0" smtClean="0">
                <a:solidFill>
                  <a:srgbClr val="0070C0"/>
                </a:solidFill>
              </a:rPr>
              <a:t>Best+)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l-GR" sz="2100" dirty="0" smtClean="0"/>
              <a:t>χρησιμοποιήσαμε τα παρακάτω </a:t>
            </a:r>
            <a:r>
              <a:rPr lang="el-GR" sz="2100" dirty="0" smtClean="0">
                <a:solidFill>
                  <a:srgbClr val="FF0000"/>
                </a:solidFill>
              </a:rPr>
              <a:t>τρία</a:t>
            </a:r>
            <a:r>
              <a:rPr lang="el-GR" sz="2100" dirty="0" smtClean="0"/>
              <a:t> μοντέλα: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b="1" dirty="0" err="1" smtClean="0">
                <a:solidFill>
                  <a:srgbClr val="0070C0"/>
                </a:solidFill>
              </a:rPr>
              <a:t>Μόντέλο</a:t>
            </a:r>
            <a:r>
              <a:rPr lang="el-GR" sz="2000" b="1" dirty="0" smtClean="0">
                <a:solidFill>
                  <a:srgbClr val="0070C0"/>
                </a:solidFill>
              </a:rPr>
              <a:t> τυχαίας επιλογής (</a:t>
            </a:r>
            <a:r>
              <a:rPr lang="en-US" sz="2000" b="1" dirty="0" smtClean="0">
                <a:solidFill>
                  <a:srgbClr val="0070C0"/>
                </a:solidFill>
              </a:rPr>
              <a:t>Random)</a:t>
            </a:r>
            <a:r>
              <a:rPr lang="en-US" sz="2000" dirty="0" smtClean="0"/>
              <a:t>: </a:t>
            </a:r>
            <a:r>
              <a:rPr lang="el-GR" sz="2000" dirty="0" smtClean="0"/>
              <a:t>Εδώ η </a:t>
            </a:r>
            <a:r>
              <a:rPr lang="el-GR" sz="2000" dirty="0" smtClean="0">
                <a:solidFill>
                  <a:srgbClr val="FF0000"/>
                </a:solidFill>
              </a:rPr>
              <a:t>σειρά</a:t>
            </a:r>
            <a:r>
              <a:rPr lang="el-GR" sz="2000" dirty="0" smtClean="0"/>
              <a:t> εξέτασης των </a:t>
            </a:r>
            <a:r>
              <a:rPr lang="en-US" sz="2000" dirty="0" smtClean="0"/>
              <a:t>benchmarks </a:t>
            </a:r>
            <a:r>
              <a:rPr lang="el-GR" sz="2000" dirty="0" smtClean="0"/>
              <a:t>καθορίζεται με </a:t>
            </a:r>
            <a:r>
              <a:rPr lang="el-GR" sz="2000" dirty="0" smtClean="0">
                <a:solidFill>
                  <a:srgbClr val="FF0000"/>
                </a:solidFill>
              </a:rPr>
              <a:t>τυχαίο</a:t>
            </a:r>
            <a:r>
              <a:rPr lang="el-GR" sz="2000" dirty="0" smtClean="0"/>
              <a:t> τρόπο. Αντιπροσωπεύει την περίπτωση εκτέλεσης </a:t>
            </a:r>
            <a:r>
              <a:rPr lang="el-GR" sz="2000" dirty="0" smtClean="0">
                <a:solidFill>
                  <a:srgbClr val="FF0000"/>
                </a:solidFill>
              </a:rPr>
              <a:t>χωρίς</a:t>
            </a:r>
            <a:r>
              <a:rPr lang="el-GR" sz="2000" dirty="0" smtClean="0"/>
              <a:t> κάποια </a:t>
            </a:r>
            <a:r>
              <a:rPr lang="el-GR" sz="2000" dirty="0" smtClean="0">
                <a:solidFill>
                  <a:srgbClr val="FF0000"/>
                </a:solidFill>
              </a:rPr>
              <a:t>εξωτερική παρέμβαση </a:t>
            </a:r>
            <a:r>
              <a:rPr lang="el-GR" sz="2000" dirty="0" smtClean="0"/>
              <a:t>για τη διασφάλιση καλύτερης απόδοσης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b="1" dirty="0" smtClean="0">
                <a:solidFill>
                  <a:srgbClr val="0070C0"/>
                </a:solidFill>
              </a:rPr>
              <a:t>Μοντέλο </a:t>
            </a:r>
            <a:r>
              <a:rPr lang="en-US" sz="2000" b="1" dirty="0" smtClean="0">
                <a:solidFill>
                  <a:srgbClr val="0070C0"/>
                </a:solidFill>
              </a:rPr>
              <a:t>Worst</a:t>
            </a:r>
            <a:r>
              <a:rPr lang="en-US" sz="2000" dirty="0" smtClean="0"/>
              <a:t>: </a:t>
            </a:r>
            <a:r>
              <a:rPr lang="el-GR" sz="2000" dirty="0" err="1" smtClean="0"/>
              <a:t>Πρόκεται</a:t>
            </a:r>
            <a:r>
              <a:rPr lang="el-GR" sz="2000" dirty="0" smtClean="0"/>
              <a:t> ουσιαστικά για το </a:t>
            </a:r>
            <a:r>
              <a:rPr lang="el-GR" sz="2000" dirty="0" smtClean="0">
                <a:solidFill>
                  <a:srgbClr val="FF0000"/>
                </a:solidFill>
              </a:rPr>
              <a:t>δυαδικό μοντέλο </a:t>
            </a:r>
            <a:r>
              <a:rPr lang="el-GR" sz="2000" dirty="0" smtClean="0"/>
              <a:t>του </a:t>
            </a:r>
            <a:r>
              <a:rPr lang="en-US" sz="2000" dirty="0" smtClean="0">
                <a:solidFill>
                  <a:srgbClr val="FF0000"/>
                </a:solidFill>
              </a:rPr>
              <a:t>Best</a:t>
            </a:r>
            <a:r>
              <a:rPr lang="en-US" sz="2000" dirty="0" smtClean="0"/>
              <a:t> </a:t>
            </a:r>
            <a:r>
              <a:rPr lang="el-GR" sz="2000" dirty="0" smtClean="0"/>
              <a:t>που προσπαθεί να κάνει πάντα τις </a:t>
            </a:r>
            <a:r>
              <a:rPr lang="el-GR" sz="2000" dirty="0" smtClean="0">
                <a:solidFill>
                  <a:srgbClr val="FF0000"/>
                </a:solidFill>
              </a:rPr>
              <a:t>χειρότερες δυνατές επιλογές</a:t>
            </a:r>
            <a:r>
              <a:rPr lang="el-GR" sz="2000" dirty="0" smtClean="0"/>
              <a:t>. Χρησιμοποιεί και αυτό τους πίνακες </a:t>
            </a:r>
            <a:r>
              <a:rPr lang="en-US" sz="2000" dirty="0" err="1" smtClean="0"/>
              <a:t>BWs_local</a:t>
            </a:r>
            <a:r>
              <a:rPr lang="en-US" sz="2000" dirty="0" smtClean="0"/>
              <a:t> </a:t>
            </a:r>
            <a:r>
              <a:rPr lang="el-GR" sz="2000" dirty="0" smtClean="0"/>
              <a:t>και </a:t>
            </a:r>
            <a:r>
              <a:rPr lang="en-US" sz="2000" dirty="0" err="1" smtClean="0"/>
              <a:t>BWs_remote</a:t>
            </a:r>
            <a:r>
              <a:rPr lang="el-GR" sz="2000" dirty="0" smtClean="0"/>
              <a:t> ταξινομημένους αυτή τη φορά σε αύξουσα και φθίνουσα σειρά αντίστοιχα και ξεκινάει να εξετάζει τα </a:t>
            </a:r>
            <a:r>
              <a:rPr lang="en-US" sz="2000" dirty="0" smtClean="0"/>
              <a:t>benchmarks </a:t>
            </a:r>
            <a:r>
              <a:rPr lang="el-GR" sz="2000" dirty="0" smtClean="0"/>
              <a:t>από τον δεύτερο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b="1" dirty="0" smtClean="0">
                <a:solidFill>
                  <a:srgbClr val="0070C0"/>
                </a:solidFill>
              </a:rPr>
              <a:t>Μοντέλο </a:t>
            </a:r>
            <a:r>
              <a:rPr lang="en-US" sz="2000" b="1" dirty="0" smtClean="0">
                <a:solidFill>
                  <a:srgbClr val="0070C0"/>
                </a:solidFill>
              </a:rPr>
              <a:t>Worst+</a:t>
            </a:r>
            <a:r>
              <a:rPr lang="en-US" sz="2000" dirty="0" smtClean="0"/>
              <a:t>: </a:t>
            </a:r>
            <a:r>
              <a:rPr lang="el-GR" sz="2000" dirty="0" smtClean="0"/>
              <a:t>Πρόκειται ουσιαστικά για το </a:t>
            </a:r>
            <a:r>
              <a:rPr lang="el-GR" sz="2000" dirty="0" smtClean="0">
                <a:solidFill>
                  <a:srgbClr val="FF0000"/>
                </a:solidFill>
              </a:rPr>
              <a:t>δυαδικό μοντέλο </a:t>
            </a:r>
            <a:r>
              <a:rPr lang="el-GR" sz="2000" dirty="0" smtClean="0"/>
              <a:t>του </a:t>
            </a:r>
            <a:r>
              <a:rPr lang="en-US" sz="2000" dirty="0" smtClean="0">
                <a:solidFill>
                  <a:srgbClr val="FF0000"/>
                </a:solidFill>
              </a:rPr>
              <a:t>Best+</a:t>
            </a:r>
            <a:r>
              <a:rPr lang="el-GR" sz="2000" dirty="0" smtClean="0"/>
              <a:t> που προσπαθεί να κάνει τις </a:t>
            </a:r>
            <a:r>
              <a:rPr lang="el-GR" sz="2000" dirty="0" smtClean="0">
                <a:solidFill>
                  <a:srgbClr val="FF0000"/>
                </a:solidFill>
              </a:rPr>
              <a:t>χειρότερες δυνατές επιλογές</a:t>
            </a:r>
            <a:r>
              <a:rPr lang="el-GR" sz="2000" dirty="0" smtClean="0"/>
              <a:t>. Χρησιμοποιεί και αυτό τρεις πίνακες με αντίθετη φορά ταξινόμησης και αντίθετη φορά εξέτασης σε σχέση με το </a:t>
            </a:r>
            <a:r>
              <a:rPr lang="en-US" sz="2000" dirty="0" smtClean="0"/>
              <a:t>Best+. </a:t>
            </a:r>
            <a:r>
              <a:rPr lang="el-GR" sz="2000" dirty="0" smtClean="0"/>
              <a:t>Παρέχει ένα </a:t>
            </a:r>
            <a:r>
              <a:rPr lang="el-GR" sz="2000" dirty="0" smtClean="0">
                <a:solidFill>
                  <a:srgbClr val="FF0000"/>
                </a:solidFill>
              </a:rPr>
              <a:t>άνω όριο </a:t>
            </a:r>
            <a:r>
              <a:rPr lang="el-GR" sz="2000" dirty="0" smtClean="0"/>
              <a:t>για την απόδοση του συστήματος</a:t>
            </a:r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40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Πειράματα αξιολόγησης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400" dirty="0" smtClean="0"/>
              <a:t>Για να </a:t>
            </a:r>
            <a:r>
              <a:rPr lang="el-GR" sz="2400" dirty="0" smtClean="0">
                <a:solidFill>
                  <a:srgbClr val="FF0000"/>
                </a:solidFill>
              </a:rPr>
              <a:t>αξιολογήσουμε </a:t>
            </a:r>
            <a:r>
              <a:rPr lang="el-GR" sz="2400" dirty="0" smtClean="0"/>
              <a:t>τη βελτίωση στην απόδοση που επιτυγχάνει ο </a:t>
            </a:r>
            <a:r>
              <a:rPr lang="en-US" sz="2400" dirty="0" smtClean="0"/>
              <a:t>Resource Manager </a:t>
            </a:r>
            <a:r>
              <a:rPr lang="el-GR" sz="2400" dirty="0" smtClean="0"/>
              <a:t>και να </a:t>
            </a:r>
            <a:r>
              <a:rPr lang="el-GR" sz="2400" dirty="0" smtClean="0">
                <a:solidFill>
                  <a:srgbClr val="FF0000"/>
                </a:solidFill>
              </a:rPr>
              <a:t>συγκρίνουμε</a:t>
            </a:r>
            <a:r>
              <a:rPr lang="el-GR" sz="2400" dirty="0" smtClean="0"/>
              <a:t> τα διάφορα μοντέλα που αναφέραμε εκτελέσαμε 5 </a:t>
            </a:r>
            <a:r>
              <a:rPr lang="el-GR" sz="2400" dirty="0" smtClean="0">
                <a:solidFill>
                  <a:srgbClr val="FF0000"/>
                </a:solidFill>
              </a:rPr>
              <a:t>δυναμικά πειράματα</a:t>
            </a:r>
            <a:r>
              <a:rPr lang="el-GR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Είναι δυναμικά, διότι κατά τη διάρκεια της εκτέλεσης των εφαρμογών αλλάζει η τοπολογία τους με βάση τις αποφάσεις που λαμβάνει ο </a:t>
            </a:r>
            <a:r>
              <a:rPr lang="en-US" sz="2400" dirty="0" smtClean="0"/>
              <a:t>Resource Manager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Η αλλαγή της τοπολογίας πυροδοτείται από εντολές μεταφοράς σελίδων μνήμης μεταξύ των κόμβων του </a:t>
            </a:r>
            <a:r>
              <a:rPr lang="en-US" sz="2400" dirty="0" smtClean="0"/>
              <a:t>NUMA </a:t>
            </a:r>
            <a:r>
              <a:rPr lang="el-GR" sz="2400" dirty="0" smtClean="0"/>
              <a:t>συστήματος που δίνει ο χρήστης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/>
              <a:t>Για κάθε </a:t>
            </a:r>
            <a:r>
              <a:rPr lang="el-GR" sz="2400" dirty="0" smtClean="0">
                <a:solidFill>
                  <a:srgbClr val="FF0000"/>
                </a:solidFill>
              </a:rPr>
              <a:t>σετ πειραμάτων </a:t>
            </a:r>
            <a:r>
              <a:rPr lang="el-GR" sz="2400" dirty="0" smtClean="0"/>
              <a:t>οι εντολές μεταφοράς είναι πανομοιότυπες σε κάθε πείραμα και μεταβάλλεται αποκλειστικά το </a:t>
            </a:r>
            <a:r>
              <a:rPr lang="el-GR" sz="2400" dirty="0" smtClean="0">
                <a:solidFill>
                  <a:srgbClr val="FF0000"/>
                </a:solidFill>
              </a:rPr>
              <a:t>μοντέλο</a:t>
            </a:r>
            <a:r>
              <a:rPr lang="el-GR" sz="2400" dirty="0" smtClean="0"/>
              <a:t> με βάση το οποίο λαμβάνει τις αποφάσεις ο </a:t>
            </a:r>
            <a:r>
              <a:rPr lang="en-US" sz="2400" dirty="0" smtClean="0"/>
              <a:t>Resource Manager</a:t>
            </a:r>
            <a:r>
              <a:rPr lang="el-GR" sz="2400" dirty="0" smtClean="0"/>
              <a:t> </a:t>
            </a:r>
            <a:endParaRPr lang="el-GR" sz="24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41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Πρώτο δυναμικό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2</a:t>
            </a:r>
            <a:r>
              <a:rPr lang="el-GR" sz="2000" dirty="0" smtClean="0"/>
              <a:t> οκτάδες εφαρμογών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που τρέχουν στους</a:t>
            </a:r>
          </a:p>
          <a:p>
            <a:pPr>
              <a:buNone/>
            </a:pPr>
            <a:r>
              <a:rPr lang="el-GR" sz="2000" dirty="0" smtClean="0"/>
              <a:t>	κόμβους 0 και 1 του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Η πρώτη εκτέλεση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αντιστοιχεί στο μοντέλο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Best, </a:t>
            </a:r>
            <a:r>
              <a:rPr lang="el-GR" sz="2000" dirty="0" smtClean="0"/>
              <a:t>οι επόμενες τρεις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στο μοντέλο </a:t>
            </a:r>
            <a:r>
              <a:rPr lang="en-US" sz="2000" dirty="0" smtClean="0"/>
              <a:t>Random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και η τελευταία στο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Worst</a:t>
            </a:r>
            <a:endParaRPr lang="el-GR" sz="2000" dirty="0" smtClean="0"/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Παρατηρούμε ότι το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Worst </a:t>
            </a:r>
            <a:r>
              <a:rPr lang="el-GR" sz="2000" dirty="0" smtClean="0"/>
              <a:t>επιβραδύνει το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σύστημα κατά 25% ενώ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 </a:t>
            </a:r>
            <a:r>
              <a:rPr lang="en-US" sz="2000" dirty="0" smtClean="0"/>
              <a:t>Random </a:t>
            </a:r>
            <a:r>
              <a:rPr lang="el-GR" sz="2000" dirty="0" smtClean="0"/>
              <a:t>κατά 11%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στη μέση περίπτωση</a:t>
            </a:r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42</a:t>
            </a:fld>
            <a:endParaRPr lang="el-GR" noProof="0" dirty="0"/>
          </a:p>
        </p:txBody>
      </p:sp>
      <p:pic>
        <p:nvPicPr>
          <p:cNvPr id="5" name="4 - Εικόνα" descr="Scenario1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03" y="1894114"/>
            <a:ext cx="8450453" cy="4430571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Δεύτερο </a:t>
            </a:r>
            <a:r>
              <a:rPr lang="el-GR" dirty="0" smtClean="0"/>
              <a:t>δυναμικό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1800" dirty="0" smtClean="0"/>
              <a:t>4 οκτάδες εφαρμογών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l-GR" sz="1800" dirty="0" smtClean="0"/>
              <a:t>που τρέχουν στους 4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l-GR" sz="1800" dirty="0" smtClean="0"/>
              <a:t>κόμβους του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l-GR" sz="1800" dirty="0" smtClean="0"/>
              <a:t>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sz="1800" dirty="0" smtClean="0"/>
              <a:t>Εδώ το μοντέλο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n-US" sz="1800" dirty="0" smtClean="0"/>
              <a:t>Random</a:t>
            </a:r>
            <a:r>
              <a:rPr lang="el-GR" sz="1800" dirty="0" smtClean="0"/>
              <a:t> επιβραδύνει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l-GR" sz="1800" dirty="0" smtClean="0"/>
              <a:t>το σύστημα κατά 8%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l-GR" sz="1800" dirty="0" smtClean="0"/>
              <a:t>και το </a:t>
            </a:r>
            <a:r>
              <a:rPr lang="en-US" sz="1800" dirty="0" smtClean="0"/>
              <a:t>Worst</a:t>
            </a:r>
            <a:r>
              <a:rPr lang="el-GR" sz="1800" dirty="0" smtClean="0"/>
              <a:t> κατά 16%</a:t>
            </a:r>
          </a:p>
          <a:p>
            <a:pPr>
              <a:buNone/>
            </a:pPr>
            <a:r>
              <a:rPr lang="el-GR" sz="1800" dirty="0" smtClean="0"/>
              <a:t>	</a:t>
            </a:r>
            <a:r>
              <a:rPr lang="el-GR" sz="1800" dirty="0" smtClean="0"/>
              <a:t>σε σχέση με το </a:t>
            </a:r>
            <a:r>
              <a:rPr lang="en-US" sz="1800" dirty="0" smtClean="0"/>
              <a:t>Best</a:t>
            </a:r>
            <a:endParaRPr lang="el-GR" sz="18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43</a:t>
            </a:fld>
            <a:endParaRPr lang="el-GR" noProof="0" dirty="0"/>
          </a:p>
        </p:txBody>
      </p:sp>
      <p:pic>
        <p:nvPicPr>
          <p:cNvPr id="5" name="4 - Εικόνα" descr="Scenario2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26" y="1933302"/>
            <a:ext cx="8791303" cy="4389121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Τρίτο </a:t>
            </a:r>
            <a:r>
              <a:rPr lang="el-GR" dirty="0" smtClean="0"/>
              <a:t>δυναμικό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4 οκτάδες εφαρμογών</a:t>
            </a:r>
          </a:p>
          <a:p>
            <a:pPr>
              <a:buNone/>
            </a:pPr>
            <a:r>
              <a:rPr lang="el-GR" sz="2000" dirty="0" smtClean="0"/>
              <a:t>	που τρέχουν στους 4</a:t>
            </a:r>
          </a:p>
          <a:p>
            <a:pPr>
              <a:buNone/>
            </a:pPr>
            <a:r>
              <a:rPr lang="el-GR" sz="2000" dirty="0" smtClean="0"/>
              <a:t>	κόμβους του</a:t>
            </a:r>
          </a:p>
          <a:p>
            <a:pPr>
              <a:buNone/>
            </a:pPr>
            <a:r>
              <a:rPr lang="el-GR" sz="2000" dirty="0" smtClean="0"/>
              <a:t>	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Εδώ το μοντέλο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Random</a:t>
            </a:r>
            <a:r>
              <a:rPr lang="el-GR" sz="2000" dirty="0" smtClean="0"/>
              <a:t> επιβραδύνει</a:t>
            </a:r>
          </a:p>
          <a:p>
            <a:pPr>
              <a:buNone/>
            </a:pPr>
            <a:r>
              <a:rPr lang="el-GR" sz="2000" dirty="0" smtClean="0"/>
              <a:t>	το σύστημα κατά </a:t>
            </a:r>
            <a:r>
              <a:rPr lang="el-GR" sz="2000" dirty="0" smtClean="0"/>
              <a:t>15%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και το </a:t>
            </a:r>
            <a:r>
              <a:rPr lang="en-US" sz="2000" dirty="0" smtClean="0"/>
              <a:t>Worst</a:t>
            </a:r>
            <a:r>
              <a:rPr lang="el-GR" sz="2000" dirty="0" smtClean="0"/>
              <a:t> κατά </a:t>
            </a:r>
            <a:r>
              <a:rPr lang="el-GR" sz="2000" dirty="0" smtClean="0"/>
              <a:t>30%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σε σχέση με το </a:t>
            </a:r>
            <a:r>
              <a:rPr lang="en-US" sz="2000" dirty="0" smtClean="0"/>
              <a:t>Best</a:t>
            </a:r>
            <a:endParaRPr lang="el-GR" sz="2000" dirty="0" smtClean="0"/>
          </a:p>
          <a:p>
            <a:pPr>
              <a:buFont typeface="Wingdings" pitchFamily="2" charset="2"/>
              <a:buChar char="Ø"/>
            </a:pPr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44</a:t>
            </a:fld>
            <a:endParaRPr lang="el-GR" noProof="0" dirty="0"/>
          </a:p>
        </p:txBody>
      </p:sp>
      <p:pic>
        <p:nvPicPr>
          <p:cNvPr id="5" name="4 - Εικόνα" descr="Scenario3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94" y="1894115"/>
            <a:ext cx="8560524" cy="4480559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Τέταρτο </a:t>
            </a:r>
            <a:r>
              <a:rPr lang="el-GR" dirty="0" smtClean="0"/>
              <a:t>δυναμικό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4 οκτάδες εφαρμογών</a:t>
            </a:r>
          </a:p>
          <a:p>
            <a:pPr>
              <a:buNone/>
            </a:pPr>
            <a:r>
              <a:rPr lang="el-GR" sz="2000" dirty="0" smtClean="0"/>
              <a:t>	που τρέχουν στους 4</a:t>
            </a:r>
          </a:p>
          <a:p>
            <a:pPr>
              <a:buNone/>
            </a:pPr>
            <a:r>
              <a:rPr lang="el-GR" sz="2000" dirty="0" smtClean="0"/>
              <a:t>	κόμβους του</a:t>
            </a:r>
          </a:p>
          <a:p>
            <a:pPr>
              <a:buNone/>
            </a:pPr>
            <a:r>
              <a:rPr lang="el-GR" sz="2000" dirty="0" smtClean="0"/>
              <a:t>	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Εδώ το μοντέλο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Random</a:t>
            </a:r>
            <a:r>
              <a:rPr lang="el-GR" sz="2000" dirty="0" smtClean="0"/>
              <a:t> επιβραδύνει</a:t>
            </a:r>
          </a:p>
          <a:p>
            <a:pPr>
              <a:buNone/>
            </a:pPr>
            <a:r>
              <a:rPr lang="el-GR" sz="2000" dirty="0" smtClean="0"/>
              <a:t>	το σύστημα κατά </a:t>
            </a:r>
            <a:r>
              <a:rPr lang="el-GR" sz="2000" dirty="0" smtClean="0"/>
              <a:t>18%,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 </a:t>
            </a:r>
            <a:r>
              <a:rPr lang="en-US" sz="2000" dirty="0" smtClean="0"/>
              <a:t>Worst</a:t>
            </a:r>
            <a:r>
              <a:rPr lang="el-GR" sz="2000" dirty="0" smtClean="0"/>
              <a:t> κατά </a:t>
            </a:r>
            <a:r>
              <a:rPr lang="el-GR" sz="2000" dirty="0" smtClean="0"/>
              <a:t>23%,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 </a:t>
            </a:r>
            <a:r>
              <a:rPr lang="en-US" sz="2000" dirty="0" smtClean="0"/>
              <a:t>Best+ </a:t>
            </a:r>
            <a:r>
              <a:rPr lang="el-GR" sz="2000" dirty="0" smtClean="0"/>
              <a:t>κατά 1%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και το </a:t>
            </a:r>
            <a:r>
              <a:rPr lang="en-US" sz="2000" dirty="0" smtClean="0"/>
              <a:t>Worst+ </a:t>
            </a:r>
            <a:r>
              <a:rPr lang="el-GR" sz="2000" dirty="0" smtClean="0"/>
              <a:t>κατά 38%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σε σχέση με το </a:t>
            </a:r>
            <a:r>
              <a:rPr lang="en-US" sz="2000" dirty="0" smtClean="0"/>
              <a:t>Best</a:t>
            </a:r>
            <a:endParaRPr lang="el-GR" sz="200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45</a:t>
            </a:fld>
            <a:endParaRPr lang="el-GR" noProof="0" dirty="0"/>
          </a:p>
        </p:txBody>
      </p:sp>
      <p:pic>
        <p:nvPicPr>
          <p:cNvPr id="5" name="4 - Εικόνα" descr="Scenario4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97" y="1959428"/>
            <a:ext cx="8348643" cy="4422056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Πέμπτο </a:t>
            </a:r>
            <a:r>
              <a:rPr lang="el-GR" dirty="0" smtClean="0"/>
              <a:t>δυναμικό πείραμα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/>
              <a:t>4 οκτάδες εφαρμογών</a:t>
            </a:r>
          </a:p>
          <a:p>
            <a:pPr>
              <a:buNone/>
            </a:pPr>
            <a:r>
              <a:rPr lang="el-GR" sz="2000" dirty="0" smtClean="0"/>
              <a:t>	που τρέχουν στους 4</a:t>
            </a:r>
          </a:p>
          <a:p>
            <a:pPr>
              <a:buNone/>
            </a:pPr>
            <a:r>
              <a:rPr lang="el-GR" sz="2000" dirty="0" smtClean="0"/>
              <a:t>	κόμβους του</a:t>
            </a:r>
          </a:p>
          <a:p>
            <a:pPr>
              <a:buNone/>
            </a:pPr>
            <a:r>
              <a:rPr lang="el-GR" sz="2000" dirty="0" smtClean="0"/>
              <a:t>	συστήματος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/>
              <a:t>Εδώ το μοντέλο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Best+</a:t>
            </a:r>
            <a:r>
              <a:rPr lang="el-GR" sz="2000" dirty="0" smtClean="0"/>
              <a:t> είναι ταχύτερο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κατά 8 % σε σχέση με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το </a:t>
            </a:r>
            <a:r>
              <a:rPr lang="en-US" sz="2000" dirty="0" smtClean="0"/>
              <a:t>Best, </a:t>
            </a:r>
            <a:r>
              <a:rPr lang="el-GR" sz="2000" dirty="0" smtClean="0"/>
              <a:t>ενώ το </a:t>
            </a:r>
            <a:r>
              <a:rPr lang="en-US" sz="2000" dirty="0" smtClean="0"/>
              <a:t>Worst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 επιβραδύνει το</a:t>
            </a: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l-GR" sz="2000" dirty="0" smtClean="0"/>
              <a:t>σύστημα κατά 11%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και το </a:t>
            </a:r>
            <a:r>
              <a:rPr lang="en-US" sz="2000" dirty="0" smtClean="0"/>
              <a:t>Worst+ </a:t>
            </a:r>
            <a:r>
              <a:rPr lang="el-GR" sz="2000" dirty="0" smtClean="0"/>
              <a:t>κατά</a:t>
            </a:r>
          </a:p>
          <a:p>
            <a:pPr>
              <a:buNone/>
            </a:pPr>
            <a:r>
              <a:rPr lang="el-GR" sz="2000" dirty="0" smtClean="0"/>
              <a:t>	28%</a:t>
            </a:r>
            <a:endParaRPr lang="el-GR" sz="2000" dirty="0" smtClean="0"/>
          </a:p>
          <a:p>
            <a:endParaRPr lang="el-GR" sz="2000" dirty="0" smtClean="0"/>
          </a:p>
          <a:p>
            <a:endParaRPr lang="el-GR" sz="2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46</a:t>
            </a:fld>
            <a:endParaRPr lang="el-GR" noProof="0" dirty="0"/>
          </a:p>
        </p:txBody>
      </p:sp>
      <p:pic>
        <p:nvPicPr>
          <p:cNvPr id="5" name="4 - Εικόνα" descr="Scenario5_r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868041"/>
            <a:ext cx="8547461" cy="4480507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 - Αξιολόγηση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 θεωρήσουμε ως </a:t>
            </a:r>
            <a:r>
              <a:rPr lang="el-GR" b="1" dirty="0" smtClean="0"/>
              <a:t>αναφορά</a:t>
            </a:r>
            <a:r>
              <a:rPr lang="el-GR" dirty="0" smtClean="0"/>
              <a:t> την απόδοση του μοντέλου </a:t>
            </a:r>
            <a:r>
              <a:rPr lang="en-US" b="1" dirty="0" smtClean="0"/>
              <a:t>Best</a:t>
            </a:r>
            <a:r>
              <a:rPr lang="en-US" dirty="0" smtClean="0"/>
              <a:t>, </a:t>
            </a:r>
            <a:r>
              <a:rPr lang="el-GR" dirty="0" smtClean="0"/>
              <a:t>τότε:</a:t>
            </a:r>
          </a:p>
          <a:p>
            <a:pPr lvl="1"/>
            <a:r>
              <a:rPr lang="el-GR" dirty="0" smtClean="0"/>
              <a:t>Το μοντέλο </a:t>
            </a:r>
            <a:r>
              <a:rPr lang="en-US" dirty="0" smtClean="0">
                <a:solidFill>
                  <a:srgbClr val="0070C0"/>
                </a:solidFill>
              </a:rPr>
              <a:t>Best+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00B050"/>
                </a:solidFill>
              </a:rPr>
              <a:t>επιταχύνει</a:t>
            </a:r>
            <a:r>
              <a:rPr lang="el-GR" dirty="0" smtClean="0"/>
              <a:t> το σύστημα κατά </a:t>
            </a:r>
            <a:r>
              <a:rPr lang="el-GR" dirty="0" smtClean="0">
                <a:solidFill>
                  <a:srgbClr val="00B050"/>
                </a:solidFill>
              </a:rPr>
              <a:t>3%</a:t>
            </a:r>
          </a:p>
          <a:p>
            <a:pPr lvl="1"/>
            <a:r>
              <a:rPr lang="el-GR" dirty="0" smtClean="0"/>
              <a:t>Το μοντέλο </a:t>
            </a:r>
            <a:r>
              <a:rPr lang="en-US" dirty="0" smtClean="0">
                <a:solidFill>
                  <a:srgbClr val="0070C0"/>
                </a:solidFill>
              </a:rPr>
              <a:t>Random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επιβραδύνει</a:t>
            </a:r>
            <a:r>
              <a:rPr lang="el-GR" dirty="0" smtClean="0"/>
              <a:t> το σύστημα κατά </a:t>
            </a:r>
            <a:r>
              <a:rPr lang="el-GR" dirty="0" smtClean="0">
                <a:solidFill>
                  <a:srgbClr val="FF0000"/>
                </a:solidFill>
              </a:rPr>
              <a:t>13%</a:t>
            </a:r>
          </a:p>
          <a:p>
            <a:pPr lvl="1"/>
            <a:r>
              <a:rPr lang="el-GR" dirty="0" smtClean="0"/>
              <a:t>Το μοντέλο </a:t>
            </a:r>
            <a:r>
              <a:rPr lang="en-US" dirty="0" smtClean="0">
                <a:solidFill>
                  <a:srgbClr val="0070C0"/>
                </a:solidFill>
              </a:rPr>
              <a:t>Worst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επιβραδύνει</a:t>
            </a:r>
            <a:r>
              <a:rPr lang="el-GR" dirty="0" smtClean="0"/>
              <a:t> το σύστημα κατά </a:t>
            </a:r>
            <a:r>
              <a:rPr lang="el-GR" dirty="0" smtClean="0">
                <a:solidFill>
                  <a:srgbClr val="FF0000"/>
                </a:solidFill>
              </a:rPr>
              <a:t>21%</a:t>
            </a:r>
            <a:endParaRPr lang="el-GR" dirty="0" smtClean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Το μοντέλο </a:t>
            </a:r>
            <a:r>
              <a:rPr lang="en-US" dirty="0" smtClean="0">
                <a:solidFill>
                  <a:srgbClr val="0070C0"/>
                </a:solidFill>
              </a:rPr>
              <a:t>Worst+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επιβραδύνει</a:t>
            </a:r>
            <a:r>
              <a:rPr lang="el-GR" dirty="0" smtClean="0"/>
              <a:t> το σύστημα </a:t>
            </a:r>
            <a:r>
              <a:rPr lang="el-GR" dirty="0" smtClean="0"/>
              <a:t>κατά </a:t>
            </a:r>
            <a:r>
              <a:rPr lang="el-GR" dirty="0" smtClean="0">
                <a:solidFill>
                  <a:srgbClr val="FF0000"/>
                </a:solidFill>
              </a:rPr>
              <a:t>3</a:t>
            </a:r>
            <a:r>
              <a:rPr lang="el-GR" dirty="0" smtClean="0">
                <a:solidFill>
                  <a:srgbClr val="FF0000"/>
                </a:solidFill>
              </a:rPr>
              <a:t>3%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l-GR" sz="2800" dirty="0" smtClean="0"/>
              <a:t>Επομένως αν εφαρμοστεί το </a:t>
            </a:r>
            <a:r>
              <a:rPr lang="el-GR" sz="2800" b="1" dirty="0" smtClean="0">
                <a:solidFill>
                  <a:schemeClr val="accent1"/>
                </a:solidFill>
              </a:rPr>
              <a:t>καλύτερο μοντέλο </a:t>
            </a:r>
            <a:r>
              <a:rPr lang="el-GR" sz="2800" dirty="0" smtClean="0"/>
              <a:t>μας στον </a:t>
            </a:r>
            <a:r>
              <a:rPr lang="en-US" sz="2800" dirty="0" smtClean="0"/>
              <a:t>Resource Manager </a:t>
            </a:r>
            <a:r>
              <a:rPr lang="el-GR" sz="2800" b="1" dirty="0" smtClean="0">
                <a:solidFill>
                  <a:srgbClr val="00B050"/>
                </a:solidFill>
              </a:rPr>
              <a:t>βελτιώνει</a:t>
            </a:r>
            <a:r>
              <a:rPr lang="el-GR" sz="2800" b="1" dirty="0" smtClean="0"/>
              <a:t> </a:t>
            </a:r>
            <a:r>
              <a:rPr lang="el-GR" sz="2800" dirty="0" smtClean="0"/>
              <a:t>την απόδοση του συστήματος </a:t>
            </a:r>
            <a:r>
              <a:rPr lang="el-GR" sz="2800" b="1" dirty="0" smtClean="0"/>
              <a:t>κατά 16% στη μέση περίπτωση και έως 37% στη χειρότερη περίπτωση</a:t>
            </a:r>
            <a:endParaRPr lang="en-US" sz="2800" b="1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47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smtClean="0"/>
              <a:t>	</a:t>
            </a:r>
            <a:endParaRPr lang="el-GR" sz="5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l-GR" sz="5000" b="1" dirty="0" smtClean="0">
                <a:solidFill>
                  <a:srgbClr val="C00000"/>
                </a:solidFill>
              </a:rPr>
              <a:t>Ερωτήσεις;</a:t>
            </a:r>
            <a:endParaRPr lang="en-US" sz="5000" b="1" dirty="0" smtClean="0">
              <a:solidFill>
                <a:srgbClr val="C00000"/>
              </a:solidFill>
            </a:endParaRPr>
          </a:p>
        </p:txBody>
      </p:sp>
      <p:pic>
        <p:nvPicPr>
          <p:cNvPr id="4" name="3 - Εικόνα" descr="question-m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6" y="2669178"/>
            <a:ext cx="4188822" cy="4188822"/>
          </a:xfrm>
          <a:prstGeom prst="rect">
            <a:avLst/>
          </a:prstGeom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48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η </a:t>
            </a:r>
            <a:r>
              <a:rPr lang="en-US" dirty="0" smtClean="0"/>
              <a:t>NUMA </a:t>
            </a:r>
            <a:r>
              <a:rPr lang="el-GR" dirty="0" smtClean="0"/>
              <a:t>αρχιτεκτονική;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39633" y="1935480"/>
            <a:ext cx="1165207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z="2400" dirty="0" smtClean="0"/>
              <a:t>Οι αρχιτεκτονικές </a:t>
            </a:r>
            <a:r>
              <a:rPr lang="el-GR" sz="2400" dirty="0" smtClean="0">
                <a:solidFill>
                  <a:srgbClr val="FF7401"/>
                </a:solidFill>
              </a:rPr>
              <a:t>παράλληλης πρόσβασης </a:t>
            </a:r>
            <a:r>
              <a:rPr lang="el-GR" sz="2400" dirty="0" smtClean="0"/>
              <a:t>στη μνήμη διακρίνονται σε δύο κατηγορίες: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l-GR" b="1" dirty="0" smtClean="0">
                <a:solidFill>
                  <a:srgbClr val="FF0000"/>
                </a:solidFill>
              </a:rPr>
              <a:t>Διαμοιραζόμενης </a:t>
            </a:r>
            <a:r>
              <a:rPr lang="el-GR" b="1" dirty="0" smtClean="0">
                <a:solidFill>
                  <a:srgbClr val="FF0000"/>
                </a:solidFill>
              </a:rPr>
              <a:t>μνήμης </a:t>
            </a:r>
            <a:r>
              <a:rPr lang="en-US" dirty="0" smtClean="0"/>
              <a:t>		</a:t>
            </a:r>
            <a:r>
              <a:rPr lang="el-GR" b="1" dirty="0" smtClean="0">
                <a:solidFill>
                  <a:srgbClr val="FF0000"/>
                </a:solidFill>
              </a:rPr>
              <a:t>Κατανεμημένης μνήμης</a:t>
            </a:r>
            <a:r>
              <a:rPr lang="en-US" b="1" dirty="0" smtClean="0">
                <a:solidFill>
                  <a:srgbClr val="FF0000"/>
                </a:solidFill>
              </a:rPr>
              <a:t>			        </a:t>
            </a:r>
            <a:r>
              <a:rPr lang="el-GR" dirty="0" smtClean="0"/>
              <a:t>(</a:t>
            </a:r>
            <a:r>
              <a:rPr lang="en-US" dirty="0" smtClean="0"/>
              <a:t>Shared Memory)			   </a:t>
            </a:r>
            <a:r>
              <a:rPr lang="el-GR" dirty="0" smtClean="0"/>
              <a:t>(</a:t>
            </a:r>
            <a:r>
              <a:rPr lang="en-US" dirty="0" smtClean="0"/>
              <a:t>Distributed Memory)</a:t>
            </a:r>
            <a:endParaRPr lang="en-US" dirty="0" smtClean="0"/>
          </a:p>
        </p:txBody>
      </p:sp>
      <p:pic>
        <p:nvPicPr>
          <p:cNvPr id="5" name="4 - Εικόνα" descr="shared_memory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40" y="3522889"/>
            <a:ext cx="3641143" cy="2499087"/>
          </a:xfrm>
          <a:prstGeom prst="rect">
            <a:avLst/>
          </a:prstGeom>
        </p:spPr>
      </p:pic>
      <p:pic>
        <p:nvPicPr>
          <p:cNvPr id="6" name="5 - Εικόνα" descr="numa_diagra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41" y="3736521"/>
            <a:ext cx="5063047" cy="2050325"/>
          </a:xfrm>
          <a:prstGeom prst="rect">
            <a:avLst/>
          </a:prstGeom>
        </p:spPr>
      </p:pic>
      <p:sp>
        <p:nvSpPr>
          <p:cNvPr id="7" name="6 - Ορθογώνιο"/>
          <p:cNvSpPr/>
          <p:nvPr/>
        </p:nvSpPr>
        <p:spPr>
          <a:xfrm>
            <a:off x="731520" y="2468880"/>
            <a:ext cx="4976949" cy="386660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>
            <a:off x="6061166" y="2468879"/>
            <a:ext cx="5368834" cy="387966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5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η </a:t>
            </a:r>
            <a:r>
              <a:rPr lang="en-US" dirty="0" smtClean="0"/>
              <a:t>NUMA </a:t>
            </a:r>
            <a:r>
              <a:rPr lang="el-GR" dirty="0" smtClean="0"/>
              <a:t>αρχιτεκτονική;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599" y="1935480"/>
            <a:ext cx="11107783" cy="4389120"/>
          </a:xfrm>
        </p:spPr>
        <p:txBody>
          <a:bodyPr/>
          <a:lstStyle/>
          <a:p>
            <a:r>
              <a:rPr lang="el-GR" dirty="0" smtClean="0"/>
              <a:t>Περίπτωση διαμοιραζόμενης μνήμης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l-GR" dirty="0" smtClean="0"/>
              <a:t>φυσικά κατανεμημένης σε κόμβους</a:t>
            </a:r>
            <a:endParaRPr lang="el-GR" dirty="0" smtClean="0"/>
          </a:p>
          <a:p>
            <a:r>
              <a:rPr lang="el-GR" dirty="0" smtClean="0"/>
              <a:t> Κάθε </a:t>
            </a:r>
            <a:r>
              <a:rPr lang="el-GR" dirty="0" smtClean="0">
                <a:solidFill>
                  <a:srgbClr val="FF0000"/>
                </a:solidFill>
              </a:rPr>
              <a:t>κόμβος</a:t>
            </a:r>
            <a:r>
              <a:rPr lang="el-GR" dirty="0" smtClean="0"/>
              <a:t> </a:t>
            </a:r>
            <a:r>
              <a:rPr lang="en-US" dirty="0" smtClean="0"/>
              <a:t>(NUMA node) </a:t>
            </a:r>
            <a:r>
              <a:rPr lang="el-GR" dirty="0" smtClean="0"/>
              <a:t>περιέχει </a:t>
            </a:r>
            <a:r>
              <a:rPr lang="el-GR" dirty="0" smtClean="0"/>
              <a:t>ένα σύνολο από </a:t>
            </a:r>
            <a:r>
              <a:rPr lang="el-GR" dirty="0" smtClean="0">
                <a:solidFill>
                  <a:srgbClr val="FF0000"/>
                </a:solidFill>
              </a:rPr>
              <a:t>επεξεργαστές</a:t>
            </a:r>
            <a:r>
              <a:rPr lang="el-GR" dirty="0" smtClean="0"/>
              <a:t> (</a:t>
            </a:r>
            <a:r>
              <a:rPr lang="en-US" dirty="0" smtClean="0"/>
              <a:t>CPU), </a:t>
            </a:r>
            <a:r>
              <a:rPr lang="el-GR" dirty="0" smtClean="0"/>
              <a:t>ένα </a:t>
            </a:r>
            <a:r>
              <a:rPr lang="el-GR" dirty="0" smtClean="0">
                <a:solidFill>
                  <a:srgbClr val="FF0000"/>
                </a:solidFill>
              </a:rPr>
              <a:t>ελεγκτή</a:t>
            </a:r>
            <a:r>
              <a:rPr lang="el-GR" dirty="0" smtClean="0"/>
              <a:t> μνήμης (</a:t>
            </a:r>
            <a:r>
              <a:rPr lang="en-US" dirty="0" smtClean="0"/>
              <a:t>memory controller) </a:t>
            </a:r>
            <a:r>
              <a:rPr lang="el-GR" dirty="0" smtClean="0"/>
              <a:t>και την τοπική του </a:t>
            </a:r>
            <a:r>
              <a:rPr lang="el-GR" dirty="0" smtClean="0">
                <a:solidFill>
                  <a:srgbClr val="FF0000"/>
                </a:solidFill>
              </a:rPr>
              <a:t>μνήμη </a:t>
            </a:r>
            <a:r>
              <a:rPr lang="el-GR" dirty="0" smtClean="0"/>
              <a:t>(</a:t>
            </a:r>
            <a:r>
              <a:rPr lang="en-US" dirty="0" smtClean="0"/>
              <a:t>RAM)</a:t>
            </a:r>
            <a:endParaRPr lang="el-GR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Οι κόμβοι συνδέονται μεταξύ τους μέσω του </a:t>
            </a:r>
            <a:r>
              <a:rPr lang="el-GR" dirty="0" smtClean="0">
                <a:solidFill>
                  <a:srgbClr val="FF0000"/>
                </a:solidFill>
              </a:rPr>
              <a:t>δικτύου διασύνδεσης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4 - Εικόνα" descr="NUMA_arhitecture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3809779"/>
            <a:ext cx="5329646" cy="2884315"/>
          </a:xfrm>
          <a:prstGeom prst="rect">
            <a:avLst/>
          </a:prstGeom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6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NUMA </a:t>
            </a:r>
            <a:r>
              <a:rPr lang="el-GR" dirty="0" smtClean="0"/>
              <a:t>αρχιτεκτονική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</a:rPr>
              <a:t>Πλεονεκτήματα</a:t>
            </a:r>
            <a:endParaRPr lang="el-GR" dirty="0" smtClean="0"/>
          </a:p>
          <a:p>
            <a:pPr lvl="1"/>
            <a:r>
              <a:rPr lang="el-GR" dirty="0" smtClean="0">
                <a:solidFill>
                  <a:srgbClr val="00B050"/>
                </a:solidFill>
              </a:rPr>
              <a:t>Αύξηση </a:t>
            </a:r>
            <a:r>
              <a:rPr lang="el-GR" dirty="0" smtClean="0"/>
              <a:t>της </a:t>
            </a:r>
            <a:r>
              <a:rPr lang="el-GR" dirty="0" smtClean="0">
                <a:solidFill>
                  <a:srgbClr val="00B050"/>
                </a:solidFill>
              </a:rPr>
              <a:t>απόδοσης</a:t>
            </a:r>
            <a:r>
              <a:rPr lang="el-GR" dirty="0" smtClean="0"/>
              <a:t> λόγω υψηλότερου βαθμού παραλληλίας</a:t>
            </a:r>
          </a:p>
          <a:p>
            <a:pPr lvl="1"/>
            <a:r>
              <a:rPr lang="el-GR" dirty="0" smtClean="0">
                <a:solidFill>
                  <a:srgbClr val="00B050"/>
                </a:solidFill>
              </a:rPr>
              <a:t>Αύξηση</a:t>
            </a:r>
            <a:r>
              <a:rPr lang="el-GR" dirty="0" smtClean="0"/>
              <a:t> του διαθέσιμου εύρου ζώνης της μνήμης (</a:t>
            </a:r>
            <a:r>
              <a:rPr lang="en-US" dirty="0" smtClean="0">
                <a:solidFill>
                  <a:srgbClr val="00B050"/>
                </a:solidFill>
              </a:rPr>
              <a:t>Bandwidth</a:t>
            </a:r>
            <a:r>
              <a:rPr lang="en-US" dirty="0" smtClean="0"/>
              <a:t>), </a:t>
            </a:r>
            <a:r>
              <a:rPr lang="el-GR" dirty="0" smtClean="0"/>
              <a:t>διότι αποφεύγεται το </a:t>
            </a:r>
            <a:r>
              <a:rPr lang="en-US" dirty="0" smtClean="0"/>
              <a:t>contention </a:t>
            </a:r>
            <a:r>
              <a:rPr lang="el-GR" dirty="0" smtClean="0"/>
              <a:t>της μνήμης κάθε κόμβου</a:t>
            </a:r>
            <a:endParaRPr lang="el-G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l-GR" b="1" dirty="0" err="1" smtClean="0">
                <a:solidFill>
                  <a:srgbClr val="FF0000"/>
                </a:solidFill>
              </a:rPr>
              <a:t>Μεινονεκτήματα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l-GR" dirty="0" smtClean="0">
                <a:solidFill>
                  <a:srgbClr val="FF0000"/>
                </a:solidFill>
              </a:rPr>
              <a:t>Αυξημένος χρόνος </a:t>
            </a:r>
            <a:r>
              <a:rPr lang="el-GR" dirty="0" smtClean="0"/>
              <a:t>προσπέλασης μιας </a:t>
            </a:r>
            <a:r>
              <a:rPr lang="el-GR" dirty="0" smtClean="0">
                <a:solidFill>
                  <a:srgbClr val="FF0000"/>
                </a:solidFill>
              </a:rPr>
              <a:t>απομακρυσμένης</a:t>
            </a:r>
            <a:r>
              <a:rPr lang="el-GR" dirty="0" smtClean="0"/>
              <a:t> μνήμης από έναν επεξεργαστή (</a:t>
            </a:r>
            <a:r>
              <a:rPr lang="en-US" dirty="0" smtClean="0"/>
              <a:t>remote access latency)</a:t>
            </a:r>
          </a:p>
          <a:p>
            <a:pPr lvl="1"/>
            <a:r>
              <a:rPr lang="el-GR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Αυξημένη πολυπλοκότητα</a:t>
            </a:r>
            <a:r>
              <a:rPr lang="el-GR" dirty="0" smtClean="0"/>
              <a:t>: Απαιτούνται τροποποιήσεις του πυρήνα (</a:t>
            </a:r>
            <a:r>
              <a:rPr lang="en-US" dirty="0" smtClean="0"/>
              <a:t>NUMA aware kernel)</a:t>
            </a:r>
            <a:r>
              <a:rPr lang="el-GR" dirty="0" smtClean="0"/>
              <a:t> ή άλλες βελτιστοποιήσεις σε επίπεδο λογισμικού προκειμένου να αξιοποιηθεί το πλεονέκτημα της απόδοσης των </a:t>
            </a:r>
            <a:r>
              <a:rPr lang="en-US" dirty="0" smtClean="0"/>
              <a:t>NUMA </a:t>
            </a:r>
            <a:r>
              <a:rPr lang="el-GR" dirty="0" smtClean="0"/>
              <a:t>συστημάτων</a:t>
            </a:r>
            <a:endParaRPr lang="en-US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7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πρόβλημα </a:t>
            </a:r>
            <a:r>
              <a:rPr lang="en-US" dirty="0" smtClean="0"/>
              <a:t>NUMA placement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09600" y="1935479"/>
            <a:ext cx="10728960" cy="447838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sz="2800" dirty="0" smtClean="0"/>
              <a:t>Η </a:t>
            </a:r>
            <a:r>
              <a:rPr lang="el-GR" sz="2800" dirty="0" smtClean="0">
                <a:solidFill>
                  <a:srgbClr val="FF0000"/>
                </a:solidFill>
              </a:rPr>
              <a:t>απόδοση</a:t>
            </a:r>
            <a:r>
              <a:rPr lang="el-GR" sz="2800" dirty="0" smtClean="0"/>
              <a:t> των</a:t>
            </a:r>
            <a:r>
              <a:rPr lang="el-GR" sz="2800" dirty="0" smtClean="0"/>
              <a:t> εφαρμογών επηρεάζεται την </a:t>
            </a:r>
            <a:r>
              <a:rPr lang="el-GR" sz="2800" dirty="0" smtClean="0">
                <a:solidFill>
                  <a:srgbClr val="FF0000"/>
                </a:solidFill>
              </a:rPr>
              <a:t>απόσταση</a:t>
            </a:r>
            <a:r>
              <a:rPr lang="el-GR" sz="2800" dirty="0" smtClean="0"/>
              <a:t> μνήμης και επεξεργαστή</a:t>
            </a:r>
          </a:p>
          <a:p>
            <a:pPr>
              <a:buFont typeface="Arial" pitchFamily="34" charset="0"/>
              <a:buChar char="•"/>
            </a:pPr>
            <a:r>
              <a:rPr lang="el-GR" sz="2800" dirty="0" smtClean="0"/>
              <a:t>Ο χρόνος πρόσβασης σε μία </a:t>
            </a:r>
            <a:r>
              <a:rPr lang="el-GR" sz="2800" dirty="0" smtClean="0">
                <a:solidFill>
                  <a:srgbClr val="FF0000"/>
                </a:solidFill>
              </a:rPr>
              <a:t>απομακρυσμένη μνήμη </a:t>
            </a:r>
            <a:r>
              <a:rPr lang="el-GR" sz="2800" dirty="0" smtClean="0"/>
              <a:t>μπορεί να είναι 2 ή 3 φορές μεγαλύτερος από το χρόνο προσπέλασης της τοπικής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l-GR" sz="2800" dirty="0" smtClean="0">
                <a:solidFill>
                  <a:srgbClr val="FF0000"/>
                </a:solidFill>
              </a:rPr>
              <a:t>μνήμης</a:t>
            </a:r>
            <a:endParaRPr lang="el-GR" sz="2800" dirty="0">
              <a:solidFill>
                <a:srgbClr val="FF0000"/>
              </a:solidFill>
            </a:endParaRPr>
          </a:p>
        </p:txBody>
      </p:sp>
      <p:pic>
        <p:nvPicPr>
          <p:cNvPr id="5" name="4 - Εικόνα" descr="NUMA_probl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30" y="4216471"/>
            <a:ext cx="6047870" cy="2380271"/>
          </a:xfrm>
          <a:prstGeom prst="rect">
            <a:avLst/>
          </a:prstGeom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8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πρόβλημα </a:t>
            </a:r>
            <a:r>
              <a:rPr lang="en-US" dirty="0" smtClean="0"/>
              <a:t>NUMA placement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18012" y="1935479"/>
            <a:ext cx="11181806" cy="45436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l-GR" b="1" dirty="0" smtClean="0">
                <a:solidFill>
                  <a:srgbClr val="FF0000"/>
                </a:solidFill>
              </a:rPr>
              <a:t>	Διατύπωση προβλήματος</a:t>
            </a:r>
            <a:r>
              <a:rPr lang="el-GR" b="1" dirty="0" smtClean="0">
                <a:solidFill>
                  <a:srgbClr val="002060"/>
                </a:solidFill>
              </a:rPr>
              <a:t>: </a:t>
            </a:r>
            <a:r>
              <a:rPr lang="el-GR" dirty="0" smtClean="0"/>
              <a:t>Πως πρέπει να γίνει η τοποθέτηση των εφαρμογών σε ένα </a:t>
            </a:r>
            <a:r>
              <a:rPr lang="en-US" dirty="0" smtClean="0"/>
              <a:t>NUMA </a:t>
            </a:r>
            <a:r>
              <a:rPr lang="el-GR" dirty="0" smtClean="0"/>
              <a:t>σύστημα με τρόπο ώστε να επιτυγχάνεται βέλτιστη αξιοποίηση των πόρων και να τρέχουν όσο πιο αποδοτικά γίνεται;</a:t>
            </a:r>
          </a:p>
          <a:p>
            <a:pPr>
              <a:buNone/>
            </a:pPr>
            <a:endParaRPr lang="el-GR" sz="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l-GR" b="1" dirty="0" smtClean="0">
                <a:solidFill>
                  <a:srgbClr val="002060"/>
                </a:solidFill>
              </a:rPr>
              <a:t>	</a:t>
            </a:r>
            <a:r>
              <a:rPr lang="el-GR" dirty="0" smtClean="0"/>
              <a:t>Η </a:t>
            </a:r>
            <a:r>
              <a:rPr lang="el-GR" dirty="0" smtClean="0">
                <a:solidFill>
                  <a:srgbClr val="FF0000"/>
                </a:solidFill>
              </a:rPr>
              <a:t>τοποθέτηση</a:t>
            </a:r>
            <a:r>
              <a:rPr lang="el-GR" dirty="0" smtClean="0"/>
              <a:t> εξαρτάται από:</a:t>
            </a:r>
          </a:p>
          <a:p>
            <a:pPr lvl="1">
              <a:buFont typeface="Wingdings" pitchFamily="2" charset="2"/>
              <a:buChar char="ü"/>
            </a:pPr>
            <a:r>
              <a:rPr lang="el-GR" dirty="0" smtClean="0">
                <a:solidFill>
                  <a:srgbClr val="002060"/>
                </a:solidFill>
              </a:rPr>
              <a:t>	</a:t>
            </a:r>
            <a:r>
              <a:rPr lang="el-GR" dirty="0" smtClean="0"/>
              <a:t>Την ανάθεση - αντιστοίχηση των επεξεργαστών του συστήματος στις 	εφαρμογές που τρέχουν (</a:t>
            </a:r>
            <a:r>
              <a:rPr lang="en-US" dirty="0" smtClean="0"/>
              <a:t>CPU affinity)</a:t>
            </a:r>
          </a:p>
          <a:p>
            <a:pPr lvl="1">
              <a:buFont typeface="Wingdings" pitchFamily="2" charset="2"/>
              <a:buChar char="ü"/>
            </a:pPr>
            <a:r>
              <a:rPr lang="el-GR" dirty="0" smtClean="0"/>
              <a:t> </a:t>
            </a:r>
            <a:r>
              <a:rPr lang="en-US" dirty="0" smtClean="0"/>
              <a:t>	</a:t>
            </a:r>
            <a:r>
              <a:rPr lang="el-GR" dirty="0" smtClean="0"/>
              <a:t>Τον τρόπο τοποθέτησης των δεδομένων των εφαρμογών στις μνήμες του 	συστήματος (</a:t>
            </a:r>
            <a:r>
              <a:rPr lang="en-US" dirty="0" smtClean="0"/>
              <a:t>Data placement)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Στην παρούσα διπλωματική εργασία ασχολούμαστε με το πρόβλημα</a:t>
            </a:r>
            <a:r>
              <a:rPr lang="en-US" dirty="0" smtClean="0"/>
              <a:t> </a:t>
            </a:r>
            <a:r>
              <a:rPr lang="el-GR" dirty="0" smtClean="0"/>
              <a:t>του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 placement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θεωρώντας μια δεδομένη αρχική ανάθεση επεξεργαστών</a:t>
            </a:r>
            <a:endParaRPr lang="en-US" dirty="0" smtClean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l-GR" noProof="0" smtClean="0"/>
              <a:pPr/>
              <a:t>9</a:t>
            </a:fld>
            <a:endParaRPr lang="el-GR" noProof="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1957</Words>
  <Application>Microsoft Office PowerPoint</Application>
  <PresentationFormat>Προσαρμογή</PresentationFormat>
  <Paragraphs>479</Paragraphs>
  <Slides>48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48</vt:i4>
      </vt:variant>
    </vt:vector>
  </HeadingPairs>
  <TitlesOfParts>
    <vt:vector size="49" baseType="lpstr">
      <vt:lpstr>Ροή</vt:lpstr>
      <vt:lpstr>Σχεδιασμός και Υλοποίηση Resource Manager για NUMA Υπολογιστικά Συστήματα</vt:lpstr>
      <vt:lpstr>Σκοπός της διπλωματικής εργασίας</vt:lpstr>
      <vt:lpstr>Δομή της διπλωματικής</vt:lpstr>
      <vt:lpstr>Τι είναι η NUMA αρχιτεκτονική;</vt:lpstr>
      <vt:lpstr>Τι είναι η NUMA αρχιτεκτονική;</vt:lpstr>
      <vt:lpstr>Τι είναι η NUMA αρχιτεκτονική;</vt:lpstr>
      <vt:lpstr>NUMA αρχιτεκτονική</vt:lpstr>
      <vt:lpstr>Το πρόβλημα NUMA placement </vt:lpstr>
      <vt:lpstr>Το πρόβλημα NUMA placement</vt:lpstr>
      <vt:lpstr>Το πειραματικό μηχάνημα Sandman</vt:lpstr>
      <vt:lpstr>Εργαλεία</vt:lpstr>
      <vt:lpstr>Εργαλεία - numactl</vt:lpstr>
      <vt:lpstr>Τοπολογίες στο μηχάνημα Sandman</vt:lpstr>
      <vt:lpstr>Εργαλεία - perf</vt:lpstr>
      <vt:lpstr>Εργαλεία – pcm-memory.x</vt:lpstr>
      <vt:lpstr>Εργαλεία – taskset &amp; migratepages</vt:lpstr>
      <vt:lpstr>Εργαλεία – numa_maps</vt:lpstr>
      <vt:lpstr>Τα πειράματα που εκτελέσαμε</vt:lpstr>
      <vt:lpstr>Scenario 1 – Μεμονωμένη εκτέλεση</vt:lpstr>
      <vt:lpstr>Scenario 2 – Συν-εκτέλεση με  1 στιγμιότυπο του stress-ng στον απομακρυσμένο κόμβο</vt:lpstr>
      <vt:lpstr>Scenario 3 – Συν-εκτέλεση με  1 στιγμιότυπο του stress-ng στον τοπικό κόμβο</vt:lpstr>
      <vt:lpstr>Scenario 4 – Συν-εκτέλεση με  10 στιγμιότυπα του stress-ng στον απομακρυσμένο κόμβο</vt:lpstr>
      <vt:lpstr>Scenario 5 – Συν-εκτέλεση με  10 στιγμιότυπα του stress-ng στον τοπικό κόμβο</vt:lpstr>
      <vt:lpstr>Stress Effect</vt:lpstr>
      <vt:lpstr>Συσχέτιση απόδοσης – performance counters</vt:lpstr>
      <vt:lpstr>Συσχέτιση απόδοσης – performance counters</vt:lpstr>
      <vt:lpstr>Προς την κατασκευή του Resource Manager…</vt:lpstr>
      <vt:lpstr>Πρώτο στατικό πείραμα</vt:lpstr>
      <vt:lpstr>Δεύτερο στατικό πείραμα</vt:lpstr>
      <vt:lpstr>Συμπεράσματα στατικών πειραμάτων</vt:lpstr>
      <vt:lpstr>Resource Manager</vt:lpstr>
      <vt:lpstr>Resource Manager - Δομή</vt:lpstr>
      <vt:lpstr>Resource Manager - Δομή</vt:lpstr>
      <vt:lpstr>Resource Manager - Δομή</vt:lpstr>
      <vt:lpstr>Resource Manager - Μοντέλο</vt:lpstr>
      <vt:lpstr>Resource Manager - Μοντέλο</vt:lpstr>
      <vt:lpstr>Resource Manager - Μοντέλο</vt:lpstr>
      <vt:lpstr>Resource Manager - Μοντέλο</vt:lpstr>
      <vt:lpstr>Resource Manager – Βελτίωση μοντέλου</vt:lpstr>
      <vt:lpstr>Resource Manager – Άλλα μοντέλα</vt:lpstr>
      <vt:lpstr>Πειράματα αξιολόγησης</vt:lpstr>
      <vt:lpstr>Πρώτο δυναμικό πείραμα</vt:lpstr>
      <vt:lpstr>Δεύτερο δυναμικό πείραμα</vt:lpstr>
      <vt:lpstr>Τρίτο δυναμικό πείραμα</vt:lpstr>
      <vt:lpstr>Τέταρτο δυναμικό πείραμα</vt:lpstr>
      <vt:lpstr>Πέμπτο δυναμικό πείραμα</vt:lpstr>
      <vt:lpstr>Συμπεράσματα - Αξιολόγηση</vt:lpstr>
      <vt:lpstr>Διαφάνεια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2020-02-02T13:49:04Z</dcterms:created>
  <dcterms:modified xsi:type="dcterms:W3CDTF">2020-07-16T01:55:41Z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