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98" r:id="rId4"/>
    <p:sldId id="303" r:id="rId5"/>
    <p:sldId id="300" r:id="rId6"/>
    <p:sldId id="271" r:id="rId7"/>
    <p:sldId id="302" r:id="rId8"/>
    <p:sldId id="299" r:id="rId9"/>
    <p:sldId id="261" r:id="rId10"/>
    <p:sldId id="265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Libre Franklin Medium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F186F-F353-42BB-9A6E-0404D7286F98}">
  <a:tblStyle styleId="{12DF186F-F353-42BB-9A6E-0404D7286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>
          <a:extLst>
            <a:ext uri="{FF2B5EF4-FFF2-40B4-BE49-F238E27FC236}">
              <a16:creationId xmlns:a16="http://schemas.microsoft.com/office/drawing/2014/main" id="{86A7EB65-F63C-1254-5F45-F39D07DB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>
            <a:extLst>
              <a:ext uri="{FF2B5EF4-FFF2-40B4-BE49-F238E27FC236}">
                <a16:creationId xmlns:a16="http://schemas.microsoft.com/office/drawing/2014/main" id="{23B3A457-6821-312C-1DAD-674978CF2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>
            <a:extLst>
              <a:ext uri="{FF2B5EF4-FFF2-40B4-BE49-F238E27FC236}">
                <a16:creationId xmlns:a16="http://schemas.microsoft.com/office/drawing/2014/main" id="{B51E1F46-E9A5-D0D9-DF6E-1FFE0D2C4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50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>
          <a:extLst>
            <a:ext uri="{FF2B5EF4-FFF2-40B4-BE49-F238E27FC236}">
              <a16:creationId xmlns:a16="http://schemas.microsoft.com/office/drawing/2014/main" id="{D8A37B23-EDAC-0933-5541-229B26ABB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>
            <a:extLst>
              <a:ext uri="{FF2B5EF4-FFF2-40B4-BE49-F238E27FC236}">
                <a16:creationId xmlns:a16="http://schemas.microsoft.com/office/drawing/2014/main" id="{7770991B-3482-C877-E85D-A212F2F6B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>
            <a:extLst>
              <a:ext uri="{FF2B5EF4-FFF2-40B4-BE49-F238E27FC236}">
                <a16:creationId xmlns:a16="http://schemas.microsoft.com/office/drawing/2014/main" id="{3E4A382E-045D-DE48-D760-F9EAE917F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5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>
          <a:extLst>
            <a:ext uri="{FF2B5EF4-FFF2-40B4-BE49-F238E27FC236}">
              <a16:creationId xmlns:a16="http://schemas.microsoft.com/office/drawing/2014/main" id="{2F4B441A-B600-BDE7-9185-78FB4CB6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>
            <a:extLst>
              <a:ext uri="{FF2B5EF4-FFF2-40B4-BE49-F238E27FC236}">
                <a16:creationId xmlns:a16="http://schemas.microsoft.com/office/drawing/2014/main" id="{BF3F030A-00E1-A1E6-04D0-9001FBA5E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>
            <a:extLst>
              <a:ext uri="{FF2B5EF4-FFF2-40B4-BE49-F238E27FC236}">
                <a16:creationId xmlns:a16="http://schemas.microsoft.com/office/drawing/2014/main" id="{6E99F383-78B1-DF90-9A25-79C8B3E97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96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f45edc9e4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f45edc9e4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>
          <a:extLst>
            <a:ext uri="{FF2B5EF4-FFF2-40B4-BE49-F238E27FC236}">
              <a16:creationId xmlns:a16="http://schemas.microsoft.com/office/drawing/2014/main" id="{42AFB7E0-E9DD-C4DE-84E0-0C60E5C2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f45edc9e43_0_177:notes">
            <a:extLst>
              <a:ext uri="{FF2B5EF4-FFF2-40B4-BE49-F238E27FC236}">
                <a16:creationId xmlns:a16="http://schemas.microsoft.com/office/drawing/2014/main" id="{6347E7D6-E197-C391-56BE-A80724252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f45edc9e43_0_177:notes">
            <a:extLst>
              <a:ext uri="{FF2B5EF4-FFF2-40B4-BE49-F238E27FC236}">
                <a16:creationId xmlns:a16="http://schemas.microsoft.com/office/drawing/2014/main" id="{371118C7-0CFA-2CEE-D732-720B33640B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>
          <a:extLst>
            <a:ext uri="{FF2B5EF4-FFF2-40B4-BE49-F238E27FC236}">
              <a16:creationId xmlns:a16="http://schemas.microsoft.com/office/drawing/2014/main" id="{EE421004-1796-7C44-D2C7-D402B386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>
            <a:extLst>
              <a:ext uri="{FF2B5EF4-FFF2-40B4-BE49-F238E27FC236}">
                <a16:creationId xmlns:a16="http://schemas.microsoft.com/office/drawing/2014/main" id="{BC890260-7104-49BB-CC7A-F1D1D807A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>
            <a:extLst>
              <a:ext uri="{FF2B5EF4-FFF2-40B4-BE49-F238E27FC236}">
                <a16:creationId xmlns:a16="http://schemas.microsoft.com/office/drawing/2014/main" id="{F203A645-55ED-14BA-83A9-12954D0BB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13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60" r:id="rId5"/>
    <p:sldLayoutId id="2147483661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Détection automatique </a:t>
            </a:r>
            <a:r>
              <a:rPr lang="en" sz="4600" dirty="0">
                <a:solidFill>
                  <a:schemeClr val="dk2"/>
                </a:solidFill>
              </a:rPr>
              <a:t>des faux billets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Projet de classification supervisée avec application fonctionnelle</a:t>
            </a: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346701F9-64D1-2435-2D60-08686F1D6B84}"/>
              </a:ext>
            </a:extLst>
          </p:cNvPr>
          <p:cNvSpPr txBox="1">
            <a:spLocks/>
          </p:cNvSpPr>
          <p:nvPr/>
        </p:nvSpPr>
        <p:spPr>
          <a:xfrm>
            <a:off x="4296902" y="4749900"/>
            <a:ext cx="554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/>
            <a:r>
              <a:rPr lang="fr-FR" dirty="0"/>
              <a:t>Théo ZWAHLEN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927464"/>
            <a:ext cx="6367800" cy="2915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Merci</a:t>
            </a:r>
            <a:endParaRPr dirty="0"/>
          </a:p>
        </p:txBody>
      </p:sp>
      <p:sp>
        <p:nvSpPr>
          <p:cNvPr id="3451" name="Google Shape;3451;p47"/>
          <p:cNvSpPr txBox="1">
            <a:spLocks/>
          </p:cNvSpPr>
          <p:nvPr/>
        </p:nvSpPr>
        <p:spPr>
          <a:xfrm>
            <a:off x="2425050" y="2436223"/>
            <a:ext cx="4293900" cy="1349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sz="2000" dirty="0" err="1">
                <a:solidFill>
                  <a:srgbClr val="434343"/>
                </a:solidFill>
              </a:rPr>
              <a:t>Avez-vous</a:t>
            </a:r>
            <a:r>
              <a:rPr lang="en-US" sz="2000" dirty="0">
                <a:solidFill>
                  <a:srgbClr val="434343"/>
                </a:solidFill>
              </a:rPr>
              <a:t> des questions ? </a:t>
            </a:r>
          </a:p>
          <a:p>
            <a:pPr algn="ctr">
              <a:buClr>
                <a:schemeClr val="lt1"/>
              </a:buClr>
              <a:buSzPts val="1100"/>
            </a:pPr>
            <a:endParaRPr lang="en-US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u="sng" dirty="0"/>
              <a:t>Contexte et objectif du projet</a:t>
            </a: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755345" y="157104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Données fournies :</a:t>
            </a:r>
            <a:endParaRPr dirty="0"/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755344" y="1984541"/>
            <a:ext cx="237148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1500 billets au total : </a:t>
            </a:r>
            <a:r>
              <a:rPr lang="fr-FR" altLang="fr-FR" b="1" dirty="0">
                <a:solidFill>
                  <a:schemeClr val="tx1"/>
                </a:solidFill>
                <a:latin typeface="Libre Franklin Medium" pitchFamily="2" charset="0"/>
              </a:rPr>
              <a:t>1000 vrais</a:t>
            </a: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, </a:t>
            </a:r>
            <a:r>
              <a:rPr lang="fr-FR" altLang="fr-FR" b="1" dirty="0">
                <a:solidFill>
                  <a:schemeClr val="tx1"/>
                </a:solidFill>
                <a:latin typeface="Libre Franklin Medium" pitchFamily="2" charset="0"/>
              </a:rPr>
              <a:t>500 faux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sz="1600" dirty="0">
              <a:solidFill>
                <a:schemeClr val="tx1"/>
              </a:solidFill>
              <a:latin typeface="Anton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600" dirty="0">
                <a:solidFill>
                  <a:schemeClr val="tx1"/>
                </a:solidFill>
                <a:latin typeface="Anton" pitchFamily="2" charset="0"/>
              </a:rPr>
              <a:t>    Chaque billet est décrit     par 6 mesures physiques 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diagonal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 err="1">
                <a:solidFill>
                  <a:schemeClr val="tx1"/>
                </a:solidFill>
                <a:latin typeface="Libre Franklin Medium" pitchFamily="2" charset="0"/>
              </a:rPr>
              <a:t>height_left</a:t>
            </a: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Libre Franklin Medium" pitchFamily="2" charset="0"/>
              </a:rPr>
              <a:t>height_right</a:t>
            </a: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 err="1">
                <a:solidFill>
                  <a:schemeClr val="tx1"/>
                </a:solidFill>
                <a:latin typeface="Libre Franklin Medium" pitchFamily="2" charset="0"/>
              </a:rPr>
              <a:t>margin_low</a:t>
            </a: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, </a:t>
            </a:r>
            <a:r>
              <a:rPr lang="fr-FR" altLang="fr-FR" dirty="0" err="1">
                <a:solidFill>
                  <a:schemeClr val="tx1"/>
                </a:solidFill>
                <a:latin typeface="Libre Franklin Medium" pitchFamily="2" charset="0"/>
              </a:rPr>
              <a:t>margin_up</a:t>
            </a: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 err="1">
                <a:solidFill>
                  <a:schemeClr val="tx1"/>
                </a:solidFill>
                <a:latin typeface="Libre Franklin Medium" pitchFamily="2" charset="0"/>
              </a:rPr>
              <a:t>length</a:t>
            </a: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238215" y="157104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Le projet consiste à :</a:t>
            </a:r>
            <a:endParaRPr dirty="0"/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5247300" y="1779998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Tester différents  </a:t>
            </a:r>
            <a:r>
              <a:rPr lang="fr-FR" altLang="fr-FR" b="1" dirty="0">
                <a:solidFill>
                  <a:schemeClr val="tx1"/>
                </a:solidFill>
                <a:latin typeface="Libre Franklin Medium" pitchFamily="2" charset="0"/>
              </a:rPr>
              <a:t>algorithmes de classification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Libre Franklin Medium" pitchFamily="2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Créer une </a:t>
            </a:r>
            <a:r>
              <a:rPr lang="fr-FR" altLang="fr-FR" b="1" dirty="0">
                <a:solidFill>
                  <a:schemeClr val="tx1"/>
                </a:solidFill>
                <a:latin typeface="Libre Franklin Medium" pitchFamily="2" charset="0"/>
              </a:rPr>
              <a:t>application fonctionnelle</a:t>
            </a:r>
            <a:r>
              <a:rPr lang="fr-FR" altLang="fr-FR" dirty="0">
                <a:solidFill>
                  <a:schemeClr val="tx1"/>
                </a:solidFill>
                <a:latin typeface="Libre Franklin Medium" pitchFamily="2" charset="0"/>
              </a:rPr>
              <a:t> pour prédire de nouveaux billets</a:t>
            </a: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>
          <a:extLst>
            <a:ext uri="{FF2B5EF4-FFF2-40B4-BE49-F238E27FC236}">
              <a16:creationId xmlns:a16="http://schemas.microsoft.com/office/drawing/2014/main" id="{785C4237-D037-4C84-F1EA-E52C732C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>
            <a:extLst>
              <a:ext uri="{FF2B5EF4-FFF2-40B4-BE49-F238E27FC236}">
                <a16:creationId xmlns:a16="http://schemas.microsoft.com/office/drawing/2014/main" id="{EA82AACA-9473-0D74-E67B-3D1B3404FB56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u="sng" dirty="0"/>
              <a:t>Analyse exploratoire des données</a:t>
            </a:r>
          </a:p>
        </p:txBody>
      </p:sp>
      <p:grpSp>
        <p:nvGrpSpPr>
          <p:cNvPr id="2390" name="Google Shape;2390;p30">
            <a:extLst>
              <a:ext uri="{FF2B5EF4-FFF2-40B4-BE49-F238E27FC236}">
                <a16:creationId xmlns:a16="http://schemas.microsoft.com/office/drawing/2014/main" id="{01A2E598-F7AB-ECC6-2F4E-970FD60F33FA}"/>
              </a:ext>
            </a:extLst>
          </p:cNvPr>
          <p:cNvGrpSpPr/>
          <p:nvPr/>
        </p:nvGrpSpPr>
        <p:grpSpPr>
          <a:xfrm rot="9332156">
            <a:off x="46961" y="-30146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>
              <a:extLst>
                <a:ext uri="{FF2B5EF4-FFF2-40B4-BE49-F238E27FC236}">
                  <a16:creationId xmlns:a16="http://schemas.microsoft.com/office/drawing/2014/main" id="{59DFFCC4-A8FA-C0AC-C92C-97934D49F89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>
              <a:extLst>
                <a:ext uri="{FF2B5EF4-FFF2-40B4-BE49-F238E27FC236}">
                  <a16:creationId xmlns:a16="http://schemas.microsoft.com/office/drawing/2014/main" id="{A6DB3EF4-448E-5BD2-3059-E92E004EED8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>
                <a:extLst>
                  <a:ext uri="{FF2B5EF4-FFF2-40B4-BE49-F238E27FC236}">
                    <a16:creationId xmlns:a16="http://schemas.microsoft.com/office/drawing/2014/main" id="{02977ACA-D74F-4A31-463C-2159503F0533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>
                <a:extLst>
                  <a:ext uri="{FF2B5EF4-FFF2-40B4-BE49-F238E27FC236}">
                    <a16:creationId xmlns:a16="http://schemas.microsoft.com/office/drawing/2014/main" id="{29A65945-BE5E-3C56-163F-2161F4D1E613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>
                <a:extLst>
                  <a:ext uri="{FF2B5EF4-FFF2-40B4-BE49-F238E27FC236}">
                    <a16:creationId xmlns:a16="http://schemas.microsoft.com/office/drawing/2014/main" id="{7B4B6413-3817-7E05-7945-7A349FA1A798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>
                <a:extLst>
                  <a:ext uri="{FF2B5EF4-FFF2-40B4-BE49-F238E27FC236}">
                    <a16:creationId xmlns:a16="http://schemas.microsoft.com/office/drawing/2014/main" id="{A0E520B5-6373-204B-F9A8-0CF6E2921A4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>
                <a:extLst>
                  <a:ext uri="{FF2B5EF4-FFF2-40B4-BE49-F238E27FC236}">
                    <a16:creationId xmlns:a16="http://schemas.microsoft.com/office/drawing/2014/main" id="{364DAF31-BB3C-C61E-2F39-4E4C983DA602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>
                <a:extLst>
                  <a:ext uri="{FF2B5EF4-FFF2-40B4-BE49-F238E27FC236}">
                    <a16:creationId xmlns:a16="http://schemas.microsoft.com/office/drawing/2014/main" id="{0C6D8071-C3F6-AC65-7C08-85C5E7A6CAB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>
                <a:extLst>
                  <a:ext uri="{FF2B5EF4-FFF2-40B4-BE49-F238E27FC236}">
                    <a16:creationId xmlns:a16="http://schemas.microsoft.com/office/drawing/2014/main" id="{F38F871B-90BC-0719-ED76-6E8F7030D67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>
                <a:extLst>
                  <a:ext uri="{FF2B5EF4-FFF2-40B4-BE49-F238E27FC236}">
                    <a16:creationId xmlns:a16="http://schemas.microsoft.com/office/drawing/2014/main" id="{FCF86A0A-B4B6-E4E5-E957-7A42E7B12D9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>
            <a:extLst>
              <a:ext uri="{FF2B5EF4-FFF2-40B4-BE49-F238E27FC236}">
                <a16:creationId xmlns:a16="http://schemas.microsoft.com/office/drawing/2014/main" id="{5826FD7B-FBB1-257F-D127-66161FB0E8A4}"/>
              </a:ext>
            </a:extLst>
          </p:cNvPr>
          <p:cNvGrpSpPr/>
          <p:nvPr/>
        </p:nvGrpSpPr>
        <p:grpSpPr>
          <a:xfrm rot="4396034">
            <a:off x="-410124" y="1902657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>
              <a:extLst>
                <a:ext uri="{FF2B5EF4-FFF2-40B4-BE49-F238E27FC236}">
                  <a16:creationId xmlns:a16="http://schemas.microsoft.com/office/drawing/2014/main" id="{56F92854-D412-D95C-1359-3CC6CF90B82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>
              <a:extLst>
                <a:ext uri="{FF2B5EF4-FFF2-40B4-BE49-F238E27FC236}">
                  <a16:creationId xmlns:a16="http://schemas.microsoft.com/office/drawing/2014/main" id="{7CBC192E-17B3-1E6D-A32D-8859D239C18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>
                <a:extLst>
                  <a:ext uri="{FF2B5EF4-FFF2-40B4-BE49-F238E27FC236}">
                    <a16:creationId xmlns:a16="http://schemas.microsoft.com/office/drawing/2014/main" id="{F751D882-2802-D053-0405-BD2C2A28AD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>
                <a:extLst>
                  <a:ext uri="{FF2B5EF4-FFF2-40B4-BE49-F238E27FC236}">
                    <a16:creationId xmlns:a16="http://schemas.microsoft.com/office/drawing/2014/main" id="{5CE06A34-5770-FC8F-7F5B-582B2E5EC92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>
                <a:extLst>
                  <a:ext uri="{FF2B5EF4-FFF2-40B4-BE49-F238E27FC236}">
                    <a16:creationId xmlns:a16="http://schemas.microsoft.com/office/drawing/2014/main" id="{540E4B9A-7655-167F-70ED-443BC9A969D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>
                <a:extLst>
                  <a:ext uri="{FF2B5EF4-FFF2-40B4-BE49-F238E27FC236}">
                    <a16:creationId xmlns:a16="http://schemas.microsoft.com/office/drawing/2014/main" id="{8F8C7638-C959-B82B-398D-E79A65CDF6D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>
                <a:extLst>
                  <a:ext uri="{FF2B5EF4-FFF2-40B4-BE49-F238E27FC236}">
                    <a16:creationId xmlns:a16="http://schemas.microsoft.com/office/drawing/2014/main" id="{CFD9ACF8-F605-1D4C-C90C-D04713625B3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>
                <a:extLst>
                  <a:ext uri="{FF2B5EF4-FFF2-40B4-BE49-F238E27FC236}">
                    <a16:creationId xmlns:a16="http://schemas.microsoft.com/office/drawing/2014/main" id="{E6D6CBC9-45EA-341D-4807-35EA17F38A00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>
                <a:extLst>
                  <a:ext uri="{FF2B5EF4-FFF2-40B4-BE49-F238E27FC236}">
                    <a16:creationId xmlns:a16="http://schemas.microsoft.com/office/drawing/2014/main" id="{F1603267-15CA-57AA-958C-0358347423C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>
                <a:extLst>
                  <a:ext uri="{FF2B5EF4-FFF2-40B4-BE49-F238E27FC236}">
                    <a16:creationId xmlns:a16="http://schemas.microsoft.com/office/drawing/2014/main" id="{EB65A184-5CBB-FE76-C2FF-1175B8E0F47C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>
            <a:extLst>
              <a:ext uri="{FF2B5EF4-FFF2-40B4-BE49-F238E27FC236}">
                <a16:creationId xmlns:a16="http://schemas.microsoft.com/office/drawing/2014/main" id="{E9384C7F-36F0-EEFB-E0E4-C4835DBB5734}"/>
              </a:ext>
            </a:extLst>
          </p:cNvPr>
          <p:cNvGrpSpPr/>
          <p:nvPr/>
        </p:nvGrpSpPr>
        <p:grpSpPr>
          <a:xfrm rot="-344">
            <a:off x="182277" y="3697940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>
              <a:extLst>
                <a:ext uri="{FF2B5EF4-FFF2-40B4-BE49-F238E27FC236}">
                  <a16:creationId xmlns:a16="http://schemas.microsoft.com/office/drawing/2014/main" id="{A09457DF-CD74-473D-9168-863815698D7E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>
              <a:extLst>
                <a:ext uri="{FF2B5EF4-FFF2-40B4-BE49-F238E27FC236}">
                  <a16:creationId xmlns:a16="http://schemas.microsoft.com/office/drawing/2014/main" id="{3B93CE24-64DC-0B91-D5E2-2D6F54E913B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>
                <a:extLst>
                  <a:ext uri="{FF2B5EF4-FFF2-40B4-BE49-F238E27FC236}">
                    <a16:creationId xmlns:a16="http://schemas.microsoft.com/office/drawing/2014/main" id="{08F94E2E-3D61-FF50-1284-ED02095E1B2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>
                <a:extLst>
                  <a:ext uri="{FF2B5EF4-FFF2-40B4-BE49-F238E27FC236}">
                    <a16:creationId xmlns:a16="http://schemas.microsoft.com/office/drawing/2014/main" id="{672C85FE-D891-8F78-53B3-B012478CC715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>
                <a:extLst>
                  <a:ext uri="{FF2B5EF4-FFF2-40B4-BE49-F238E27FC236}">
                    <a16:creationId xmlns:a16="http://schemas.microsoft.com/office/drawing/2014/main" id="{ECDA2F11-709E-75F3-263C-CF7FF969AA7B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>
                <a:extLst>
                  <a:ext uri="{FF2B5EF4-FFF2-40B4-BE49-F238E27FC236}">
                    <a16:creationId xmlns:a16="http://schemas.microsoft.com/office/drawing/2014/main" id="{23730CEA-1F33-EB39-179A-999221C0065E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>
                <a:extLst>
                  <a:ext uri="{FF2B5EF4-FFF2-40B4-BE49-F238E27FC236}">
                    <a16:creationId xmlns:a16="http://schemas.microsoft.com/office/drawing/2014/main" id="{010B1B72-C806-C377-CD9F-857D22AE49E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>
                <a:extLst>
                  <a:ext uri="{FF2B5EF4-FFF2-40B4-BE49-F238E27FC236}">
                    <a16:creationId xmlns:a16="http://schemas.microsoft.com/office/drawing/2014/main" id="{1BB1CAF3-2314-31CF-7070-29277672C65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>
                <a:extLst>
                  <a:ext uri="{FF2B5EF4-FFF2-40B4-BE49-F238E27FC236}">
                    <a16:creationId xmlns:a16="http://schemas.microsoft.com/office/drawing/2014/main" id="{C5FA13C0-7410-0E42-F31D-9A206128E10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>
                <a:extLst>
                  <a:ext uri="{FF2B5EF4-FFF2-40B4-BE49-F238E27FC236}">
                    <a16:creationId xmlns:a16="http://schemas.microsoft.com/office/drawing/2014/main" id="{4092D686-8148-9584-07EE-2AF845C86378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>
            <a:extLst>
              <a:ext uri="{FF2B5EF4-FFF2-40B4-BE49-F238E27FC236}">
                <a16:creationId xmlns:a16="http://schemas.microsoft.com/office/drawing/2014/main" id="{4AC9A9EB-1690-A2F9-145C-E3881E951FD0}"/>
              </a:ext>
            </a:extLst>
          </p:cNvPr>
          <p:cNvGrpSpPr/>
          <p:nvPr/>
        </p:nvGrpSpPr>
        <p:grpSpPr>
          <a:xfrm rot="-6403966">
            <a:off x="7690468" y="-277998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>
              <a:extLst>
                <a:ext uri="{FF2B5EF4-FFF2-40B4-BE49-F238E27FC236}">
                  <a16:creationId xmlns:a16="http://schemas.microsoft.com/office/drawing/2014/main" id="{447A4B06-65E6-7F4A-9F5E-1259178E662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>
              <a:extLst>
                <a:ext uri="{FF2B5EF4-FFF2-40B4-BE49-F238E27FC236}">
                  <a16:creationId xmlns:a16="http://schemas.microsoft.com/office/drawing/2014/main" id="{01E0043C-A094-707D-4062-9B24E130E3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>
                <a:extLst>
                  <a:ext uri="{FF2B5EF4-FFF2-40B4-BE49-F238E27FC236}">
                    <a16:creationId xmlns:a16="http://schemas.microsoft.com/office/drawing/2014/main" id="{7B362551-6C32-B3C0-2ECE-1CC4B5691063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>
                <a:extLst>
                  <a:ext uri="{FF2B5EF4-FFF2-40B4-BE49-F238E27FC236}">
                    <a16:creationId xmlns:a16="http://schemas.microsoft.com/office/drawing/2014/main" id="{7E8E8EB5-2A4F-D3CF-206C-48F244B10B8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>
                <a:extLst>
                  <a:ext uri="{FF2B5EF4-FFF2-40B4-BE49-F238E27FC236}">
                    <a16:creationId xmlns:a16="http://schemas.microsoft.com/office/drawing/2014/main" id="{6F5D6F35-E294-7C9D-1D4D-B97B097C101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>
                <a:extLst>
                  <a:ext uri="{FF2B5EF4-FFF2-40B4-BE49-F238E27FC236}">
                    <a16:creationId xmlns:a16="http://schemas.microsoft.com/office/drawing/2014/main" id="{D1FFC585-13D8-BB80-DF2F-F3547F522B77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>
                <a:extLst>
                  <a:ext uri="{FF2B5EF4-FFF2-40B4-BE49-F238E27FC236}">
                    <a16:creationId xmlns:a16="http://schemas.microsoft.com/office/drawing/2014/main" id="{37623278-36A5-C70A-8B79-724B54F58D0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>
                <a:extLst>
                  <a:ext uri="{FF2B5EF4-FFF2-40B4-BE49-F238E27FC236}">
                    <a16:creationId xmlns:a16="http://schemas.microsoft.com/office/drawing/2014/main" id="{E9260A30-B82E-F841-369E-D3847BB3A32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>
                <a:extLst>
                  <a:ext uri="{FF2B5EF4-FFF2-40B4-BE49-F238E27FC236}">
                    <a16:creationId xmlns:a16="http://schemas.microsoft.com/office/drawing/2014/main" id="{71438307-A1BB-5EE2-7499-FE82A86BC3B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>
                <a:extLst>
                  <a:ext uri="{FF2B5EF4-FFF2-40B4-BE49-F238E27FC236}">
                    <a16:creationId xmlns:a16="http://schemas.microsoft.com/office/drawing/2014/main" id="{932DCC18-3E34-E174-3B47-70BEF894570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>
            <a:extLst>
              <a:ext uri="{FF2B5EF4-FFF2-40B4-BE49-F238E27FC236}">
                <a16:creationId xmlns:a16="http://schemas.microsoft.com/office/drawing/2014/main" id="{640F6297-29F9-2262-1C12-773848C58874}"/>
              </a:ext>
            </a:extLst>
          </p:cNvPr>
          <p:cNvGrpSpPr/>
          <p:nvPr/>
        </p:nvGrpSpPr>
        <p:grpSpPr>
          <a:xfrm rot="8789996">
            <a:off x="7807804" y="1765592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>
              <a:extLst>
                <a:ext uri="{FF2B5EF4-FFF2-40B4-BE49-F238E27FC236}">
                  <a16:creationId xmlns:a16="http://schemas.microsoft.com/office/drawing/2014/main" id="{6591C71A-CE7E-C6E1-19D6-2E4F5C2B8DE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>
              <a:extLst>
                <a:ext uri="{FF2B5EF4-FFF2-40B4-BE49-F238E27FC236}">
                  <a16:creationId xmlns:a16="http://schemas.microsoft.com/office/drawing/2014/main" id="{BD15AA58-933E-B2B1-090A-C3492D45068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>
                <a:extLst>
                  <a:ext uri="{FF2B5EF4-FFF2-40B4-BE49-F238E27FC236}">
                    <a16:creationId xmlns:a16="http://schemas.microsoft.com/office/drawing/2014/main" id="{6E5361D3-BB84-B18B-67A4-F6B3EEBA941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>
                <a:extLst>
                  <a:ext uri="{FF2B5EF4-FFF2-40B4-BE49-F238E27FC236}">
                    <a16:creationId xmlns:a16="http://schemas.microsoft.com/office/drawing/2014/main" id="{853EB864-DE96-64A0-6D70-533C7F1AB79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>
                <a:extLst>
                  <a:ext uri="{FF2B5EF4-FFF2-40B4-BE49-F238E27FC236}">
                    <a16:creationId xmlns:a16="http://schemas.microsoft.com/office/drawing/2014/main" id="{AA6E5A29-F830-C0C0-DF72-BB89989342D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>
                <a:extLst>
                  <a:ext uri="{FF2B5EF4-FFF2-40B4-BE49-F238E27FC236}">
                    <a16:creationId xmlns:a16="http://schemas.microsoft.com/office/drawing/2014/main" id="{2114887E-621D-C70B-B4B6-8571DB82F77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>
                <a:extLst>
                  <a:ext uri="{FF2B5EF4-FFF2-40B4-BE49-F238E27FC236}">
                    <a16:creationId xmlns:a16="http://schemas.microsoft.com/office/drawing/2014/main" id="{E625C040-B5DD-097D-4D10-335002F59AD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>
                <a:extLst>
                  <a:ext uri="{FF2B5EF4-FFF2-40B4-BE49-F238E27FC236}">
                    <a16:creationId xmlns:a16="http://schemas.microsoft.com/office/drawing/2014/main" id="{2AC26C83-F2A9-B34A-B60C-4263D7447060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>
                <a:extLst>
                  <a:ext uri="{FF2B5EF4-FFF2-40B4-BE49-F238E27FC236}">
                    <a16:creationId xmlns:a16="http://schemas.microsoft.com/office/drawing/2014/main" id="{E3E6963D-1671-BB9D-69A2-D3AA41C5CDB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>
                <a:extLst>
                  <a:ext uri="{FF2B5EF4-FFF2-40B4-BE49-F238E27FC236}">
                    <a16:creationId xmlns:a16="http://schemas.microsoft.com/office/drawing/2014/main" id="{C4BC09FA-26F5-F2C4-D982-DA97C6141A5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>
            <a:extLst>
              <a:ext uri="{FF2B5EF4-FFF2-40B4-BE49-F238E27FC236}">
                <a16:creationId xmlns:a16="http://schemas.microsoft.com/office/drawing/2014/main" id="{DE226F8D-374D-5833-8E44-67677F2269CF}"/>
              </a:ext>
            </a:extLst>
          </p:cNvPr>
          <p:cNvGrpSpPr/>
          <p:nvPr/>
        </p:nvGrpSpPr>
        <p:grpSpPr>
          <a:xfrm rot="-8385394">
            <a:off x="7890445" y="3819323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>
              <a:extLst>
                <a:ext uri="{FF2B5EF4-FFF2-40B4-BE49-F238E27FC236}">
                  <a16:creationId xmlns:a16="http://schemas.microsoft.com/office/drawing/2014/main" id="{5215B472-F485-FC2E-5A71-2F72D4202DC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>
              <a:extLst>
                <a:ext uri="{FF2B5EF4-FFF2-40B4-BE49-F238E27FC236}">
                  <a16:creationId xmlns:a16="http://schemas.microsoft.com/office/drawing/2014/main" id="{BE4B3DCF-808F-7FFD-0F7B-E73DE4A79D8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>
                <a:extLst>
                  <a:ext uri="{FF2B5EF4-FFF2-40B4-BE49-F238E27FC236}">
                    <a16:creationId xmlns:a16="http://schemas.microsoft.com/office/drawing/2014/main" id="{61F1DA98-2D3A-6C09-06CE-07867274C0AC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>
                <a:extLst>
                  <a:ext uri="{FF2B5EF4-FFF2-40B4-BE49-F238E27FC236}">
                    <a16:creationId xmlns:a16="http://schemas.microsoft.com/office/drawing/2014/main" id="{0296381E-45EB-DDDF-9E85-842493BB138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>
                <a:extLst>
                  <a:ext uri="{FF2B5EF4-FFF2-40B4-BE49-F238E27FC236}">
                    <a16:creationId xmlns:a16="http://schemas.microsoft.com/office/drawing/2014/main" id="{47C50A23-914D-D58B-2F21-F830679052E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>
                <a:extLst>
                  <a:ext uri="{FF2B5EF4-FFF2-40B4-BE49-F238E27FC236}">
                    <a16:creationId xmlns:a16="http://schemas.microsoft.com/office/drawing/2014/main" id="{9B3F8456-5FFD-26DB-BCF9-F3CEAC259F0A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>
                <a:extLst>
                  <a:ext uri="{FF2B5EF4-FFF2-40B4-BE49-F238E27FC236}">
                    <a16:creationId xmlns:a16="http://schemas.microsoft.com/office/drawing/2014/main" id="{2C9374D6-858D-51BE-F742-E85B5A5AE3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>
                <a:extLst>
                  <a:ext uri="{FF2B5EF4-FFF2-40B4-BE49-F238E27FC236}">
                    <a16:creationId xmlns:a16="http://schemas.microsoft.com/office/drawing/2014/main" id="{42D14184-3C2A-FD69-3D06-00393FF9B203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>
                <a:extLst>
                  <a:ext uri="{FF2B5EF4-FFF2-40B4-BE49-F238E27FC236}">
                    <a16:creationId xmlns:a16="http://schemas.microsoft.com/office/drawing/2014/main" id="{E5016A39-013E-2EA4-E5DA-14C05BD6B6E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>
                <a:extLst>
                  <a:ext uri="{FF2B5EF4-FFF2-40B4-BE49-F238E27FC236}">
                    <a16:creationId xmlns:a16="http://schemas.microsoft.com/office/drawing/2014/main" id="{11211FAE-0CDF-E281-7B2C-16B0A5734D1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015D737B-ED73-D7DC-7F11-249C2B8D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3" y="1454709"/>
            <a:ext cx="106614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Analyse de la distribution des variables géométriques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Aucune anomalie majeure détectée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 valeurs manquantes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margin_low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Comparaison des variables selon la classe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is_genuine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Faux billets =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margin_low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plus élevée,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plus courte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Autres variables : différences plus modérées mais significatives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Certaines variables sont discriminantes → utiles pour les modèles</a:t>
            </a:r>
          </a:p>
        </p:txBody>
      </p:sp>
    </p:spTree>
    <p:extLst>
      <p:ext uri="{BB962C8B-B14F-4D97-AF65-F5344CB8AC3E}">
        <p14:creationId xmlns:p14="http://schemas.microsoft.com/office/powerpoint/2010/main" val="39863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>
          <a:extLst>
            <a:ext uri="{FF2B5EF4-FFF2-40B4-BE49-F238E27FC236}">
              <a16:creationId xmlns:a16="http://schemas.microsoft.com/office/drawing/2014/main" id="{8158940A-F898-C5C1-FF09-1C2CDB41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>
            <a:extLst>
              <a:ext uri="{FF2B5EF4-FFF2-40B4-BE49-F238E27FC236}">
                <a16:creationId xmlns:a16="http://schemas.microsoft.com/office/drawing/2014/main" id="{D3B6A049-3B84-DDE2-C821-A4B6D2701A10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u="sng" dirty="0"/>
              <a:t>Traitement des valeurs manquantes et standardisation</a:t>
            </a:r>
            <a:br>
              <a:rPr lang="fr-FR" u="sng" dirty="0"/>
            </a:br>
            <a:br>
              <a:rPr lang="fr-FR" u="sng" dirty="0"/>
            </a:br>
            <a:endParaRPr lang="fr-FR" u="sng" dirty="0"/>
          </a:p>
        </p:txBody>
      </p:sp>
      <p:grpSp>
        <p:nvGrpSpPr>
          <p:cNvPr id="2390" name="Google Shape;2390;p30">
            <a:extLst>
              <a:ext uri="{FF2B5EF4-FFF2-40B4-BE49-F238E27FC236}">
                <a16:creationId xmlns:a16="http://schemas.microsoft.com/office/drawing/2014/main" id="{F0870FAF-2F4A-F140-45EC-54F66B4B4F52}"/>
              </a:ext>
            </a:extLst>
          </p:cNvPr>
          <p:cNvGrpSpPr/>
          <p:nvPr/>
        </p:nvGrpSpPr>
        <p:grpSpPr>
          <a:xfrm rot="2414606">
            <a:off x="-42652" y="-34558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>
              <a:extLst>
                <a:ext uri="{FF2B5EF4-FFF2-40B4-BE49-F238E27FC236}">
                  <a16:creationId xmlns:a16="http://schemas.microsoft.com/office/drawing/2014/main" id="{CEE3128D-895C-4006-F110-E3B65A0639F0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>
              <a:extLst>
                <a:ext uri="{FF2B5EF4-FFF2-40B4-BE49-F238E27FC236}">
                  <a16:creationId xmlns:a16="http://schemas.microsoft.com/office/drawing/2014/main" id="{F92FAE7B-B0F8-FB63-AF1F-C6802297D50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>
                <a:extLst>
                  <a:ext uri="{FF2B5EF4-FFF2-40B4-BE49-F238E27FC236}">
                    <a16:creationId xmlns:a16="http://schemas.microsoft.com/office/drawing/2014/main" id="{1BF9663E-B610-5444-C040-BE8F4BEF4930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>
                <a:extLst>
                  <a:ext uri="{FF2B5EF4-FFF2-40B4-BE49-F238E27FC236}">
                    <a16:creationId xmlns:a16="http://schemas.microsoft.com/office/drawing/2014/main" id="{2187E42D-20A1-F0FA-9D7A-B3E174BD844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>
                <a:extLst>
                  <a:ext uri="{FF2B5EF4-FFF2-40B4-BE49-F238E27FC236}">
                    <a16:creationId xmlns:a16="http://schemas.microsoft.com/office/drawing/2014/main" id="{CE91ECEA-B421-80D3-A44E-29C01D5E64B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>
                <a:extLst>
                  <a:ext uri="{FF2B5EF4-FFF2-40B4-BE49-F238E27FC236}">
                    <a16:creationId xmlns:a16="http://schemas.microsoft.com/office/drawing/2014/main" id="{B6A79EDE-C7D6-2559-506D-1E020260222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>
                <a:extLst>
                  <a:ext uri="{FF2B5EF4-FFF2-40B4-BE49-F238E27FC236}">
                    <a16:creationId xmlns:a16="http://schemas.microsoft.com/office/drawing/2014/main" id="{584DF435-EAE6-75EE-1AFC-3A0105374AE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>
                <a:extLst>
                  <a:ext uri="{FF2B5EF4-FFF2-40B4-BE49-F238E27FC236}">
                    <a16:creationId xmlns:a16="http://schemas.microsoft.com/office/drawing/2014/main" id="{4B25F31A-4325-8C4C-0F9E-8EBE29734FB5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>
                <a:extLst>
                  <a:ext uri="{FF2B5EF4-FFF2-40B4-BE49-F238E27FC236}">
                    <a16:creationId xmlns:a16="http://schemas.microsoft.com/office/drawing/2014/main" id="{4D505F53-4BA8-6EBC-16E9-09152DBAA15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>
                <a:extLst>
                  <a:ext uri="{FF2B5EF4-FFF2-40B4-BE49-F238E27FC236}">
                    <a16:creationId xmlns:a16="http://schemas.microsoft.com/office/drawing/2014/main" id="{56977327-4E76-E8BC-8F1C-B5C8D5904BC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>
            <a:extLst>
              <a:ext uri="{FF2B5EF4-FFF2-40B4-BE49-F238E27FC236}">
                <a16:creationId xmlns:a16="http://schemas.microsoft.com/office/drawing/2014/main" id="{1D0FD4CD-BAD5-04BB-9165-5BA0C4D155EA}"/>
              </a:ext>
            </a:extLst>
          </p:cNvPr>
          <p:cNvGrpSpPr/>
          <p:nvPr/>
        </p:nvGrpSpPr>
        <p:grpSpPr>
          <a:xfrm rot="4396034">
            <a:off x="-436688" y="1655592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>
              <a:extLst>
                <a:ext uri="{FF2B5EF4-FFF2-40B4-BE49-F238E27FC236}">
                  <a16:creationId xmlns:a16="http://schemas.microsoft.com/office/drawing/2014/main" id="{60CF56D6-EE41-E804-29DA-592F28B7D40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>
              <a:extLst>
                <a:ext uri="{FF2B5EF4-FFF2-40B4-BE49-F238E27FC236}">
                  <a16:creationId xmlns:a16="http://schemas.microsoft.com/office/drawing/2014/main" id="{AABBC9C6-1093-504E-0201-0B80334EFA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>
                <a:extLst>
                  <a:ext uri="{FF2B5EF4-FFF2-40B4-BE49-F238E27FC236}">
                    <a16:creationId xmlns:a16="http://schemas.microsoft.com/office/drawing/2014/main" id="{FBC8E92D-A0D0-4D91-C1D5-940A466379F2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>
                <a:extLst>
                  <a:ext uri="{FF2B5EF4-FFF2-40B4-BE49-F238E27FC236}">
                    <a16:creationId xmlns:a16="http://schemas.microsoft.com/office/drawing/2014/main" id="{8589FD34-A41D-6408-5462-24A2E064B3A5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>
                <a:extLst>
                  <a:ext uri="{FF2B5EF4-FFF2-40B4-BE49-F238E27FC236}">
                    <a16:creationId xmlns:a16="http://schemas.microsoft.com/office/drawing/2014/main" id="{A408B686-343F-3CF5-265D-29556C9C31DB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>
                <a:extLst>
                  <a:ext uri="{FF2B5EF4-FFF2-40B4-BE49-F238E27FC236}">
                    <a16:creationId xmlns:a16="http://schemas.microsoft.com/office/drawing/2014/main" id="{8BF9F896-23F8-7539-C214-ED9D4C6651A7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>
                <a:extLst>
                  <a:ext uri="{FF2B5EF4-FFF2-40B4-BE49-F238E27FC236}">
                    <a16:creationId xmlns:a16="http://schemas.microsoft.com/office/drawing/2014/main" id="{A815A626-FEF4-AB80-D3A4-19B7762E8A0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>
                <a:extLst>
                  <a:ext uri="{FF2B5EF4-FFF2-40B4-BE49-F238E27FC236}">
                    <a16:creationId xmlns:a16="http://schemas.microsoft.com/office/drawing/2014/main" id="{7261E0F3-5430-07A5-D04E-DE67D4967B6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>
                <a:extLst>
                  <a:ext uri="{FF2B5EF4-FFF2-40B4-BE49-F238E27FC236}">
                    <a16:creationId xmlns:a16="http://schemas.microsoft.com/office/drawing/2014/main" id="{D598ACE0-C485-4F21-DD61-CA3A65C12E7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>
                <a:extLst>
                  <a:ext uri="{FF2B5EF4-FFF2-40B4-BE49-F238E27FC236}">
                    <a16:creationId xmlns:a16="http://schemas.microsoft.com/office/drawing/2014/main" id="{490C3036-33B3-7499-EE23-EE96D1893E7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>
            <a:extLst>
              <a:ext uri="{FF2B5EF4-FFF2-40B4-BE49-F238E27FC236}">
                <a16:creationId xmlns:a16="http://schemas.microsoft.com/office/drawing/2014/main" id="{003C87B6-65DC-8610-5CD7-ED441277589C}"/>
              </a:ext>
            </a:extLst>
          </p:cNvPr>
          <p:cNvGrpSpPr/>
          <p:nvPr/>
        </p:nvGrpSpPr>
        <p:grpSpPr>
          <a:xfrm rot="-344">
            <a:off x="-238288" y="3637565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>
              <a:extLst>
                <a:ext uri="{FF2B5EF4-FFF2-40B4-BE49-F238E27FC236}">
                  <a16:creationId xmlns:a16="http://schemas.microsoft.com/office/drawing/2014/main" id="{16AED6D8-5EF6-B64A-7CD6-D823E770162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>
              <a:extLst>
                <a:ext uri="{FF2B5EF4-FFF2-40B4-BE49-F238E27FC236}">
                  <a16:creationId xmlns:a16="http://schemas.microsoft.com/office/drawing/2014/main" id="{6F0BB729-1EB2-E77D-A2A6-7E0DF80EAD9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>
                <a:extLst>
                  <a:ext uri="{FF2B5EF4-FFF2-40B4-BE49-F238E27FC236}">
                    <a16:creationId xmlns:a16="http://schemas.microsoft.com/office/drawing/2014/main" id="{39A4B243-4117-2C59-EFC0-9C6B90CC798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>
                <a:extLst>
                  <a:ext uri="{FF2B5EF4-FFF2-40B4-BE49-F238E27FC236}">
                    <a16:creationId xmlns:a16="http://schemas.microsoft.com/office/drawing/2014/main" id="{277DFF25-8747-C49B-E4EE-AB188E9F804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>
                <a:extLst>
                  <a:ext uri="{FF2B5EF4-FFF2-40B4-BE49-F238E27FC236}">
                    <a16:creationId xmlns:a16="http://schemas.microsoft.com/office/drawing/2014/main" id="{F28527EE-696D-8809-674E-01BA61C9C4CB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>
                <a:extLst>
                  <a:ext uri="{FF2B5EF4-FFF2-40B4-BE49-F238E27FC236}">
                    <a16:creationId xmlns:a16="http://schemas.microsoft.com/office/drawing/2014/main" id="{C3295C52-9B9A-BC35-8668-22655ADAE506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>
                <a:extLst>
                  <a:ext uri="{FF2B5EF4-FFF2-40B4-BE49-F238E27FC236}">
                    <a16:creationId xmlns:a16="http://schemas.microsoft.com/office/drawing/2014/main" id="{5684BBAB-5E6F-8D54-DF38-0EED7CEC8EF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>
                <a:extLst>
                  <a:ext uri="{FF2B5EF4-FFF2-40B4-BE49-F238E27FC236}">
                    <a16:creationId xmlns:a16="http://schemas.microsoft.com/office/drawing/2014/main" id="{437720CC-BE31-FC37-5A3F-FFE9BA8F942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>
                <a:extLst>
                  <a:ext uri="{FF2B5EF4-FFF2-40B4-BE49-F238E27FC236}">
                    <a16:creationId xmlns:a16="http://schemas.microsoft.com/office/drawing/2014/main" id="{0CCE22EB-D8DB-6107-5935-B3DAE14081E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>
                <a:extLst>
                  <a:ext uri="{FF2B5EF4-FFF2-40B4-BE49-F238E27FC236}">
                    <a16:creationId xmlns:a16="http://schemas.microsoft.com/office/drawing/2014/main" id="{1A90EF54-112E-F25B-F0EC-14D63A7A927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>
            <a:extLst>
              <a:ext uri="{FF2B5EF4-FFF2-40B4-BE49-F238E27FC236}">
                <a16:creationId xmlns:a16="http://schemas.microsoft.com/office/drawing/2014/main" id="{3740ED09-BF9D-D652-61CA-6E9A7B74D4C3}"/>
              </a:ext>
            </a:extLst>
          </p:cNvPr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>
              <a:extLst>
                <a:ext uri="{FF2B5EF4-FFF2-40B4-BE49-F238E27FC236}">
                  <a16:creationId xmlns:a16="http://schemas.microsoft.com/office/drawing/2014/main" id="{6FCDC8DF-BF0E-6ED6-EB77-84E55C50015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>
              <a:extLst>
                <a:ext uri="{FF2B5EF4-FFF2-40B4-BE49-F238E27FC236}">
                  <a16:creationId xmlns:a16="http://schemas.microsoft.com/office/drawing/2014/main" id="{19C7A701-7AC9-EB16-72E3-D1A1CE4873B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>
                <a:extLst>
                  <a:ext uri="{FF2B5EF4-FFF2-40B4-BE49-F238E27FC236}">
                    <a16:creationId xmlns:a16="http://schemas.microsoft.com/office/drawing/2014/main" id="{1F08B863-1342-926A-73A1-2E28B7B7602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>
                <a:extLst>
                  <a:ext uri="{FF2B5EF4-FFF2-40B4-BE49-F238E27FC236}">
                    <a16:creationId xmlns:a16="http://schemas.microsoft.com/office/drawing/2014/main" id="{4CA443BD-BFE8-C79E-6C47-57DEF231F97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>
                <a:extLst>
                  <a:ext uri="{FF2B5EF4-FFF2-40B4-BE49-F238E27FC236}">
                    <a16:creationId xmlns:a16="http://schemas.microsoft.com/office/drawing/2014/main" id="{94CE984C-C8A6-CD16-6D3B-26262365E9A3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>
                <a:extLst>
                  <a:ext uri="{FF2B5EF4-FFF2-40B4-BE49-F238E27FC236}">
                    <a16:creationId xmlns:a16="http://schemas.microsoft.com/office/drawing/2014/main" id="{F9DA5F3B-422C-B4A1-C65A-218D2563375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>
                <a:extLst>
                  <a:ext uri="{FF2B5EF4-FFF2-40B4-BE49-F238E27FC236}">
                    <a16:creationId xmlns:a16="http://schemas.microsoft.com/office/drawing/2014/main" id="{AF43D355-357B-DE5F-8FDC-7EC75483E54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>
                <a:extLst>
                  <a:ext uri="{FF2B5EF4-FFF2-40B4-BE49-F238E27FC236}">
                    <a16:creationId xmlns:a16="http://schemas.microsoft.com/office/drawing/2014/main" id="{1E5AAA1F-8500-0D91-27FF-9E06EF598C9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>
                <a:extLst>
                  <a:ext uri="{FF2B5EF4-FFF2-40B4-BE49-F238E27FC236}">
                    <a16:creationId xmlns:a16="http://schemas.microsoft.com/office/drawing/2014/main" id="{DC0620BF-9A3F-554E-1164-30419CA4B92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>
                <a:extLst>
                  <a:ext uri="{FF2B5EF4-FFF2-40B4-BE49-F238E27FC236}">
                    <a16:creationId xmlns:a16="http://schemas.microsoft.com/office/drawing/2014/main" id="{06A2EEC2-A9F4-80AE-807C-E41BA60792F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>
            <a:extLst>
              <a:ext uri="{FF2B5EF4-FFF2-40B4-BE49-F238E27FC236}">
                <a16:creationId xmlns:a16="http://schemas.microsoft.com/office/drawing/2014/main" id="{D8050C7C-6294-FF38-5562-766F05601796}"/>
              </a:ext>
            </a:extLst>
          </p:cNvPr>
          <p:cNvGrpSpPr/>
          <p:nvPr/>
        </p:nvGrpSpPr>
        <p:grpSpPr>
          <a:xfrm rot="10799656">
            <a:off x="7758520" y="-73611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>
              <a:extLst>
                <a:ext uri="{FF2B5EF4-FFF2-40B4-BE49-F238E27FC236}">
                  <a16:creationId xmlns:a16="http://schemas.microsoft.com/office/drawing/2014/main" id="{9ABB57A3-BC53-E43B-85F8-0E41FF0B54C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>
              <a:extLst>
                <a:ext uri="{FF2B5EF4-FFF2-40B4-BE49-F238E27FC236}">
                  <a16:creationId xmlns:a16="http://schemas.microsoft.com/office/drawing/2014/main" id="{CF7607C2-0F39-68EA-0E9D-8D531D9035F0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>
                <a:extLst>
                  <a:ext uri="{FF2B5EF4-FFF2-40B4-BE49-F238E27FC236}">
                    <a16:creationId xmlns:a16="http://schemas.microsoft.com/office/drawing/2014/main" id="{3F2758D7-ABB1-CC78-0FE0-34616A4DD37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>
                <a:extLst>
                  <a:ext uri="{FF2B5EF4-FFF2-40B4-BE49-F238E27FC236}">
                    <a16:creationId xmlns:a16="http://schemas.microsoft.com/office/drawing/2014/main" id="{2541D1CB-288E-5C48-1002-492B3D8EFBB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>
                <a:extLst>
                  <a:ext uri="{FF2B5EF4-FFF2-40B4-BE49-F238E27FC236}">
                    <a16:creationId xmlns:a16="http://schemas.microsoft.com/office/drawing/2014/main" id="{CD8B3BD1-8C8B-F216-5D1C-EA2AD0921678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>
                <a:extLst>
                  <a:ext uri="{FF2B5EF4-FFF2-40B4-BE49-F238E27FC236}">
                    <a16:creationId xmlns:a16="http://schemas.microsoft.com/office/drawing/2014/main" id="{813CD85B-82EC-C440-B688-29E1F0738A9B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>
                <a:extLst>
                  <a:ext uri="{FF2B5EF4-FFF2-40B4-BE49-F238E27FC236}">
                    <a16:creationId xmlns:a16="http://schemas.microsoft.com/office/drawing/2014/main" id="{B06DFF70-A75F-FCAE-5DEC-6483314060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>
                <a:extLst>
                  <a:ext uri="{FF2B5EF4-FFF2-40B4-BE49-F238E27FC236}">
                    <a16:creationId xmlns:a16="http://schemas.microsoft.com/office/drawing/2014/main" id="{25C564DC-FE42-842C-61DA-6CDF079C823D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>
                <a:extLst>
                  <a:ext uri="{FF2B5EF4-FFF2-40B4-BE49-F238E27FC236}">
                    <a16:creationId xmlns:a16="http://schemas.microsoft.com/office/drawing/2014/main" id="{3C15CA22-749D-919C-84FA-382935E8D81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>
                <a:extLst>
                  <a:ext uri="{FF2B5EF4-FFF2-40B4-BE49-F238E27FC236}">
                    <a16:creationId xmlns:a16="http://schemas.microsoft.com/office/drawing/2014/main" id="{DE358E73-F0FC-7F86-42B8-B8925BE7B3D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>
            <a:extLst>
              <a:ext uri="{FF2B5EF4-FFF2-40B4-BE49-F238E27FC236}">
                <a16:creationId xmlns:a16="http://schemas.microsoft.com/office/drawing/2014/main" id="{90794077-7BAF-FB8F-D111-FA593B0E187D}"/>
              </a:ext>
            </a:extLst>
          </p:cNvPr>
          <p:cNvGrpSpPr/>
          <p:nvPr/>
        </p:nvGrpSpPr>
        <p:grpSpPr>
          <a:xfrm rot="-8385394">
            <a:off x="8065122" y="381183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>
              <a:extLst>
                <a:ext uri="{FF2B5EF4-FFF2-40B4-BE49-F238E27FC236}">
                  <a16:creationId xmlns:a16="http://schemas.microsoft.com/office/drawing/2014/main" id="{5055F9D9-232C-0158-F1D5-C93A52DBC81E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>
              <a:extLst>
                <a:ext uri="{FF2B5EF4-FFF2-40B4-BE49-F238E27FC236}">
                  <a16:creationId xmlns:a16="http://schemas.microsoft.com/office/drawing/2014/main" id="{4DC570DE-0C3E-9EAA-2D5F-A2A49655F42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>
                <a:extLst>
                  <a:ext uri="{FF2B5EF4-FFF2-40B4-BE49-F238E27FC236}">
                    <a16:creationId xmlns:a16="http://schemas.microsoft.com/office/drawing/2014/main" id="{97C7238D-7594-95D4-F5C5-512366C3F51F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>
                <a:extLst>
                  <a:ext uri="{FF2B5EF4-FFF2-40B4-BE49-F238E27FC236}">
                    <a16:creationId xmlns:a16="http://schemas.microsoft.com/office/drawing/2014/main" id="{29C44AAF-02F1-6F6C-52DC-FD54EC309FD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>
                <a:extLst>
                  <a:ext uri="{FF2B5EF4-FFF2-40B4-BE49-F238E27FC236}">
                    <a16:creationId xmlns:a16="http://schemas.microsoft.com/office/drawing/2014/main" id="{8BD23B06-7CCD-0456-5F5C-447CB996D024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>
                <a:extLst>
                  <a:ext uri="{FF2B5EF4-FFF2-40B4-BE49-F238E27FC236}">
                    <a16:creationId xmlns:a16="http://schemas.microsoft.com/office/drawing/2014/main" id="{59BC7B81-DEF3-7692-B63A-2AD3103D9371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>
                <a:extLst>
                  <a:ext uri="{FF2B5EF4-FFF2-40B4-BE49-F238E27FC236}">
                    <a16:creationId xmlns:a16="http://schemas.microsoft.com/office/drawing/2014/main" id="{A7C5B51A-0299-A605-0E78-6E1C71D8711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>
                <a:extLst>
                  <a:ext uri="{FF2B5EF4-FFF2-40B4-BE49-F238E27FC236}">
                    <a16:creationId xmlns:a16="http://schemas.microsoft.com/office/drawing/2014/main" id="{13BBDBF4-4530-3D69-1855-B01003DB755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>
                <a:extLst>
                  <a:ext uri="{FF2B5EF4-FFF2-40B4-BE49-F238E27FC236}">
                    <a16:creationId xmlns:a16="http://schemas.microsoft.com/office/drawing/2014/main" id="{77524930-AD72-2A4A-4CF4-56907F0217A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>
                <a:extLst>
                  <a:ext uri="{FF2B5EF4-FFF2-40B4-BE49-F238E27FC236}">
                    <a16:creationId xmlns:a16="http://schemas.microsoft.com/office/drawing/2014/main" id="{AA7B9DFD-C22C-F46A-B410-A691A806B74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F9651C6-B093-8B2D-6AB0-4C471FA7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39" y="1316211"/>
            <a:ext cx="106614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Utilisation d’une </a:t>
            </a: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régression linéaire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pour estimer les valeurs manquantes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R² ≈ 0.48 </a:t>
            </a:r>
            <a:r>
              <a:rPr lang="fr-FR" sz="1800" dirty="0">
                <a:solidFill>
                  <a:schemeClr val="tx1"/>
                </a:solidFill>
              </a:rPr>
              <a:t>→ le modèle explique 48 % de la variation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Résidus pas parfaitement normaux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Homoscédasticité non respectée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Objectif : </a:t>
            </a: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imputation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, pas interprétation statistique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Standardisation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800" dirty="0">
                <a:solidFill>
                  <a:schemeClr val="tx1"/>
                </a:solidFill>
              </a:rPr>
              <a:t>appliquée ensuite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0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>
          <a:extLst>
            <a:ext uri="{FF2B5EF4-FFF2-40B4-BE49-F238E27FC236}">
              <a16:creationId xmlns:a16="http://schemas.microsoft.com/office/drawing/2014/main" id="{F5846648-D97B-146E-CC42-19225FA0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>
            <a:extLst>
              <a:ext uri="{FF2B5EF4-FFF2-40B4-BE49-F238E27FC236}">
                <a16:creationId xmlns:a16="http://schemas.microsoft.com/office/drawing/2014/main" id="{153CD1AC-7FEF-0E5F-70BF-DC7463FCB459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u="sng" dirty="0"/>
              <a:t>Préparation des données pour l’apprentissage supervisé</a:t>
            </a:r>
          </a:p>
        </p:txBody>
      </p:sp>
      <p:grpSp>
        <p:nvGrpSpPr>
          <p:cNvPr id="2390" name="Google Shape;2390;p30">
            <a:extLst>
              <a:ext uri="{FF2B5EF4-FFF2-40B4-BE49-F238E27FC236}">
                <a16:creationId xmlns:a16="http://schemas.microsoft.com/office/drawing/2014/main" id="{13EE53D3-0D5A-3539-3AF0-4AF47E36C1A1}"/>
              </a:ext>
            </a:extLst>
          </p:cNvPr>
          <p:cNvGrpSpPr/>
          <p:nvPr/>
        </p:nvGrpSpPr>
        <p:grpSpPr>
          <a:xfrm rot="2414606">
            <a:off x="-245963" y="-490590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>
              <a:extLst>
                <a:ext uri="{FF2B5EF4-FFF2-40B4-BE49-F238E27FC236}">
                  <a16:creationId xmlns:a16="http://schemas.microsoft.com/office/drawing/2014/main" id="{52939679-59A5-FB24-DEBC-A2D332ABB8F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>
              <a:extLst>
                <a:ext uri="{FF2B5EF4-FFF2-40B4-BE49-F238E27FC236}">
                  <a16:creationId xmlns:a16="http://schemas.microsoft.com/office/drawing/2014/main" id="{9D694447-45DB-E88E-3341-EAF8BBC4891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>
                <a:extLst>
                  <a:ext uri="{FF2B5EF4-FFF2-40B4-BE49-F238E27FC236}">
                    <a16:creationId xmlns:a16="http://schemas.microsoft.com/office/drawing/2014/main" id="{80184686-A26D-88C6-095C-7EB7C360F1E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>
                <a:extLst>
                  <a:ext uri="{FF2B5EF4-FFF2-40B4-BE49-F238E27FC236}">
                    <a16:creationId xmlns:a16="http://schemas.microsoft.com/office/drawing/2014/main" id="{2C0030E0-8C45-9C32-4532-8E0B3A1451C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>
                <a:extLst>
                  <a:ext uri="{FF2B5EF4-FFF2-40B4-BE49-F238E27FC236}">
                    <a16:creationId xmlns:a16="http://schemas.microsoft.com/office/drawing/2014/main" id="{600A7CFE-E09E-B272-047E-4CD2A3EE561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>
                <a:extLst>
                  <a:ext uri="{FF2B5EF4-FFF2-40B4-BE49-F238E27FC236}">
                    <a16:creationId xmlns:a16="http://schemas.microsoft.com/office/drawing/2014/main" id="{2DD96B47-6ADA-01F0-DF4E-FF84E5469236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>
                <a:extLst>
                  <a:ext uri="{FF2B5EF4-FFF2-40B4-BE49-F238E27FC236}">
                    <a16:creationId xmlns:a16="http://schemas.microsoft.com/office/drawing/2014/main" id="{D2B34E39-E38F-48BB-ABDA-9C559C09B0D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>
                <a:extLst>
                  <a:ext uri="{FF2B5EF4-FFF2-40B4-BE49-F238E27FC236}">
                    <a16:creationId xmlns:a16="http://schemas.microsoft.com/office/drawing/2014/main" id="{C5D4BA4F-0447-B547-1543-3175C099298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>
                <a:extLst>
                  <a:ext uri="{FF2B5EF4-FFF2-40B4-BE49-F238E27FC236}">
                    <a16:creationId xmlns:a16="http://schemas.microsoft.com/office/drawing/2014/main" id="{7FA4DCE8-CAE8-0912-0C55-2ED845F0DB63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>
                <a:extLst>
                  <a:ext uri="{FF2B5EF4-FFF2-40B4-BE49-F238E27FC236}">
                    <a16:creationId xmlns:a16="http://schemas.microsoft.com/office/drawing/2014/main" id="{526BDD92-A439-3AF6-0D85-77CA8019711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>
            <a:extLst>
              <a:ext uri="{FF2B5EF4-FFF2-40B4-BE49-F238E27FC236}">
                <a16:creationId xmlns:a16="http://schemas.microsoft.com/office/drawing/2014/main" id="{0574FE46-D3C4-1C94-442B-E81CD06BDE2C}"/>
              </a:ext>
            </a:extLst>
          </p:cNvPr>
          <p:cNvGrpSpPr/>
          <p:nvPr/>
        </p:nvGrpSpPr>
        <p:grpSpPr>
          <a:xfrm rot="4396034">
            <a:off x="-436688" y="1655592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>
              <a:extLst>
                <a:ext uri="{FF2B5EF4-FFF2-40B4-BE49-F238E27FC236}">
                  <a16:creationId xmlns:a16="http://schemas.microsoft.com/office/drawing/2014/main" id="{9C466CED-B340-D17E-1116-8B1F31F63E2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>
              <a:extLst>
                <a:ext uri="{FF2B5EF4-FFF2-40B4-BE49-F238E27FC236}">
                  <a16:creationId xmlns:a16="http://schemas.microsoft.com/office/drawing/2014/main" id="{564F00BD-E029-C0C8-D57C-E1E1BCBA7DC2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>
                <a:extLst>
                  <a:ext uri="{FF2B5EF4-FFF2-40B4-BE49-F238E27FC236}">
                    <a16:creationId xmlns:a16="http://schemas.microsoft.com/office/drawing/2014/main" id="{159EECF6-C801-1848-E3B8-DB6400D7C492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>
                <a:extLst>
                  <a:ext uri="{FF2B5EF4-FFF2-40B4-BE49-F238E27FC236}">
                    <a16:creationId xmlns:a16="http://schemas.microsoft.com/office/drawing/2014/main" id="{B931C881-EC22-1A86-B09F-32C3720E351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>
                <a:extLst>
                  <a:ext uri="{FF2B5EF4-FFF2-40B4-BE49-F238E27FC236}">
                    <a16:creationId xmlns:a16="http://schemas.microsoft.com/office/drawing/2014/main" id="{9BD4A281-74C5-B541-0156-85BDB62A846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>
                <a:extLst>
                  <a:ext uri="{FF2B5EF4-FFF2-40B4-BE49-F238E27FC236}">
                    <a16:creationId xmlns:a16="http://schemas.microsoft.com/office/drawing/2014/main" id="{5692F4D1-C6E9-7959-2131-6D9F460502B6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>
                <a:extLst>
                  <a:ext uri="{FF2B5EF4-FFF2-40B4-BE49-F238E27FC236}">
                    <a16:creationId xmlns:a16="http://schemas.microsoft.com/office/drawing/2014/main" id="{41AF6B4C-EE53-0DA6-FA3A-32E9879907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>
                <a:extLst>
                  <a:ext uri="{FF2B5EF4-FFF2-40B4-BE49-F238E27FC236}">
                    <a16:creationId xmlns:a16="http://schemas.microsoft.com/office/drawing/2014/main" id="{778333B7-9D84-7D50-6005-37E90D23B94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>
                <a:extLst>
                  <a:ext uri="{FF2B5EF4-FFF2-40B4-BE49-F238E27FC236}">
                    <a16:creationId xmlns:a16="http://schemas.microsoft.com/office/drawing/2014/main" id="{F68447DD-731F-BF52-002D-6E271CA1C54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>
                <a:extLst>
                  <a:ext uri="{FF2B5EF4-FFF2-40B4-BE49-F238E27FC236}">
                    <a16:creationId xmlns:a16="http://schemas.microsoft.com/office/drawing/2014/main" id="{B12952FD-3AB8-1C0B-CD11-73D7BB7FA90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>
            <a:extLst>
              <a:ext uri="{FF2B5EF4-FFF2-40B4-BE49-F238E27FC236}">
                <a16:creationId xmlns:a16="http://schemas.microsoft.com/office/drawing/2014/main" id="{7EA02985-666F-2BEA-85EA-3C64CC95C672}"/>
              </a:ext>
            </a:extLst>
          </p:cNvPr>
          <p:cNvGrpSpPr/>
          <p:nvPr/>
        </p:nvGrpSpPr>
        <p:grpSpPr>
          <a:xfrm rot="-344">
            <a:off x="-238288" y="3637565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>
              <a:extLst>
                <a:ext uri="{FF2B5EF4-FFF2-40B4-BE49-F238E27FC236}">
                  <a16:creationId xmlns:a16="http://schemas.microsoft.com/office/drawing/2014/main" id="{6E48DCAD-E059-D09C-10C7-D17B32D625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>
              <a:extLst>
                <a:ext uri="{FF2B5EF4-FFF2-40B4-BE49-F238E27FC236}">
                  <a16:creationId xmlns:a16="http://schemas.microsoft.com/office/drawing/2014/main" id="{A4B8A584-6888-2456-8315-1BD84176E9C1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>
                <a:extLst>
                  <a:ext uri="{FF2B5EF4-FFF2-40B4-BE49-F238E27FC236}">
                    <a16:creationId xmlns:a16="http://schemas.microsoft.com/office/drawing/2014/main" id="{C302CEBC-876E-7F0B-ED93-EBB371AF92FF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>
                <a:extLst>
                  <a:ext uri="{FF2B5EF4-FFF2-40B4-BE49-F238E27FC236}">
                    <a16:creationId xmlns:a16="http://schemas.microsoft.com/office/drawing/2014/main" id="{CA5ECC68-1192-1ECD-185B-D5A1AAAE0A5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>
                <a:extLst>
                  <a:ext uri="{FF2B5EF4-FFF2-40B4-BE49-F238E27FC236}">
                    <a16:creationId xmlns:a16="http://schemas.microsoft.com/office/drawing/2014/main" id="{D8E1DCBD-0238-17F5-9008-DC773599D5E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>
                <a:extLst>
                  <a:ext uri="{FF2B5EF4-FFF2-40B4-BE49-F238E27FC236}">
                    <a16:creationId xmlns:a16="http://schemas.microsoft.com/office/drawing/2014/main" id="{6CFAC2F3-1B01-BF45-3718-6E253B5F75A1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>
                <a:extLst>
                  <a:ext uri="{FF2B5EF4-FFF2-40B4-BE49-F238E27FC236}">
                    <a16:creationId xmlns:a16="http://schemas.microsoft.com/office/drawing/2014/main" id="{97BAD287-B7D9-84C2-4862-A0C416A0B41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>
                <a:extLst>
                  <a:ext uri="{FF2B5EF4-FFF2-40B4-BE49-F238E27FC236}">
                    <a16:creationId xmlns:a16="http://schemas.microsoft.com/office/drawing/2014/main" id="{7AB7F7DF-F963-4354-7348-4E673A6BF05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>
                <a:extLst>
                  <a:ext uri="{FF2B5EF4-FFF2-40B4-BE49-F238E27FC236}">
                    <a16:creationId xmlns:a16="http://schemas.microsoft.com/office/drawing/2014/main" id="{C15F3D78-5314-B04A-A9FF-76882B3E9D3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>
                <a:extLst>
                  <a:ext uri="{FF2B5EF4-FFF2-40B4-BE49-F238E27FC236}">
                    <a16:creationId xmlns:a16="http://schemas.microsoft.com/office/drawing/2014/main" id="{B4B6719B-13E1-7876-5CCD-EE0D017EA16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>
            <a:extLst>
              <a:ext uri="{FF2B5EF4-FFF2-40B4-BE49-F238E27FC236}">
                <a16:creationId xmlns:a16="http://schemas.microsoft.com/office/drawing/2014/main" id="{534B3859-AD9F-E532-1C9D-9D97F1802933}"/>
              </a:ext>
            </a:extLst>
          </p:cNvPr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>
              <a:extLst>
                <a:ext uri="{FF2B5EF4-FFF2-40B4-BE49-F238E27FC236}">
                  <a16:creationId xmlns:a16="http://schemas.microsoft.com/office/drawing/2014/main" id="{D0B39225-862B-857B-C6B5-872D6790D02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>
              <a:extLst>
                <a:ext uri="{FF2B5EF4-FFF2-40B4-BE49-F238E27FC236}">
                  <a16:creationId xmlns:a16="http://schemas.microsoft.com/office/drawing/2014/main" id="{082C06BD-7B07-4380-90CC-B1BBBFEB958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>
                <a:extLst>
                  <a:ext uri="{FF2B5EF4-FFF2-40B4-BE49-F238E27FC236}">
                    <a16:creationId xmlns:a16="http://schemas.microsoft.com/office/drawing/2014/main" id="{B14139B7-2074-BE7E-3F1D-119C22716C6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>
                <a:extLst>
                  <a:ext uri="{FF2B5EF4-FFF2-40B4-BE49-F238E27FC236}">
                    <a16:creationId xmlns:a16="http://schemas.microsoft.com/office/drawing/2014/main" id="{91A80D82-A7D2-8317-012B-89EC6566863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>
                <a:extLst>
                  <a:ext uri="{FF2B5EF4-FFF2-40B4-BE49-F238E27FC236}">
                    <a16:creationId xmlns:a16="http://schemas.microsoft.com/office/drawing/2014/main" id="{27CF82CC-6261-22C1-B26B-6052D9F4F313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>
                <a:extLst>
                  <a:ext uri="{FF2B5EF4-FFF2-40B4-BE49-F238E27FC236}">
                    <a16:creationId xmlns:a16="http://schemas.microsoft.com/office/drawing/2014/main" id="{1C3E060B-0BD4-E151-9534-1591993AE08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>
                <a:extLst>
                  <a:ext uri="{FF2B5EF4-FFF2-40B4-BE49-F238E27FC236}">
                    <a16:creationId xmlns:a16="http://schemas.microsoft.com/office/drawing/2014/main" id="{18223D8F-C46C-8E71-8F21-46968EBE83FC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>
                <a:extLst>
                  <a:ext uri="{FF2B5EF4-FFF2-40B4-BE49-F238E27FC236}">
                    <a16:creationId xmlns:a16="http://schemas.microsoft.com/office/drawing/2014/main" id="{FCA05DF7-05DA-8D80-5593-A86F90055CA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>
                <a:extLst>
                  <a:ext uri="{FF2B5EF4-FFF2-40B4-BE49-F238E27FC236}">
                    <a16:creationId xmlns:a16="http://schemas.microsoft.com/office/drawing/2014/main" id="{826C49B3-3E70-7FE5-B55B-9F9E86B3A94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>
                <a:extLst>
                  <a:ext uri="{FF2B5EF4-FFF2-40B4-BE49-F238E27FC236}">
                    <a16:creationId xmlns:a16="http://schemas.microsoft.com/office/drawing/2014/main" id="{ADD7B9C2-5938-859E-F59D-FF5D7914BEC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>
            <a:extLst>
              <a:ext uri="{FF2B5EF4-FFF2-40B4-BE49-F238E27FC236}">
                <a16:creationId xmlns:a16="http://schemas.microsoft.com/office/drawing/2014/main" id="{882B8B18-69A6-40CF-483D-2AAF94B1619E}"/>
              </a:ext>
            </a:extLst>
          </p:cNvPr>
          <p:cNvGrpSpPr/>
          <p:nvPr/>
        </p:nvGrpSpPr>
        <p:grpSpPr>
          <a:xfrm rot="10799656">
            <a:off x="7986489" y="-375071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>
              <a:extLst>
                <a:ext uri="{FF2B5EF4-FFF2-40B4-BE49-F238E27FC236}">
                  <a16:creationId xmlns:a16="http://schemas.microsoft.com/office/drawing/2014/main" id="{265664CB-4D25-56B4-D5AC-A402D01DDBE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>
              <a:extLst>
                <a:ext uri="{FF2B5EF4-FFF2-40B4-BE49-F238E27FC236}">
                  <a16:creationId xmlns:a16="http://schemas.microsoft.com/office/drawing/2014/main" id="{E8DA315C-E101-BD31-B429-3BE2F5B1BE0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>
                <a:extLst>
                  <a:ext uri="{FF2B5EF4-FFF2-40B4-BE49-F238E27FC236}">
                    <a16:creationId xmlns:a16="http://schemas.microsoft.com/office/drawing/2014/main" id="{90AB3891-954E-1BCD-CE66-08D5CB7F102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>
                <a:extLst>
                  <a:ext uri="{FF2B5EF4-FFF2-40B4-BE49-F238E27FC236}">
                    <a16:creationId xmlns:a16="http://schemas.microsoft.com/office/drawing/2014/main" id="{75FF902A-455B-A180-4F6F-36B65FEEB7EB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>
                <a:extLst>
                  <a:ext uri="{FF2B5EF4-FFF2-40B4-BE49-F238E27FC236}">
                    <a16:creationId xmlns:a16="http://schemas.microsoft.com/office/drawing/2014/main" id="{A3C72503-E771-1152-B019-55CB8765563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>
                <a:extLst>
                  <a:ext uri="{FF2B5EF4-FFF2-40B4-BE49-F238E27FC236}">
                    <a16:creationId xmlns:a16="http://schemas.microsoft.com/office/drawing/2014/main" id="{8833C819-83A6-F288-A2DF-409B97FF7F1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>
                <a:extLst>
                  <a:ext uri="{FF2B5EF4-FFF2-40B4-BE49-F238E27FC236}">
                    <a16:creationId xmlns:a16="http://schemas.microsoft.com/office/drawing/2014/main" id="{79B5E600-D648-1D4B-EC7C-4E80896FB48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>
                <a:extLst>
                  <a:ext uri="{FF2B5EF4-FFF2-40B4-BE49-F238E27FC236}">
                    <a16:creationId xmlns:a16="http://schemas.microsoft.com/office/drawing/2014/main" id="{4735E416-71B1-AE6E-A40C-91FC5D76CEF5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>
                <a:extLst>
                  <a:ext uri="{FF2B5EF4-FFF2-40B4-BE49-F238E27FC236}">
                    <a16:creationId xmlns:a16="http://schemas.microsoft.com/office/drawing/2014/main" id="{9A20EE0A-812E-BBBC-7EA5-D7B061A2E3F8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>
                <a:extLst>
                  <a:ext uri="{FF2B5EF4-FFF2-40B4-BE49-F238E27FC236}">
                    <a16:creationId xmlns:a16="http://schemas.microsoft.com/office/drawing/2014/main" id="{4DE50B2B-A19B-AB5F-AD47-90215134B191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>
            <a:extLst>
              <a:ext uri="{FF2B5EF4-FFF2-40B4-BE49-F238E27FC236}">
                <a16:creationId xmlns:a16="http://schemas.microsoft.com/office/drawing/2014/main" id="{78305343-242A-7398-D571-05339E4833F9}"/>
              </a:ext>
            </a:extLst>
          </p:cNvPr>
          <p:cNvGrpSpPr/>
          <p:nvPr/>
        </p:nvGrpSpPr>
        <p:grpSpPr>
          <a:xfrm rot="-8385394">
            <a:off x="8065122" y="381183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>
              <a:extLst>
                <a:ext uri="{FF2B5EF4-FFF2-40B4-BE49-F238E27FC236}">
                  <a16:creationId xmlns:a16="http://schemas.microsoft.com/office/drawing/2014/main" id="{42BA98B4-9399-8318-A861-CA3BB925CFB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>
              <a:extLst>
                <a:ext uri="{FF2B5EF4-FFF2-40B4-BE49-F238E27FC236}">
                  <a16:creationId xmlns:a16="http://schemas.microsoft.com/office/drawing/2014/main" id="{F568C2CB-FBB9-285E-EAB9-2DAC4CC1BE5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>
                <a:extLst>
                  <a:ext uri="{FF2B5EF4-FFF2-40B4-BE49-F238E27FC236}">
                    <a16:creationId xmlns:a16="http://schemas.microsoft.com/office/drawing/2014/main" id="{CFBADE44-61E7-AC76-30B2-0AD251DDB17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>
                <a:extLst>
                  <a:ext uri="{FF2B5EF4-FFF2-40B4-BE49-F238E27FC236}">
                    <a16:creationId xmlns:a16="http://schemas.microsoft.com/office/drawing/2014/main" id="{ABA4E5DF-02E4-6F54-183D-B767E733529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>
                <a:extLst>
                  <a:ext uri="{FF2B5EF4-FFF2-40B4-BE49-F238E27FC236}">
                    <a16:creationId xmlns:a16="http://schemas.microsoft.com/office/drawing/2014/main" id="{A7897B2C-9840-057C-2AEB-3289340248E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>
                <a:extLst>
                  <a:ext uri="{FF2B5EF4-FFF2-40B4-BE49-F238E27FC236}">
                    <a16:creationId xmlns:a16="http://schemas.microsoft.com/office/drawing/2014/main" id="{4FA52822-9098-DDBE-3CC8-DBCB748406A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>
                <a:extLst>
                  <a:ext uri="{FF2B5EF4-FFF2-40B4-BE49-F238E27FC236}">
                    <a16:creationId xmlns:a16="http://schemas.microsoft.com/office/drawing/2014/main" id="{4ED8A49A-A1FC-AC1C-A6B7-1131B86D07F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>
                <a:extLst>
                  <a:ext uri="{FF2B5EF4-FFF2-40B4-BE49-F238E27FC236}">
                    <a16:creationId xmlns:a16="http://schemas.microsoft.com/office/drawing/2014/main" id="{C7135D3C-4CCA-7689-9BEA-006187D4503D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>
                <a:extLst>
                  <a:ext uri="{FF2B5EF4-FFF2-40B4-BE49-F238E27FC236}">
                    <a16:creationId xmlns:a16="http://schemas.microsoft.com/office/drawing/2014/main" id="{AD03A3D6-A93A-B3F5-443A-CBBC2CBCAF9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>
                <a:extLst>
                  <a:ext uri="{FF2B5EF4-FFF2-40B4-BE49-F238E27FC236}">
                    <a16:creationId xmlns:a16="http://schemas.microsoft.com/office/drawing/2014/main" id="{3019E161-FAD7-71B0-CD10-D5A02B96B44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0ABA086C-245C-3589-5C09-6089D8FE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46" y="1497753"/>
            <a:ext cx="1072389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Variable cible : </a:t>
            </a:r>
            <a:r>
              <a:rPr lang="fr-FR" altLang="fr-FR" sz="1800" dirty="0" err="1">
                <a:solidFill>
                  <a:schemeClr val="tx1"/>
                </a:solidFill>
                <a:latin typeface="Arial Unicode MS"/>
              </a:rPr>
              <a:t>is_genuine</a:t>
            </a:r>
            <a:r>
              <a:rPr lang="fr-FR" altLang="fr-FR" sz="1800" dirty="0">
                <a:solidFill>
                  <a:schemeClr val="tx1"/>
                </a:solidFill>
              </a:rPr>
              <a:t> (booléen : </a:t>
            </a:r>
            <a:r>
              <a:rPr lang="fr-FR" altLang="fr-FR" sz="1800" dirty="0" err="1">
                <a:solidFill>
                  <a:schemeClr val="tx1"/>
                </a:solidFill>
              </a:rPr>
              <a:t>True</a:t>
            </a:r>
            <a:r>
              <a:rPr lang="fr-FR" altLang="fr-FR" sz="1800" dirty="0">
                <a:solidFill>
                  <a:schemeClr val="tx1"/>
                </a:solidFill>
              </a:rPr>
              <a:t> = vrai billet, False = faux)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Variables explicatives : les 6 dimensions géométriques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Séparation du jeu de données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80 % pour l'entraînement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20 % pour le test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Standardisation : mise à l’échelle des variables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Objectif : entraîner plusieurs modèles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et comparer leur performance sur la même base</a:t>
            </a:r>
          </a:p>
        </p:txBody>
      </p:sp>
    </p:spTree>
    <p:extLst>
      <p:ext uri="{BB962C8B-B14F-4D97-AF65-F5344CB8AC3E}">
        <p14:creationId xmlns:p14="http://schemas.microsoft.com/office/powerpoint/2010/main" val="10607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Modèles de classification testés</a:t>
            </a:r>
            <a:endParaRPr dirty="0"/>
          </a:p>
        </p:txBody>
      </p:sp>
      <p:graphicFrame>
        <p:nvGraphicFramePr>
          <p:cNvPr id="3330" name="Google Shape;3330;p43"/>
          <p:cNvGraphicFramePr/>
          <p:nvPr>
            <p:extLst>
              <p:ext uri="{D42A27DB-BD31-4B8C-83A1-F6EECF244321}">
                <p14:modId xmlns:p14="http://schemas.microsoft.com/office/powerpoint/2010/main" val="132389233"/>
              </p:ext>
            </p:extLst>
          </p:nvPr>
        </p:nvGraphicFramePr>
        <p:xfrm>
          <a:off x="715100" y="1213725"/>
          <a:ext cx="7704000" cy="3929775"/>
        </p:xfrm>
        <a:graphic>
          <a:graphicData uri="http://schemas.openxmlformats.org/drawingml/2006/table">
            <a:tbl>
              <a:tblPr>
                <a:noFill/>
                <a:tableStyleId>{12DF186F-F353-42BB-9A6E-0404D7286F98}</a:tableStyleId>
              </a:tblPr>
              <a:tblGrid>
                <a:gridCol w="259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Modèle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Type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Description rapide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1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Régression logistique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Linéaire supervisé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Classifieur probabiliste, adapté aux données séparables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1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KNN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Non paramétrique supervisé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Classe selon les échantillons les plus proches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1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Random Forest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Arbre supervisé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Agrégation de plusieurs arbres de décision aléatoires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1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K-Means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Non supervisé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Regroupe en k culsters selon distance aux centroïdes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31" name="Google Shape;3331;p43"/>
          <p:cNvGrpSpPr/>
          <p:nvPr/>
        </p:nvGrpSpPr>
        <p:grpSpPr>
          <a:xfrm rot="2208898">
            <a:off x="636279" y="-677435"/>
            <a:ext cx="1509218" cy="1859995"/>
            <a:chOff x="9743146" y="2970638"/>
            <a:chExt cx="1446996" cy="1783072"/>
          </a:xfrm>
        </p:grpSpPr>
        <p:sp>
          <p:nvSpPr>
            <p:cNvPr id="3332" name="Google Shape;3332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3" name="Google Shape;3333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34" name="Google Shape;3334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2" name="Google Shape;3342;p43"/>
          <p:cNvGrpSpPr/>
          <p:nvPr/>
        </p:nvGrpSpPr>
        <p:grpSpPr>
          <a:xfrm rot="-1843905">
            <a:off x="-899203" y="349274"/>
            <a:ext cx="1723943" cy="1298558"/>
            <a:chOff x="2700330" y="-829613"/>
            <a:chExt cx="2200221" cy="1657495"/>
          </a:xfrm>
        </p:grpSpPr>
        <p:sp>
          <p:nvSpPr>
            <p:cNvPr id="3343" name="Google Shape;3343;p43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4" name="Google Shape;3344;p43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345" name="Google Shape;3345;p43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3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3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3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3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3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3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3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3" name="Google Shape;3353;p43"/>
          <p:cNvGrpSpPr/>
          <p:nvPr/>
        </p:nvGrpSpPr>
        <p:grpSpPr>
          <a:xfrm rot="-5400000">
            <a:off x="8177957" y="2483025"/>
            <a:ext cx="1470407" cy="1107538"/>
            <a:chOff x="2700330" y="-829613"/>
            <a:chExt cx="2200221" cy="1657495"/>
          </a:xfrm>
        </p:grpSpPr>
        <p:sp>
          <p:nvSpPr>
            <p:cNvPr id="3354" name="Google Shape;3354;p43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5" name="Google Shape;3355;p43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356" name="Google Shape;3356;p43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3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3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3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3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3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3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3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4" name="Google Shape;3364;p43"/>
          <p:cNvGrpSpPr/>
          <p:nvPr/>
        </p:nvGrpSpPr>
        <p:grpSpPr>
          <a:xfrm rot="10800000">
            <a:off x="8197466" y="3879421"/>
            <a:ext cx="1329211" cy="1638108"/>
            <a:chOff x="9743146" y="2970638"/>
            <a:chExt cx="1446996" cy="1783072"/>
          </a:xfrm>
        </p:grpSpPr>
        <p:sp>
          <p:nvSpPr>
            <p:cNvPr id="3365" name="Google Shape;3365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67" name="Google Shape;3367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>
          <a:extLst>
            <a:ext uri="{FF2B5EF4-FFF2-40B4-BE49-F238E27FC236}">
              <a16:creationId xmlns:a16="http://schemas.microsoft.com/office/drawing/2014/main" id="{8370FF21-FF85-1706-0CAF-DD5EA7F9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43">
            <a:extLst>
              <a:ext uri="{FF2B5EF4-FFF2-40B4-BE49-F238E27FC236}">
                <a16:creationId xmlns:a16="http://schemas.microsoft.com/office/drawing/2014/main" id="{59320AF0-CD69-9151-DDF1-CA3E78023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74" y="-10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800" dirty="0"/>
              <a:t>Résultats des modèles – Évaluation comparée</a:t>
            </a:r>
            <a:endParaRPr sz="2800" dirty="0"/>
          </a:p>
        </p:txBody>
      </p:sp>
      <p:graphicFrame>
        <p:nvGraphicFramePr>
          <p:cNvPr id="3330" name="Google Shape;3330;p43">
            <a:extLst>
              <a:ext uri="{FF2B5EF4-FFF2-40B4-BE49-F238E27FC236}">
                <a16:creationId xmlns:a16="http://schemas.microsoft.com/office/drawing/2014/main" id="{4E0B131F-30A6-C2C0-7613-3A5743A58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111841"/>
              </p:ext>
            </p:extLst>
          </p:nvPr>
        </p:nvGraphicFramePr>
        <p:xfrm>
          <a:off x="708574" y="501606"/>
          <a:ext cx="7704000" cy="4663350"/>
        </p:xfrm>
        <a:graphic>
          <a:graphicData uri="http://schemas.openxmlformats.org/drawingml/2006/table">
            <a:tbl>
              <a:tblPr>
                <a:noFill/>
                <a:tableStyleId>{12DF186F-F353-42BB-9A6E-0404D7286F98}</a:tableStyleId>
              </a:tblPr>
              <a:tblGrid>
                <a:gridCol w="194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735">
                  <a:extLst>
                    <a:ext uri="{9D8B030D-6E8A-4147-A177-3AD203B41FA5}">
                      <a16:colId xmlns:a16="http://schemas.microsoft.com/office/drawing/2014/main" val="46787567"/>
                    </a:ext>
                  </a:extLst>
                </a:gridCol>
                <a:gridCol w="194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Modèle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Accuracy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F1-score</a:t>
                      </a:r>
                      <a:endParaRPr sz="20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Observations clés</a:t>
                      </a:r>
                      <a:endParaRPr sz="18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Régression logistique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Libre Franklin Medium" pitchFamily="2" charset="0"/>
                        </a:rPr>
                        <a:t>Excellente performance, très bon équilibre précision/rappel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KNN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0.98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0.98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Libre Franklin Medium" pitchFamily="2" charset="0"/>
                        </a:rPr>
                        <a:t>Bon modèle mais légèrement moins performant, 5 faux billets non détectés</a:t>
                      </a:r>
                      <a:endParaRPr dirty="0">
                        <a:solidFill>
                          <a:schemeClr val="tx1"/>
                        </a:solidFill>
                        <a:latin typeface="Libre Franklin Medium" pitchFamily="2" charset="0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Random Forest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Libre Franklin Medium" pitchFamily="2" charset="0"/>
                        </a:rPr>
                        <a:t>Très robuste, aussi performant que la régression logistique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K-Means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0.99</a:t>
                      </a:r>
                      <a:endParaRPr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Libre Franklin Medium" pitchFamily="2" charset="0"/>
                        </a:rPr>
                        <a:t>Très bonne séparation malgré l’absence d’étiquettes à l’entraînement</a:t>
                      </a:r>
                      <a:endParaRPr dirty="0">
                        <a:solidFill>
                          <a:schemeClr val="tx1"/>
                        </a:solidFill>
                        <a:latin typeface="Libre Franklin Medium" pitchFamily="2" charset="0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31" name="Google Shape;3331;p43">
            <a:extLst>
              <a:ext uri="{FF2B5EF4-FFF2-40B4-BE49-F238E27FC236}">
                <a16:creationId xmlns:a16="http://schemas.microsoft.com/office/drawing/2014/main" id="{C69FC716-0728-88D6-DF1D-A1A38FCAE6B4}"/>
              </a:ext>
            </a:extLst>
          </p:cNvPr>
          <p:cNvGrpSpPr/>
          <p:nvPr/>
        </p:nvGrpSpPr>
        <p:grpSpPr>
          <a:xfrm rot="2208898">
            <a:off x="-461429" y="138400"/>
            <a:ext cx="1509218" cy="1859995"/>
            <a:chOff x="9743146" y="2970638"/>
            <a:chExt cx="1446996" cy="1783072"/>
          </a:xfrm>
        </p:grpSpPr>
        <p:sp>
          <p:nvSpPr>
            <p:cNvPr id="3332" name="Google Shape;3332;p43">
              <a:extLst>
                <a:ext uri="{FF2B5EF4-FFF2-40B4-BE49-F238E27FC236}">
                  <a16:creationId xmlns:a16="http://schemas.microsoft.com/office/drawing/2014/main" id="{28B89A42-1F09-CB45-26B2-84BD2034912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3" name="Google Shape;3333;p43">
              <a:extLst>
                <a:ext uri="{FF2B5EF4-FFF2-40B4-BE49-F238E27FC236}">
                  <a16:creationId xmlns:a16="http://schemas.microsoft.com/office/drawing/2014/main" id="{DF21FDE8-4BBF-846C-3B1B-8B4DC4573C6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34" name="Google Shape;3334;p43">
                <a:extLst>
                  <a:ext uri="{FF2B5EF4-FFF2-40B4-BE49-F238E27FC236}">
                    <a16:creationId xmlns:a16="http://schemas.microsoft.com/office/drawing/2014/main" id="{05C21DD7-F331-6E93-CC8D-94D3A775C2E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3">
                <a:extLst>
                  <a:ext uri="{FF2B5EF4-FFF2-40B4-BE49-F238E27FC236}">
                    <a16:creationId xmlns:a16="http://schemas.microsoft.com/office/drawing/2014/main" id="{791DBE35-32E3-6F85-1D6E-07DB2772DEC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3">
                <a:extLst>
                  <a:ext uri="{FF2B5EF4-FFF2-40B4-BE49-F238E27FC236}">
                    <a16:creationId xmlns:a16="http://schemas.microsoft.com/office/drawing/2014/main" id="{774ED13F-C42C-A4AD-33AF-06869A47DAD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3">
                <a:extLst>
                  <a:ext uri="{FF2B5EF4-FFF2-40B4-BE49-F238E27FC236}">
                    <a16:creationId xmlns:a16="http://schemas.microsoft.com/office/drawing/2014/main" id="{7C57C5BE-5A69-1ADD-3A2C-60687DA05A3B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3">
                <a:extLst>
                  <a:ext uri="{FF2B5EF4-FFF2-40B4-BE49-F238E27FC236}">
                    <a16:creationId xmlns:a16="http://schemas.microsoft.com/office/drawing/2014/main" id="{85E2FC9E-ACD4-95FB-91A0-90C92CFCC06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3">
                <a:extLst>
                  <a:ext uri="{FF2B5EF4-FFF2-40B4-BE49-F238E27FC236}">
                    <a16:creationId xmlns:a16="http://schemas.microsoft.com/office/drawing/2014/main" id="{640E9F80-9A10-68B7-55B0-F307F3111FE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3">
                <a:extLst>
                  <a:ext uri="{FF2B5EF4-FFF2-40B4-BE49-F238E27FC236}">
                    <a16:creationId xmlns:a16="http://schemas.microsoft.com/office/drawing/2014/main" id="{14A84BFB-B8AE-AC0F-340B-6C00F87AA7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3">
                <a:extLst>
                  <a:ext uri="{FF2B5EF4-FFF2-40B4-BE49-F238E27FC236}">
                    <a16:creationId xmlns:a16="http://schemas.microsoft.com/office/drawing/2014/main" id="{31CCFFC5-B5BF-4B62-586B-6686D50E317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2" name="Google Shape;3342;p43">
            <a:extLst>
              <a:ext uri="{FF2B5EF4-FFF2-40B4-BE49-F238E27FC236}">
                <a16:creationId xmlns:a16="http://schemas.microsoft.com/office/drawing/2014/main" id="{81C0167B-B0B4-1EF7-2C0A-619CC0A13C1B}"/>
              </a:ext>
            </a:extLst>
          </p:cNvPr>
          <p:cNvGrpSpPr/>
          <p:nvPr/>
        </p:nvGrpSpPr>
        <p:grpSpPr>
          <a:xfrm rot="-1843905">
            <a:off x="-917874" y="3136822"/>
            <a:ext cx="1723943" cy="1298558"/>
            <a:chOff x="2700330" y="-829613"/>
            <a:chExt cx="2200221" cy="1657495"/>
          </a:xfrm>
        </p:grpSpPr>
        <p:sp>
          <p:nvSpPr>
            <p:cNvPr id="3343" name="Google Shape;3343;p43">
              <a:extLst>
                <a:ext uri="{FF2B5EF4-FFF2-40B4-BE49-F238E27FC236}">
                  <a16:creationId xmlns:a16="http://schemas.microsoft.com/office/drawing/2014/main" id="{0D432494-9A71-E35A-1987-795E17C240EE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4" name="Google Shape;3344;p43">
              <a:extLst>
                <a:ext uri="{FF2B5EF4-FFF2-40B4-BE49-F238E27FC236}">
                  <a16:creationId xmlns:a16="http://schemas.microsoft.com/office/drawing/2014/main" id="{8449A526-489D-61C8-18D9-55E7F17D4D16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345" name="Google Shape;3345;p43">
                <a:extLst>
                  <a:ext uri="{FF2B5EF4-FFF2-40B4-BE49-F238E27FC236}">
                    <a16:creationId xmlns:a16="http://schemas.microsoft.com/office/drawing/2014/main" id="{8F6E5CE5-11A5-597E-0880-C640B6327701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3">
                <a:extLst>
                  <a:ext uri="{FF2B5EF4-FFF2-40B4-BE49-F238E27FC236}">
                    <a16:creationId xmlns:a16="http://schemas.microsoft.com/office/drawing/2014/main" id="{0E322C42-4938-61BE-2ED7-8F224FAD3554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3">
                <a:extLst>
                  <a:ext uri="{FF2B5EF4-FFF2-40B4-BE49-F238E27FC236}">
                    <a16:creationId xmlns:a16="http://schemas.microsoft.com/office/drawing/2014/main" id="{7CBD0781-6B5B-C8C8-632E-F792AE75B8EA}"/>
                  </a:ext>
                </a:extLst>
              </p:cNvPr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3">
                <a:extLst>
                  <a:ext uri="{FF2B5EF4-FFF2-40B4-BE49-F238E27FC236}">
                    <a16:creationId xmlns:a16="http://schemas.microsoft.com/office/drawing/2014/main" id="{885124E0-7916-7016-D26C-5F1E4EAE5AA4}"/>
                  </a:ext>
                </a:extLst>
              </p:cNvPr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3">
                <a:extLst>
                  <a:ext uri="{FF2B5EF4-FFF2-40B4-BE49-F238E27FC236}">
                    <a16:creationId xmlns:a16="http://schemas.microsoft.com/office/drawing/2014/main" id="{479F076C-9299-BC14-639E-ED7BF4D6A8B0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3">
                <a:extLst>
                  <a:ext uri="{FF2B5EF4-FFF2-40B4-BE49-F238E27FC236}">
                    <a16:creationId xmlns:a16="http://schemas.microsoft.com/office/drawing/2014/main" id="{D6BAECDC-D4BF-00D3-2510-88FDFDC2B34E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3">
                <a:extLst>
                  <a:ext uri="{FF2B5EF4-FFF2-40B4-BE49-F238E27FC236}">
                    <a16:creationId xmlns:a16="http://schemas.microsoft.com/office/drawing/2014/main" id="{CF729CCA-96D0-8BF7-80CE-F0571DAB9E7B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3">
                <a:extLst>
                  <a:ext uri="{FF2B5EF4-FFF2-40B4-BE49-F238E27FC236}">
                    <a16:creationId xmlns:a16="http://schemas.microsoft.com/office/drawing/2014/main" id="{CBDEF6EE-7B2A-DD0C-7062-A00DEDCE8409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3" name="Google Shape;3353;p43">
            <a:extLst>
              <a:ext uri="{FF2B5EF4-FFF2-40B4-BE49-F238E27FC236}">
                <a16:creationId xmlns:a16="http://schemas.microsoft.com/office/drawing/2014/main" id="{245D071E-6299-FFCD-DF33-EBA295FF8333}"/>
              </a:ext>
            </a:extLst>
          </p:cNvPr>
          <p:cNvGrpSpPr/>
          <p:nvPr/>
        </p:nvGrpSpPr>
        <p:grpSpPr>
          <a:xfrm rot="-5400000">
            <a:off x="8043305" y="3005754"/>
            <a:ext cx="1470407" cy="1107538"/>
            <a:chOff x="2700330" y="-829613"/>
            <a:chExt cx="2200221" cy="1657495"/>
          </a:xfrm>
        </p:grpSpPr>
        <p:sp>
          <p:nvSpPr>
            <p:cNvPr id="3354" name="Google Shape;3354;p43">
              <a:extLst>
                <a:ext uri="{FF2B5EF4-FFF2-40B4-BE49-F238E27FC236}">
                  <a16:creationId xmlns:a16="http://schemas.microsoft.com/office/drawing/2014/main" id="{EAEE13B1-2696-5F01-F0BA-297BB1955182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5" name="Google Shape;3355;p43">
              <a:extLst>
                <a:ext uri="{FF2B5EF4-FFF2-40B4-BE49-F238E27FC236}">
                  <a16:creationId xmlns:a16="http://schemas.microsoft.com/office/drawing/2014/main" id="{9FCF9AAD-5D82-D2FD-2715-D73027350FE1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356" name="Google Shape;3356;p43">
                <a:extLst>
                  <a:ext uri="{FF2B5EF4-FFF2-40B4-BE49-F238E27FC236}">
                    <a16:creationId xmlns:a16="http://schemas.microsoft.com/office/drawing/2014/main" id="{DBF8FEBD-C976-8EB9-BCE2-E0C0D9AD4A6A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3">
                <a:extLst>
                  <a:ext uri="{FF2B5EF4-FFF2-40B4-BE49-F238E27FC236}">
                    <a16:creationId xmlns:a16="http://schemas.microsoft.com/office/drawing/2014/main" id="{8EBA25D0-4FB1-4B30-BDD4-C7E75C0CA62A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3">
                <a:extLst>
                  <a:ext uri="{FF2B5EF4-FFF2-40B4-BE49-F238E27FC236}">
                    <a16:creationId xmlns:a16="http://schemas.microsoft.com/office/drawing/2014/main" id="{AD5A16B0-0D67-6FCA-A4CB-BE9DBA88541E}"/>
                  </a:ext>
                </a:extLst>
              </p:cNvPr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3">
                <a:extLst>
                  <a:ext uri="{FF2B5EF4-FFF2-40B4-BE49-F238E27FC236}">
                    <a16:creationId xmlns:a16="http://schemas.microsoft.com/office/drawing/2014/main" id="{594A4FEC-87FE-EA72-76D2-8ACC2D1646D3}"/>
                  </a:ext>
                </a:extLst>
              </p:cNvPr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3">
                <a:extLst>
                  <a:ext uri="{FF2B5EF4-FFF2-40B4-BE49-F238E27FC236}">
                    <a16:creationId xmlns:a16="http://schemas.microsoft.com/office/drawing/2014/main" id="{83C43E77-AF30-E574-7EE0-A0417298F5CF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3">
                <a:extLst>
                  <a:ext uri="{FF2B5EF4-FFF2-40B4-BE49-F238E27FC236}">
                    <a16:creationId xmlns:a16="http://schemas.microsoft.com/office/drawing/2014/main" id="{AF0EB519-B54D-B6F8-ED70-F83B631DDC19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3">
                <a:extLst>
                  <a:ext uri="{FF2B5EF4-FFF2-40B4-BE49-F238E27FC236}">
                    <a16:creationId xmlns:a16="http://schemas.microsoft.com/office/drawing/2014/main" id="{68DE71B4-55D3-F361-8FD8-1B3D78B3CDF1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3">
                <a:extLst>
                  <a:ext uri="{FF2B5EF4-FFF2-40B4-BE49-F238E27FC236}">
                    <a16:creationId xmlns:a16="http://schemas.microsoft.com/office/drawing/2014/main" id="{D338849F-057B-7448-8080-2868CD216FD4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4" name="Google Shape;3364;p43">
            <a:extLst>
              <a:ext uri="{FF2B5EF4-FFF2-40B4-BE49-F238E27FC236}">
                <a16:creationId xmlns:a16="http://schemas.microsoft.com/office/drawing/2014/main" id="{0AE0F1E7-9B20-0BE6-9EE3-DB26BDDE9DB9}"/>
              </a:ext>
            </a:extLst>
          </p:cNvPr>
          <p:cNvGrpSpPr/>
          <p:nvPr/>
        </p:nvGrpSpPr>
        <p:grpSpPr>
          <a:xfrm rot="10800000">
            <a:off x="8086723" y="245327"/>
            <a:ext cx="1329211" cy="1638108"/>
            <a:chOff x="9743146" y="2970638"/>
            <a:chExt cx="1446996" cy="1783072"/>
          </a:xfrm>
        </p:grpSpPr>
        <p:sp>
          <p:nvSpPr>
            <p:cNvPr id="3365" name="Google Shape;3365;p43">
              <a:extLst>
                <a:ext uri="{FF2B5EF4-FFF2-40B4-BE49-F238E27FC236}">
                  <a16:creationId xmlns:a16="http://schemas.microsoft.com/office/drawing/2014/main" id="{B47D2B54-0EAD-6C41-1EAA-D35BB649FE4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43">
              <a:extLst>
                <a:ext uri="{FF2B5EF4-FFF2-40B4-BE49-F238E27FC236}">
                  <a16:creationId xmlns:a16="http://schemas.microsoft.com/office/drawing/2014/main" id="{A91FE64B-5316-84F0-92EF-A4B5547C53D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67" name="Google Shape;3367;p43">
                <a:extLst>
                  <a:ext uri="{FF2B5EF4-FFF2-40B4-BE49-F238E27FC236}">
                    <a16:creationId xmlns:a16="http://schemas.microsoft.com/office/drawing/2014/main" id="{7BE7B685-9234-1764-8C10-3B514778AAB0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3">
                <a:extLst>
                  <a:ext uri="{FF2B5EF4-FFF2-40B4-BE49-F238E27FC236}">
                    <a16:creationId xmlns:a16="http://schemas.microsoft.com/office/drawing/2014/main" id="{E5B53F77-89DE-9C4D-6FC9-96303747D9B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3">
                <a:extLst>
                  <a:ext uri="{FF2B5EF4-FFF2-40B4-BE49-F238E27FC236}">
                    <a16:creationId xmlns:a16="http://schemas.microsoft.com/office/drawing/2014/main" id="{BDA2C3F5-C28F-35B4-7B1D-72A6A2DDE344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3">
                <a:extLst>
                  <a:ext uri="{FF2B5EF4-FFF2-40B4-BE49-F238E27FC236}">
                    <a16:creationId xmlns:a16="http://schemas.microsoft.com/office/drawing/2014/main" id="{F4FD1465-C1CB-EDD9-BBB8-AC2EBAC852C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3">
                <a:extLst>
                  <a:ext uri="{FF2B5EF4-FFF2-40B4-BE49-F238E27FC236}">
                    <a16:creationId xmlns:a16="http://schemas.microsoft.com/office/drawing/2014/main" id="{A2F20699-94FB-B492-4562-3FD13D8A9D3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3">
                <a:extLst>
                  <a:ext uri="{FF2B5EF4-FFF2-40B4-BE49-F238E27FC236}">
                    <a16:creationId xmlns:a16="http://schemas.microsoft.com/office/drawing/2014/main" id="{09DA6CA8-9584-8ABD-85D8-19259BB7905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3">
                <a:extLst>
                  <a:ext uri="{FF2B5EF4-FFF2-40B4-BE49-F238E27FC236}">
                    <a16:creationId xmlns:a16="http://schemas.microsoft.com/office/drawing/2014/main" id="{016EA9A6-7ADC-2B87-ECE7-43036EFA4F35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3">
                <a:extLst>
                  <a:ext uri="{FF2B5EF4-FFF2-40B4-BE49-F238E27FC236}">
                    <a16:creationId xmlns:a16="http://schemas.microsoft.com/office/drawing/2014/main" id="{58BAAF5C-6017-29E0-54F2-7642798FE47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24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>
          <a:extLst>
            <a:ext uri="{FF2B5EF4-FFF2-40B4-BE49-F238E27FC236}">
              <a16:creationId xmlns:a16="http://schemas.microsoft.com/office/drawing/2014/main" id="{A8C7FC14-06EA-5937-16C8-C3878467A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>
            <a:extLst>
              <a:ext uri="{FF2B5EF4-FFF2-40B4-BE49-F238E27FC236}">
                <a16:creationId xmlns:a16="http://schemas.microsoft.com/office/drawing/2014/main" id="{6D3E890B-BDC0-C682-56F0-5590110122D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40348" y="322926"/>
            <a:ext cx="7704000" cy="628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3200" u="sng" dirty="0"/>
              <a:t>Application fonctionnelle</a:t>
            </a:r>
            <a:br>
              <a:rPr lang="fr-FR" sz="3200" u="sng" dirty="0"/>
            </a:br>
            <a:r>
              <a:rPr lang="fr-FR" sz="3200" u="sng" dirty="0"/>
              <a:t>Prédiction en production</a:t>
            </a:r>
          </a:p>
        </p:txBody>
      </p:sp>
      <p:grpSp>
        <p:nvGrpSpPr>
          <p:cNvPr id="2390" name="Google Shape;2390;p30">
            <a:extLst>
              <a:ext uri="{FF2B5EF4-FFF2-40B4-BE49-F238E27FC236}">
                <a16:creationId xmlns:a16="http://schemas.microsoft.com/office/drawing/2014/main" id="{D7E65DD3-2719-0F4C-A10A-82CDDA046357}"/>
              </a:ext>
            </a:extLst>
          </p:cNvPr>
          <p:cNvGrpSpPr/>
          <p:nvPr/>
        </p:nvGrpSpPr>
        <p:grpSpPr>
          <a:xfrm rot="2414606">
            <a:off x="-42652" y="-345587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>
              <a:extLst>
                <a:ext uri="{FF2B5EF4-FFF2-40B4-BE49-F238E27FC236}">
                  <a16:creationId xmlns:a16="http://schemas.microsoft.com/office/drawing/2014/main" id="{AD4F336D-F149-8DC8-DA68-158A410147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>
              <a:extLst>
                <a:ext uri="{FF2B5EF4-FFF2-40B4-BE49-F238E27FC236}">
                  <a16:creationId xmlns:a16="http://schemas.microsoft.com/office/drawing/2014/main" id="{74F1B3C0-7D1C-0D0E-CA12-9AD0D47003E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>
                <a:extLst>
                  <a:ext uri="{FF2B5EF4-FFF2-40B4-BE49-F238E27FC236}">
                    <a16:creationId xmlns:a16="http://schemas.microsoft.com/office/drawing/2014/main" id="{0BF55832-8962-66DB-5D7F-0633A75403EC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>
                <a:extLst>
                  <a:ext uri="{FF2B5EF4-FFF2-40B4-BE49-F238E27FC236}">
                    <a16:creationId xmlns:a16="http://schemas.microsoft.com/office/drawing/2014/main" id="{7E8BCC6D-A4A3-E6DF-4C75-7AA70DF8CE4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>
                <a:extLst>
                  <a:ext uri="{FF2B5EF4-FFF2-40B4-BE49-F238E27FC236}">
                    <a16:creationId xmlns:a16="http://schemas.microsoft.com/office/drawing/2014/main" id="{F8F72F9D-2207-7F30-A998-1EFF69535A5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>
                <a:extLst>
                  <a:ext uri="{FF2B5EF4-FFF2-40B4-BE49-F238E27FC236}">
                    <a16:creationId xmlns:a16="http://schemas.microsoft.com/office/drawing/2014/main" id="{1BE7BAA1-DC13-238F-0C21-6035002ADD9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>
                <a:extLst>
                  <a:ext uri="{FF2B5EF4-FFF2-40B4-BE49-F238E27FC236}">
                    <a16:creationId xmlns:a16="http://schemas.microsoft.com/office/drawing/2014/main" id="{C53E48BB-8D5A-DC8B-1A2D-8903E685695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>
                <a:extLst>
                  <a:ext uri="{FF2B5EF4-FFF2-40B4-BE49-F238E27FC236}">
                    <a16:creationId xmlns:a16="http://schemas.microsoft.com/office/drawing/2014/main" id="{34CEB34D-0E6F-5DD4-E098-48A5034F0EF3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>
                <a:extLst>
                  <a:ext uri="{FF2B5EF4-FFF2-40B4-BE49-F238E27FC236}">
                    <a16:creationId xmlns:a16="http://schemas.microsoft.com/office/drawing/2014/main" id="{5D8D0073-1019-A1A4-58F4-3F6FBE9D2CA5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>
                <a:extLst>
                  <a:ext uri="{FF2B5EF4-FFF2-40B4-BE49-F238E27FC236}">
                    <a16:creationId xmlns:a16="http://schemas.microsoft.com/office/drawing/2014/main" id="{5089AA5A-26F5-4957-5D38-CF77A867550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>
            <a:extLst>
              <a:ext uri="{FF2B5EF4-FFF2-40B4-BE49-F238E27FC236}">
                <a16:creationId xmlns:a16="http://schemas.microsoft.com/office/drawing/2014/main" id="{42523CB1-6C5B-C755-B7BD-81266A8524E8}"/>
              </a:ext>
            </a:extLst>
          </p:cNvPr>
          <p:cNvGrpSpPr/>
          <p:nvPr/>
        </p:nvGrpSpPr>
        <p:grpSpPr>
          <a:xfrm rot="4396034">
            <a:off x="-436688" y="1655592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>
              <a:extLst>
                <a:ext uri="{FF2B5EF4-FFF2-40B4-BE49-F238E27FC236}">
                  <a16:creationId xmlns:a16="http://schemas.microsoft.com/office/drawing/2014/main" id="{3CFC2782-E786-8A40-8325-EE6F464D8E9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>
              <a:extLst>
                <a:ext uri="{FF2B5EF4-FFF2-40B4-BE49-F238E27FC236}">
                  <a16:creationId xmlns:a16="http://schemas.microsoft.com/office/drawing/2014/main" id="{D0B70E04-434B-12F9-C28E-1EA724DC6507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>
                <a:extLst>
                  <a:ext uri="{FF2B5EF4-FFF2-40B4-BE49-F238E27FC236}">
                    <a16:creationId xmlns:a16="http://schemas.microsoft.com/office/drawing/2014/main" id="{99FDE320-FCB3-D171-D4AB-C7E0E74232C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>
                <a:extLst>
                  <a:ext uri="{FF2B5EF4-FFF2-40B4-BE49-F238E27FC236}">
                    <a16:creationId xmlns:a16="http://schemas.microsoft.com/office/drawing/2014/main" id="{1F701409-7C81-A869-669E-97A24AC9756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>
                <a:extLst>
                  <a:ext uri="{FF2B5EF4-FFF2-40B4-BE49-F238E27FC236}">
                    <a16:creationId xmlns:a16="http://schemas.microsoft.com/office/drawing/2014/main" id="{825A2888-7DB5-AE15-F85B-B3322FB0A083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>
                <a:extLst>
                  <a:ext uri="{FF2B5EF4-FFF2-40B4-BE49-F238E27FC236}">
                    <a16:creationId xmlns:a16="http://schemas.microsoft.com/office/drawing/2014/main" id="{E11F3A09-77C8-3B20-50E5-9ED2703B162A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>
                <a:extLst>
                  <a:ext uri="{FF2B5EF4-FFF2-40B4-BE49-F238E27FC236}">
                    <a16:creationId xmlns:a16="http://schemas.microsoft.com/office/drawing/2014/main" id="{68982E2F-B9DE-8B58-571A-E3254CF8DFB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>
                <a:extLst>
                  <a:ext uri="{FF2B5EF4-FFF2-40B4-BE49-F238E27FC236}">
                    <a16:creationId xmlns:a16="http://schemas.microsoft.com/office/drawing/2014/main" id="{596AFE89-4DFC-457F-EB3F-6C0AC19526C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>
                <a:extLst>
                  <a:ext uri="{FF2B5EF4-FFF2-40B4-BE49-F238E27FC236}">
                    <a16:creationId xmlns:a16="http://schemas.microsoft.com/office/drawing/2014/main" id="{AB42B6B2-51AD-B6D6-CF2A-31DB5CA50E48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>
                <a:extLst>
                  <a:ext uri="{FF2B5EF4-FFF2-40B4-BE49-F238E27FC236}">
                    <a16:creationId xmlns:a16="http://schemas.microsoft.com/office/drawing/2014/main" id="{C773AA6B-7EC4-98FD-74AB-C9E11B99034A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>
            <a:extLst>
              <a:ext uri="{FF2B5EF4-FFF2-40B4-BE49-F238E27FC236}">
                <a16:creationId xmlns:a16="http://schemas.microsoft.com/office/drawing/2014/main" id="{E1982259-E127-EA8B-E158-901F4E1B80F9}"/>
              </a:ext>
            </a:extLst>
          </p:cNvPr>
          <p:cNvGrpSpPr/>
          <p:nvPr/>
        </p:nvGrpSpPr>
        <p:grpSpPr>
          <a:xfrm rot="-344">
            <a:off x="-238288" y="3637565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>
              <a:extLst>
                <a:ext uri="{FF2B5EF4-FFF2-40B4-BE49-F238E27FC236}">
                  <a16:creationId xmlns:a16="http://schemas.microsoft.com/office/drawing/2014/main" id="{BCCB0C5C-A806-C2AD-404B-F40A33A019D7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>
              <a:extLst>
                <a:ext uri="{FF2B5EF4-FFF2-40B4-BE49-F238E27FC236}">
                  <a16:creationId xmlns:a16="http://schemas.microsoft.com/office/drawing/2014/main" id="{68E69AE1-FA09-81BF-2D45-A7E9ECF6354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>
                <a:extLst>
                  <a:ext uri="{FF2B5EF4-FFF2-40B4-BE49-F238E27FC236}">
                    <a16:creationId xmlns:a16="http://schemas.microsoft.com/office/drawing/2014/main" id="{F729D6B8-4CD9-3F3E-3F42-C4225F4D1A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>
                <a:extLst>
                  <a:ext uri="{FF2B5EF4-FFF2-40B4-BE49-F238E27FC236}">
                    <a16:creationId xmlns:a16="http://schemas.microsoft.com/office/drawing/2014/main" id="{D0F1E55E-D5C8-EB38-2D78-058D338C10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>
                <a:extLst>
                  <a:ext uri="{FF2B5EF4-FFF2-40B4-BE49-F238E27FC236}">
                    <a16:creationId xmlns:a16="http://schemas.microsoft.com/office/drawing/2014/main" id="{C96592F6-ED2B-FD26-7441-5BAAB426FB1B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>
                <a:extLst>
                  <a:ext uri="{FF2B5EF4-FFF2-40B4-BE49-F238E27FC236}">
                    <a16:creationId xmlns:a16="http://schemas.microsoft.com/office/drawing/2014/main" id="{AC6FCC39-D8CB-D4F0-AAA5-D466961EDC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>
                <a:extLst>
                  <a:ext uri="{FF2B5EF4-FFF2-40B4-BE49-F238E27FC236}">
                    <a16:creationId xmlns:a16="http://schemas.microsoft.com/office/drawing/2014/main" id="{8E4A6364-3215-2890-248B-3DF21B3890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>
                <a:extLst>
                  <a:ext uri="{FF2B5EF4-FFF2-40B4-BE49-F238E27FC236}">
                    <a16:creationId xmlns:a16="http://schemas.microsoft.com/office/drawing/2014/main" id="{BE1EF4CF-67E2-E15A-0C51-9F0A278F47E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>
                <a:extLst>
                  <a:ext uri="{FF2B5EF4-FFF2-40B4-BE49-F238E27FC236}">
                    <a16:creationId xmlns:a16="http://schemas.microsoft.com/office/drawing/2014/main" id="{05159FD1-BC7C-54F7-8A63-E664B552EF1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>
                <a:extLst>
                  <a:ext uri="{FF2B5EF4-FFF2-40B4-BE49-F238E27FC236}">
                    <a16:creationId xmlns:a16="http://schemas.microsoft.com/office/drawing/2014/main" id="{FA1BCA62-0EAC-179E-6959-8E3D86D3F95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>
            <a:extLst>
              <a:ext uri="{FF2B5EF4-FFF2-40B4-BE49-F238E27FC236}">
                <a16:creationId xmlns:a16="http://schemas.microsoft.com/office/drawing/2014/main" id="{2B8F1969-1B9C-33F2-FF05-B76BDAD3A0A5}"/>
              </a:ext>
            </a:extLst>
          </p:cNvPr>
          <p:cNvGrpSpPr/>
          <p:nvPr/>
        </p:nvGrpSpPr>
        <p:grpSpPr>
          <a:xfrm rot="-6403966">
            <a:off x="8228758" y="2117657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>
              <a:extLst>
                <a:ext uri="{FF2B5EF4-FFF2-40B4-BE49-F238E27FC236}">
                  <a16:creationId xmlns:a16="http://schemas.microsoft.com/office/drawing/2014/main" id="{D74FCDDF-1B69-4786-A7AF-69BCEA4D75C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>
              <a:extLst>
                <a:ext uri="{FF2B5EF4-FFF2-40B4-BE49-F238E27FC236}">
                  <a16:creationId xmlns:a16="http://schemas.microsoft.com/office/drawing/2014/main" id="{F23DB643-6EAE-B3EB-286D-051F112429E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>
                <a:extLst>
                  <a:ext uri="{FF2B5EF4-FFF2-40B4-BE49-F238E27FC236}">
                    <a16:creationId xmlns:a16="http://schemas.microsoft.com/office/drawing/2014/main" id="{D5F1D678-4485-22BE-C726-E30499D257E2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>
                <a:extLst>
                  <a:ext uri="{FF2B5EF4-FFF2-40B4-BE49-F238E27FC236}">
                    <a16:creationId xmlns:a16="http://schemas.microsoft.com/office/drawing/2014/main" id="{5090FFB7-6BBB-0C2F-C9B1-BAD04A08CA0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>
                <a:extLst>
                  <a:ext uri="{FF2B5EF4-FFF2-40B4-BE49-F238E27FC236}">
                    <a16:creationId xmlns:a16="http://schemas.microsoft.com/office/drawing/2014/main" id="{950C2F27-551F-E0C0-1065-C67671C8C2DB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>
                <a:extLst>
                  <a:ext uri="{FF2B5EF4-FFF2-40B4-BE49-F238E27FC236}">
                    <a16:creationId xmlns:a16="http://schemas.microsoft.com/office/drawing/2014/main" id="{F053D38A-EDE6-AAF8-2C57-BE96917AC5E6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>
                <a:extLst>
                  <a:ext uri="{FF2B5EF4-FFF2-40B4-BE49-F238E27FC236}">
                    <a16:creationId xmlns:a16="http://schemas.microsoft.com/office/drawing/2014/main" id="{53239CD3-FBF7-F909-2152-CE26E004FAC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>
                <a:extLst>
                  <a:ext uri="{FF2B5EF4-FFF2-40B4-BE49-F238E27FC236}">
                    <a16:creationId xmlns:a16="http://schemas.microsoft.com/office/drawing/2014/main" id="{4D6DC23F-549B-C12C-F1E7-6B637A3F6F0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>
                <a:extLst>
                  <a:ext uri="{FF2B5EF4-FFF2-40B4-BE49-F238E27FC236}">
                    <a16:creationId xmlns:a16="http://schemas.microsoft.com/office/drawing/2014/main" id="{E7AF9AC9-09FF-31F2-DD87-AEA21779959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>
                <a:extLst>
                  <a:ext uri="{FF2B5EF4-FFF2-40B4-BE49-F238E27FC236}">
                    <a16:creationId xmlns:a16="http://schemas.microsoft.com/office/drawing/2014/main" id="{94956431-27DD-8335-3FFC-2CAE84A1A43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>
            <a:extLst>
              <a:ext uri="{FF2B5EF4-FFF2-40B4-BE49-F238E27FC236}">
                <a16:creationId xmlns:a16="http://schemas.microsoft.com/office/drawing/2014/main" id="{7753D5F4-871F-5D56-EE44-2E16A9207825}"/>
              </a:ext>
            </a:extLst>
          </p:cNvPr>
          <p:cNvGrpSpPr/>
          <p:nvPr/>
        </p:nvGrpSpPr>
        <p:grpSpPr>
          <a:xfrm rot="10799656">
            <a:off x="7758520" y="-73611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>
              <a:extLst>
                <a:ext uri="{FF2B5EF4-FFF2-40B4-BE49-F238E27FC236}">
                  <a16:creationId xmlns:a16="http://schemas.microsoft.com/office/drawing/2014/main" id="{916055C1-FEA7-60FC-7DFE-9CACAEBA20AC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>
              <a:extLst>
                <a:ext uri="{FF2B5EF4-FFF2-40B4-BE49-F238E27FC236}">
                  <a16:creationId xmlns:a16="http://schemas.microsoft.com/office/drawing/2014/main" id="{5EAB57FF-1857-B880-DCA4-D188084B91C2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>
                <a:extLst>
                  <a:ext uri="{FF2B5EF4-FFF2-40B4-BE49-F238E27FC236}">
                    <a16:creationId xmlns:a16="http://schemas.microsoft.com/office/drawing/2014/main" id="{7D26E149-8BB1-65CF-3DFB-47A32045FB6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>
                <a:extLst>
                  <a:ext uri="{FF2B5EF4-FFF2-40B4-BE49-F238E27FC236}">
                    <a16:creationId xmlns:a16="http://schemas.microsoft.com/office/drawing/2014/main" id="{97D70AE6-59A3-10C8-2BA7-E9B8959B646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>
                <a:extLst>
                  <a:ext uri="{FF2B5EF4-FFF2-40B4-BE49-F238E27FC236}">
                    <a16:creationId xmlns:a16="http://schemas.microsoft.com/office/drawing/2014/main" id="{63064B99-A12E-3064-599D-C6B70F0FA26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>
                <a:extLst>
                  <a:ext uri="{FF2B5EF4-FFF2-40B4-BE49-F238E27FC236}">
                    <a16:creationId xmlns:a16="http://schemas.microsoft.com/office/drawing/2014/main" id="{4BEF8534-15D4-D755-425C-517ADA141BE4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>
                <a:extLst>
                  <a:ext uri="{FF2B5EF4-FFF2-40B4-BE49-F238E27FC236}">
                    <a16:creationId xmlns:a16="http://schemas.microsoft.com/office/drawing/2014/main" id="{FBFAF0B7-7E71-C9B9-F4AC-1721B6E37A61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>
                <a:extLst>
                  <a:ext uri="{FF2B5EF4-FFF2-40B4-BE49-F238E27FC236}">
                    <a16:creationId xmlns:a16="http://schemas.microsoft.com/office/drawing/2014/main" id="{215980BA-1097-0116-E4F7-C459C1EADBA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>
                <a:extLst>
                  <a:ext uri="{FF2B5EF4-FFF2-40B4-BE49-F238E27FC236}">
                    <a16:creationId xmlns:a16="http://schemas.microsoft.com/office/drawing/2014/main" id="{032B56B9-2BBF-E789-6041-A5BB09B4313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>
                <a:extLst>
                  <a:ext uri="{FF2B5EF4-FFF2-40B4-BE49-F238E27FC236}">
                    <a16:creationId xmlns:a16="http://schemas.microsoft.com/office/drawing/2014/main" id="{D5BA88E5-F78A-8125-7978-FAFF45EAAE17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>
            <a:extLst>
              <a:ext uri="{FF2B5EF4-FFF2-40B4-BE49-F238E27FC236}">
                <a16:creationId xmlns:a16="http://schemas.microsoft.com/office/drawing/2014/main" id="{B654EBB2-D1BA-C147-206C-43EA6C22E53B}"/>
              </a:ext>
            </a:extLst>
          </p:cNvPr>
          <p:cNvGrpSpPr/>
          <p:nvPr/>
        </p:nvGrpSpPr>
        <p:grpSpPr>
          <a:xfrm rot="-8385394">
            <a:off x="8065122" y="381183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>
              <a:extLst>
                <a:ext uri="{FF2B5EF4-FFF2-40B4-BE49-F238E27FC236}">
                  <a16:creationId xmlns:a16="http://schemas.microsoft.com/office/drawing/2014/main" id="{E68348EC-7409-5E3F-89EF-C7957850A25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>
              <a:extLst>
                <a:ext uri="{FF2B5EF4-FFF2-40B4-BE49-F238E27FC236}">
                  <a16:creationId xmlns:a16="http://schemas.microsoft.com/office/drawing/2014/main" id="{3F361FCB-A3C0-FEF0-042E-3E6CF1B2AD1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>
                <a:extLst>
                  <a:ext uri="{FF2B5EF4-FFF2-40B4-BE49-F238E27FC236}">
                    <a16:creationId xmlns:a16="http://schemas.microsoft.com/office/drawing/2014/main" id="{C921EDC5-B028-DC99-296E-4A8BDD611D0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>
                <a:extLst>
                  <a:ext uri="{FF2B5EF4-FFF2-40B4-BE49-F238E27FC236}">
                    <a16:creationId xmlns:a16="http://schemas.microsoft.com/office/drawing/2014/main" id="{A4075CDC-ECD3-18D9-D950-938A29F9DEB5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>
                <a:extLst>
                  <a:ext uri="{FF2B5EF4-FFF2-40B4-BE49-F238E27FC236}">
                    <a16:creationId xmlns:a16="http://schemas.microsoft.com/office/drawing/2014/main" id="{37ABAF56-9B14-24B6-D662-390EA420D73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>
                <a:extLst>
                  <a:ext uri="{FF2B5EF4-FFF2-40B4-BE49-F238E27FC236}">
                    <a16:creationId xmlns:a16="http://schemas.microsoft.com/office/drawing/2014/main" id="{4EFD9D78-187F-C7F4-92B4-09D1F2698D66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>
                <a:extLst>
                  <a:ext uri="{FF2B5EF4-FFF2-40B4-BE49-F238E27FC236}">
                    <a16:creationId xmlns:a16="http://schemas.microsoft.com/office/drawing/2014/main" id="{DC535EDD-AF99-E083-89B8-8CDBFC79293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>
                <a:extLst>
                  <a:ext uri="{FF2B5EF4-FFF2-40B4-BE49-F238E27FC236}">
                    <a16:creationId xmlns:a16="http://schemas.microsoft.com/office/drawing/2014/main" id="{56845580-B7CC-FF11-8CB8-467D6A91B67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>
                <a:extLst>
                  <a:ext uri="{FF2B5EF4-FFF2-40B4-BE49-F238E27FC236}">
                    <a16:creationId xmlns:a16="http://schemas.microsoft.com/office/drawing/2014/main" id="{57136DB9-29D6-0188-A2CF-0D85F05061C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>
                <a:extLst>
                  <a:ext uri="{FF2B5EF4-FFF2-40B4-BE49-F238E27FC236}">
                    <a16:creationId xmlns:a16="http://schemas.microsoft.com/office/drawing/2014/main" id="{36A21728-4EB9-8261-A75C-020E7C38847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D22BB8F0-44D0-2A58-0963-943118991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75" y="1702423"/>
            <a:ext cx="10854797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Application développée dans un notebook dédié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Chargement du modèle final (</a:t>
            </a:r>
            <a:r>
              <a:rPr lang="fr-FR" altLang="fr-F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Random</a:t>
            </a: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Forest) et du </a:t>
            </a:r>
            <a:r>
              <a:rPr lang="fr-FR" altLang="fr-F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scaler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Prédiction à partir d’un fichier CSV contenant les dimensions des billets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800" dirty="0">
                <a:solidFill>
                  <a:schemeClr val="tx1"/>
                </a:solidFill>
                <a:latin typeface="Arial" panose="020B0604020202020204" pitchFamily="34" charset="0"/>
              </a:rPr>
              <a:t> Affichage de la prédiction et de la probabilité : vrai ou faux billet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Objectif atteint : un outil simple pour les équipes de l’ONCFM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6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et recommandations</a:t>
            </a:r>
            <a:endParaRPr dirty="0"/>
          </a:p>
        </p:txBody>
      </p:sp>
      <p:sp>
        <p:nvSpPr>
          <p:cNvPr id="2563" name="Google Shape;2563;p33"/>
          <p:cNvSpPr txBox="1">
            <a:spLocks noGrp="1"/>
          </p:cNvSpPr>
          <p:nvPr>
            <p:ph type="body" idx="1"/>
          </p:nvPr>
        </p:nvSpPr>
        <p:spPr>
          <a:xfrm>
            <a:off x="391885" y="1553209"/>
            <a:ext cx="5153297" cy="352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Plusieurs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modèles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testés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b="1" dirty="0" err="1">
                <a:solidFill>
                  <a:schemeClr val="tx1"/>
                </a:solidFill>
                <a:latin typeface="Arial" panose="020B0604020202020204" pitchFamily="34" charset="0"/>
              </a:rPr>
              <a:t>régression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b="1" dirty="0" err="1">
                <a:solidFill>
                  <a:schemeClr val="tx1"/>
                </a:solidFill>
                <a:latin typeface="Arial" panose="020B0604020202020204" pitchFamily="34" charset="0"/>
              </a:rPr>
              <a:t>logistique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KNN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Random Forest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K-means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b="1" dirty="0" err="1">
                <a:solidFill>
                  <a:schemeClr val="tx1"/>
                </a:solidFill>
                <a:latin typeface="Arial" panose="020B0604020202020204" pitchFamily="34" charset="0"/>
              </a:rPr>
              <a:t>Random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 Forest retenu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meilleur compromis entre performance et robustesse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Analyse complète des dimensions des billets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→ signal exploitable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Application fonctionnelle prête à l’emploi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(fichier CSV en entrée)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Objectif du projet atteint 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assistance rapide à la détection de faux billets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564" name="Google Shape;2564;p33"/>
          <p:cNvPicPr preferRelativeResize="0"/>
          <p:nvPr/>
        </p:nvPicPr>
        <p:blipFill rotWithShape="1">
          <a:blip r:embed="rId3">
            <a:alphaModFix/>
          </a:blip>
          <a:srcRect l="13006" r="13006"/>
          <a:stretch/>
        </p:blipFill>
        <p:spPr>
          <a:xfrm>
            <a:off x="5191200" y="1640750"/>
            <a:ext cx="3232800" cy="291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5" name="Google Shape;2565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502</Words>
  <Application>Microsoft Office PowerPoint</Application>
  <PresentationFormat>Affichage à l'écran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Libre Franklin Medium</vt:lpstr>
      <vt:lpstr>Arial Unicode MS</vt:lpstr>
      <vt:lpstr>Arial</vt:lpstr>
      <vt:lpstr>Anton</vt:lpstr>
      <vt:lpstr>US National Dollar Day Minitheme by Slidesgo</vt:lpstr>
      <vt:lpstr>Détection automatique des faux billets</vt:lpstr>
      <vt:lpstr>Contexte et objectif du projet</vt:lpstr>
      <vt:lpstr>Analyse exploratoire des données</vt:lpstr>
      <vt:lpstr>Traitement des valeurs manquantes et standardisation  </vt:lpstr>
      <vt:lpstr>Préparation des données pour l’apprentissage supervisé</vt:lpstr>
      <vt:lpstr>Modèles de classification testés</vt:lpstr>
      <vt:lpstr>Résultats des modèles – Évaluation comparée</vt:lpstr>
      <vt:lpstr>Application fonctionnelle Prédiction en production</vt:lpstr>
      <vt:lpstr>Conclusion et recommandations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Théo zwahlen</dc:creator>
  <cp:lastModifiedBy>Théo zwahlen</cp:lastModifiedBy>
  <cp:revision>10</cp:revision>
  <dcterms:modified xsi:type="dcterms:W3CDTF">2025-06-01T15:07:47Z</dcterms:modified>
</cp:coreProperties>
</file>