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313" r:id="rId2"/>
    <p:sldId id="318" r:id="rId3"/>
    <p:sldId id="314" r:id="rId4"/>
    <p:sldId id="319" r:id="rId5"/>
    <p:sldId id="315" r:id="rId6"/>
    <p:sldId id="320" r:id="rId7"/>
    <p:sldId id="316" r:id="rId8"/>
    <p:sldId id="321" r:id="rId9"/>
    <p:sldId id="317" r:id="rId10"/>
    <p:sldId id="326" r:id="rId11"/>
    <p:sldId id="322" r:id="rId12"/>
    <p:sldId id="327" r:id="rId13"/>
    <p:sldId id="323" r:id="rId14"/>
    <p:sldId id="328" r:id="rId15"/>
    <p:sldId id="324" r:id="rId16"/>
    <p:sldId id="329" r:id="rId17"/>
    <p:sldId id="330" r:id="rId18"/>
    <p:sldId id="331" r:id="rId19"/>
    <p:sldId id="332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00"/>
    <a:srgbClr val="FF0066"/>
    <a:srgbClr val="A010A3"/>
    <a:srgbClr val="003300"/>
    <a:srgbClr val="66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94664" autoAdjust="0"/>
  </p:normalViewPr>
  <p:slideViewPr>
    <p:cSldViewPr>
      <p:cViewPr varScale="1">
        <p:scale>
          <a:sx n="69" d="100"/>
          <a:sy n="69" d="100"/>
        </p:scale>
        <p:origin x="14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pPr>
              <a:defRPr/>
            </a:pPr>
            <a:fld id="{8A37B6E8-5311-4DBE-B34D-CF662163FC4D}" type="slidenum">
              <a:rPr lang="en-US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7EF3B-AF8E-45B4-BE71-3F93D81F0804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17581-94B2-4AD7-8427-545C9D2503B4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948561-C797-4741-BEEE-1FEED9D047A0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2E8C0-B9BA-4652-8F07-BEB41C9EF423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E5F7C-2BA8-4187-AF90-A2C3D3C45E2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3DF68-5551-419F-9391-922923618C8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83DFF-22AD-4165-B537-3B049B95579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29745-C5B0-482D-8F44-98C31D8CAAF6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8BA52-9905-432D-A3C0-9DF78FAB544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87146-3A44-4EA0-805E-EA3A989874F6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A5EEB-8F17-4D02-BE1D-62C639C10DAD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pPr>
              <a:defRPr/>
            </a:pPr>
            <a:fld id="{EA1FD4F0-CF44-40D5-9A32-1EB70BAC9E9E}" type="slidenum">
              <a:rPr lang="en-US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524000"/>
            <a:ext cx="5638800" cy="3581400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9600" b="1" dirty="0" smtClean="0">
                <a:solidFill>
                  <a:srgbClr val="FF0000"/>
                </a:solidFill>
              </a:rPr>
              <a:t>第</a:t>
            </a:r>
            <a:r>
              <a:rPr lang="en-US" altLang="ja-JP" sz="9600" b="1" dirty="0">
                <a:solidFill>
                  <a:srgbClr val="FF0000"/>
                </a:solidFill>
              </a:rPr>
              <a:t>6</a:t>
            </a:r>
            <a:r>
              <a:rPr lang="ja-JP" altLang="en-US" sz="9600" b="1" dirty="0" smtClean="0">
                <a:solidFill>
                  <a:srgbClr val="FF0000"/>
                </a:solidFill>
              </a:rPr>
              <a:t>課</a:t>
            </a:r>
            <a:endParaRPr lang="en-US" sz="9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445" y="304800"/>
            <a:ext cx="6960358" cy="3238500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10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社</a:t>
            </a:r>
            <a:endParaRPr lang="en-US" altLang="ja-JP" sz="10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XÃ)</a:t>
            </a: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(XÃ HỘI, ĐỀN THỜ)</a:t>
            </a: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1149824" y="3937948"/>
            <a:ext cx="6705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b="1" dirty="0" smtClean="0"/>
              <a:t>ON: </a:t>
            </a:r>
            <a:r>
              <a:rPr lang="ja-JP" altLang="en-US" sz="4000" dirty="0">
                <a:solidFill>
                  <a:srgbClr val="FF0000"/>
                </a:solidFill>
              </a:rPr>
              <a:t>シャ</a:t>
            </a:r>
            <a:endParaRPr lang="en-US" altLang="ja-JP" sz="40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/>
          <p:nvPr/>
        </p:nvSpPr>
        <p:spPr bwMode="auto">
          <a:xfrm>
            <a:off x="1149824" y="4876800"/>
            <a:ext cx="6705600" cy="1104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dirty="0" smtClean="0"/>
              <a:t>KUN: </a:t>
            </a: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2743200" y="533400"/>
            <a:ext cx="57150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anose="020B0600070205080204" pitchFamily="34" charset="-128"/>
              </a:rPr>
              <a:t>社会</a:t>
            </a:r>
            <a:endParaRPr lang="ja-JP" altLang="en-US" sz="2800" dirty="0" smtClean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anose="020B0600070205080204" pitchFamily="34" charset="-128"/>
              </a:rPr>
              <a:t>　</a:t>
            </a:r>
            <a:r>
              <a:rPr lang="ja-JP" altLang="en-US" sz="2800" dirty="0">
                <a:ea typeface="MS PGothic" panose="020B0600070205080204" pitchFamily="34" charset="-128"/>
              </a:rPr>
              <a:t>しゃかい</a:t>
            </a:r>
            <a:r>
              <a:rPr lang="ja-JP" altLang="en-US" sz="2800" dirty="0" smtClean="0">
                <a:ea typeface="MS PGothic" panose="020B0600070205080204" pitchFamily="34" charset="-128"/>
              </a:rPr>
              <a:t> 　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xã</a:t>
            </a:r>
            <a:r>
              <a:rPr lang="en-US" altLang="ja-JP" sz="2800" dirty="0" smtClean="0">
                <a:ea typeface="MS PGothic" panose="020B0600070205080204" pitchFamily="34" charset="-128"/>
              </a:rPr>
              <a:t>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hội</a:t>
            </a:r>
            <a:endParaRPr lang="ja-JP" altLang="en-US" sz="2800" dirty="0" smtClean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anose="020B0600070205080204" pitchFamily="34" charset="-128"/>
              </a:rPr>
              <a:t>会社員</a:t>
            </a:r>
            <a:endParaRPr lang="ja-JP" altLang="en-US" sz="2800" dirty="0" smtClean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anose="020B0600070205080204" pitchFamily="34" charset="-128"/>
              </a:rPr>
              <a:t>　</a:t>
            </a:r>
            <a:r>
              <a:rPr lang="ja-JP" altLang="en-US" sz="2800" dirty="0">
                <a:ea typeface="MS PGothic" panose="020B0600070205080204" pitchFamily="34" charset="-128"/>
              </a:rPr>
              <a:t>かいしゃいん</a:t>
            </a:r>
            <a:r>
              <a:rPr lang="ja-JP" altLang="en-US" sz="2800" dirty="0" smtClean="0">
                <a:ea typeface="MS PGothic" panose="020B0600070205080204" pitchFamily="34" charset="-128"/>
              </a:rPr>
              <a:t>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nhân</a:t>
            </a:r>
            <a:r>
              <a:rPr lang="en-US" altLang="ja-JP" sz="2800" dirty="0" smtClean="0">
                <a:ea typeface="MS PGothic" panose="020B0600070205080204" pitchFamily="34" charset="-128"/>
              </a:rPr>
              <a:t>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viên</a:t>
            </a:r>
            <a:r>
              <a:rPr lang="en-US" altLang="ja-JP" sz="2800" dirty="0" smtClean="0">
                <a:ea typeface="MS PGothic" panose="020B0600070205080204" pitchFamily="34" charset="-128"/>
              </a:rPr>
              <a:t>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công</a:t>
            </a:r>
            <a:r>
              <a:rPr lang="en-US" altLang="ja-JP" sz="2800" dirty="0" smtClean="0">
                <a:ea typeface="MS PGothic" panose="020B0600070205080204" pitchFamily="34" charset="-128"/>
              </a:rPr>
              <a:t>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ty</a:t>
            </a:r>
            <a:endParaRPr lang="ja-JP" altLang="en-US" sz="2800" dirty="0" smtClean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anose="020B0600070205080204" pitchFamily="34" charset="-128"/>
              </a:rPr>
              <a:t>神社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anose="020B0600070205080204" pitchFamily="34" charset="-128"/>
              </a:rPr>
              <a:t>　じんじゃ</a:t>
            </a:r>
            <a:r>
              <a:rPr lang="ja-JP" altLang="en-US" sz="2800" dirty="0" smtClean="0">
                <a:ea typeface="MS PGothic" panose="020B0600070205080204" pitchFamily="34" charset="-128"/>
              </a:rPr>
              <a:t> </a:t>
            </a:r>
            <a:r>
              <a:rPr lang="ja-JP" altLang="en-US" sz="2800" dirty="0" smtClean="0">
                <a:ea typeface="MS PGothic" panose="020B0600070205080204" pitchFamily="34" charset="-128"/>
              </a:rPr>
              <a:t> 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đền</a:t>
            </a:r>
            <a:r>
              <a:rPr lang="en-US" altLang="ja-JP" sz="2800" dirty="0" smtClean="0">
                <a:ea typeface="MS PGothic" panose="020B0600070205080204" pitchFamily="34" charset="-128"/>
              </a:rPr>
              <a:t>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thần</a:t>
            </a:r>
            <a:endParaRPr lang="ja-JP" altLang="en-US" sz="2800" dirty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solidFill>
                <a:srgbClr val="0099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"/>
            <a:ext cx="6705600" cy="3200400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10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聞</a:t>
            </a:r>
            <a:endParaRPr lang="en-US" altLang="ja-JP" sz="10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VĂN)</a:t>
            </a: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(NGHE, HỎI)</a:t>
            </a: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1149824" y="3695700"/>
            <a:ext cx="6705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b="1" dirty="0" smtClean="0"/>
              <a:t>ON: </a:t>
            </a:r>
            <a:r>
              <a:rPr lang="ja-JP" altLang="en-US" sz="4000" dirty="0">
                <a:solidFill>
                  <a:srgbClr val="FF0000"/>
                </a:solidFill>
              </a:rPr>
              <a:t>ブ</a:t>
            </a:r>
            <a:r>
              <a:rPr lang="ja-JP" altLang="en-US" sz="4000" dirty="0" smtClean="0">
                <a:solidFill>
                  <a:srgbClr val="FF0000"/>
                </a:solidFill>
              </a:rPr>
              <a:t>ン</a:t>
            </a:r>
            <a:endParaRPr lang="en-US" altLang="ja-JP" sz="40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/>
          <p:nvPr/>
        </p:nvSpPr>
        <p:spPr bwMode="auto">
          <a:xfrm>
            <a:off x="1125940" y="4437797"/>
            <a:ext cx="7713260" cy="1104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dirty="0" smtClean="0"/>
              <a:t>KUN: </a:t>
            </a:r>
            <a:r>
              <a:rPr lang="ja-JP" altLang="en-US" sz="4000" dirty="0" smtClean="0">
                <a:solidFill>
                  <a:srgbClr val="FF0000"/>
                </a:solidFill>
              </a:rPr>
              <a:t>き</a:t>
            </a:r>
            <a:r>
              <a:rPr lang="ja-JP" altLang="en-US" sz="4000" dirty="0" smtClean="0">
                <a:solidFill>
                  <a:srgbClr val="FF0000"/>
                </a:solidFill>
              </a:rPr>
              <a:t>（きます）</a:t>
            </a: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2667000" y="609600"/>
            <a:ext cx="5562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800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聞きます</a:t>
            </a:r>
            <a:endParaRPr lang="ja-JP" altLang="en-US" sz="2800" dirty="0" smtClean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anose="020B0600070205080204" pitchFamily="34" charset="-128"/>
              </a:rPr>
              <a:t>　</a:t>
            </a:r>
            <a:r>
              <a:rPr lang="ja-JP" altLang="en-US" sz="2800" dirty="0">
                <a:ea typeface="MS PGothic" panose="020B0600070205080204" pitchFamily="34" charset="-128"/>
              </a:rPr>
              <a:t> </a:t>
            </a:r>
            <a:r>
              <a:rPr lang="ja-JP" altLang="en-US" sz="2800" dirty="0" smtClean="0">
                <a:ea typeface="MS PGothic" panose="020B0600070205080204" pitchFamily="34" charset="-128"/>
              </a:rPr>
              <a:t>ききます</a:t>
            </a:r>
            <a:r>
              <a:rPr lang="ja-JP" altLang="en-US" sz="2800" dirty="0" smtClean="0">
                <a:ea typeface="MS PGothic" panose="020B0600070205080204" pitchFamily="34" charset="-128"/>
              </a:rPr>
              <a:t>　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nghe</a:t>
            </a:r>
            <a:r>
              <a:rPr lang="en-US" altLang="ja-JP" sz="2800" dirty="0" smtClean="0">
                <a:ea typeface="MS PGothic" panose="020B0600070205080204" pitchFamily="34" charset="-128"/>
              </a:rPr>
              <a:t>,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hỏi</a:t>
            </a:r>
            <a:endParaRPr lang="ja-JP" altLang="en-US" sz="2800" dirty="0" smtClean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新</a:t>
            </a:r>
            <a:r>
              <a:rPr lang="ja-JP" altLang="en-US" sz="2800" dirty="0">
                <a:solidFill>
                  <a:srgbClr val="FF0000"/>
                </a:solidFill>
                <a:ea typeface="MS PGothic" panose="020B0600070205080204" pitchFamily="34" charset="-128"/>
              </a:rPr>
              <a:t>聞</a:t>
            </a:r>
            <a:endParaRPr lang="ja-JP" altLang="en-US" sz="2800" dirty="0" smtClean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anose="020B0600070205080204" pitchFamily="34" charset="-128"/>
              </a:rPr>
              <a:t>　</a:t>
            </a:r>
            <a:r>
              <a:rPr lang="ja-JP" altLang="en-US" sz="2800" dirty="0">
                <a:ea typeface="MS PGothic" panose="020B0600070205080204" pitchFamily="34" charset="-128"/>
              </a:rPr>
              <a:t>しんぶん</a:t>
            </a:r>
            <a:r>
              <a:rPr lang="en-US" altLang="ja-JP" sz="2800" dirty="0" smtClean="0">
                <a:ea typeface="MS PGothic" panose="020B0600070205080204" pitchFamily="34" charset="-128"/>
              </a:rPr>
              <a:t> </a:t>
            </a:r>
            <a:r>
              <a:rPr lang="en-US" altLang="ja-JP" sz="2800" dirty="0" smtClean="0">
                <a:ea typeface="MS PGothic" panose="020B0600070205080204" pitchFamily="34" charset="-128"/>
              </a:rPr>
              <a:t>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báo</a:t>
            </a:r>
            <a:r>
              <a:rPr lang="en-US" altLang="ja-JP" sz="2800" dirty="0" smtClean="0">
                <a:ea typeface="MS PGothic" panose="020B0600070205080204" pitchFamily="34" charset="-128"/>
              </a:rPr>
              <a:t>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chí</a:t>
            </a:r>
            <a:endParaRPr lang="ja-JP" altLang="en-US" sz="2800" dirty="0" smtClean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solidFill>
                <a:srgbClr val="0099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940" y="152400"/>
            <a:ext cx="6705600" cy="3238500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10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読</a:t>
            </a:r>
            <a:endParaRPr lang="en-US" altLang="ja-JP" sz="10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ĐỘC 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(ĐỌC)</a:t>
            </a: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1125940" y="3657600"/>
            <a:ext cx="6705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b="1" dirty="0" smtClean="0"/>
              <a:t>ON: </a:t>
            </a:r>
            <a:r>
              <a:rPr lang="ja-JP" altLang="en-US" sz="4000" dirty="0">
                <a:solidFill>
                  <a:srgbClr val="FF0000"/>
                </a:solidFill>
              </a:rPr>
              <a:t>ドク</a:t>
            </a: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/>
          <p:nvPr/>
        </p:nvSpPr>
        <p:spPr bwMode="auto">
          <a:xfrm>
            <a:off x="1125940" y="4437797"/>
            <a:ext cx="6705600" cy="1104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dirty="0" smtClean="0"/>
              <a:t>KUN: </a:t>
            </a:r>
            <a:r>
              <a:rPr lang="ja-JP" altLang="en-US" sz="4000" dirty="0" smtClean="0">
                <a:solidFill>
                  <a:srgbClr val="FF0000"/>
                </a:solidFill>
              </a:rPr>
              <a:t>よ</a:t>
            </a:r>
            <a:r>
              <a:rPr lang="ja-JP" altLang="en-US" sz="4000" dirty="0" smtClean="0">
                <a:solidFill>
                  <a:srgbClr val="FF0000"/>
                </a:solidFill>
              </a:rPr>
              <a:t>（みます）</a:t>
            </a: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2514600" y="609600"/>
            <a:ext cx="4800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800" b="1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読みます</a:t>
            </a:r>
            <a:endParaRPr lang="ja-JP" altLang="en-US" sz="2800" b="1" dirty="0" smtClean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anose="020B0600070205080204" pitchFamily="34" charset="-128"/>
              </a:rPr>
              <a:t>　</a:t>
            </a:r>
            <a:r>
              <a:rPr lang="ja-JP" altLang="en-US" sz="2800" dirty="0" smtClean="0">
                <a:ea typeface="MS PGothic" panose="020B0600070205080204" pitchFamily="34" charset="-128"/>
              </a:rPr>
              <a:t>よみます 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đọc</a:t>
            </a:r>
            <a:endParaRPr lang="ja-JP" altLang="en-US" sz="2800" dirty="0" smtClean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b="1" dirty="0">
                <a:solidFill>
                  <a:srgbClr val="FF0000"/>
                </a:solidFill>
                <a:ea typeface="MS PGothic" panose="020B0600070205080204" pitchFamily="34" charset="-128"/>
              </a:rPr>
              <a:t>読書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anose="020B0600070205080204" pitchFamily="34" charset="-128"/>
              </a:rPr>
              <a:t>　どくしょ</a:t>
            </a:r>
            <a:r>
              <a:rPr lang="ja-JP" altLang="en-US" sz="2800" dirty="0" smtClean="0">
                <a:ea typeface="MS PGothic" panose="020B0600070205080204" pitchFamily="34" charset="-128"/>
              </a:rPr>
              <a:t> 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đọc</a:t>
            </a:r>
            <a:r>
              <a:rPr lang="en-US" altLang="ja-JP" sz="2800" dirty="0" smtClean="0">
                <a:ea typeface="MS PGothic" panose="020B0600070205080204" pitchFamily="34" charset="-128"/>
              </a:rPr>
              <a:t>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sách</a:t>
            </a:r>
            <a:endParaRPr lang="en-US" altLang="ja-JP" sz="2800" dirty="0" smtClean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b="1" dirty="0">
                <a:solidFill>
                  <a:srgbClr val="FF0000"/>
                </a:solidFill>
                <a:ea typeface="MS PGothic" panose="020B0600070205080204" pitchFamily="34" charset="-128"/>
              </a:rPr>
              <a:t>読み物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anose="020B0600070205080204" pitchFamily="34" charset="-128"/>
              </a:rPr>
              <a:t>　よみもの</a:t>
            </a:r>
            <a:r>
              <a:rPr lang="ja-JP" altLang="en-US" sz="2800" dirty="0" smtClean="0">
                <a:ea typeface="MS PGothic" panose="020B0600070205080204" pitchFamily="34" charset="-128"/>
              </a:rPr>
              <a:t> 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sách</a:t>
            </a:r>
            <a:r>
              <a:rPr lang="en-US" altLang="ja-JP" sz="2800" dirty="0" smtClean="0">
                <a:ea typeface="MS PGothic" panose="020B0600070205080204" pitchFamily="34" charset="-128"/>
              </a:rPr>
              <a:t>,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báo</a:t>
            </a:r>
            <a:r>
              <a:rPr lang="en-US" altLang="ja-JP" sz="2800" dirty="0" smtClean="0">
                <a:ea typeface="MS PGothic" panose="020B0600070205080204" pitchFamily="34" charset="-128"/>
              </a:rPr>
              <a:t>,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tạp</a:t>
            </a:r>
            <a:r>
              <a:rPr lang="en-US" altLang="ja-JP" sz="2800" dirty="0" smtClean="0">
                <a:ea typeface="MS PGothic" panose="020B0600070205080204" pitchFamily="34" charset="-128"/>
              </a:rPr>
              <a:t>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chí</a:t>
            </a:r>
            <a:endParaRPr lang="en-US" altLang="ja-JP" sz="2800" dirty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>
              <a:ea typeface="MS PGothic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ja-JP" altLang="en-US" sz="2800" dirty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solidFill>
                <a:srgbClr val="0099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940" y="152400"/>
            <a:ext cx="6705600" cy="3238500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10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書</a:t>
            </a:r>
            <a:endParaRPr lang="en-US" altLang="ja-JP" sz="10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(VIẾT; SÁCH)</a:t>
            </a: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1125940" y="3657600"/>
            <a:ext cx="6705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b="1" dirty="0" smtClean="0"/>
              <a:t>ON: </a:t>
            </a:r>
            <a:r>
              <a:rPr lang="ja-JP" altLang="en-US" sz="4000" dirty="0">
                <a:solidFill>
                  <a:srgbClr val="FF0000"/>
                </a:solidFill>
              </a:rPr>
              <a:t>ショ</a:t>
            </a: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/>
          <p:nvPr/>
        </p:nvSpPr>
        <p:spPr bwMode="auto">
          <a:xfrm>
            <a:off x="1125940" y="4437797"/>
            <a:ext cx="6705600" cy="1104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dirty="0" smtClean="0"/>
              <a:t>KUN: </a:t>
            </a:r>
            <a:r>
              <a:rPr lang="ja-JP" altLang="en-US" sz="4000" dirty="0">
                <a:solidFill>
                  <a:srgbClr val="FF0000"/>
                </a:solidFill>
              </a:rPr>
              <a:t>か</a:t>
            </a:r>
            <a:r>
              <a:rPr lang="ja-JP" altLang="en-US" sz="4000" dirty="0" smtClean="0">
                <a:solidFill>
                  <a:srgbClr val="FF0000"/>
                </a:solidFill>
              </a:rPr>
              <a:t>（</a:t>
            </a:r>
            <a:r>
              <a:rPr lang="ja-JP" altLang="en-US" sz="4000" dirty="0">
                <a:solidFill>
                  <a:srgbClr val="FF0000"/>
                </a:solidFill>
              </a:rPr>
              <a:t>きます</a:t>
            </a:r>
            <a:r>
              <a:rPr lang="ja-JP" altLang="en-US" sz="4000" dirty="0" smtClean="0">
                <a:solidFill>
                  <a:srgbClr val="FF0000"/>
                </a:solidFill>
              </a:rPr>
              <a:t>）</a:t>
            </a: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2514600" y="609600"/>
            <a:ext cx="4038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800" b="1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書きます</a:t>
            </a:r>
            <a:endParaRPr lang="ja-JP" altLang="en-US" sz="2800" b="1" dirty="0" smtClean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anose="020B0600070205080204" pitchFamily="34" charset="-128"/>
              </a:rPr>
              <a:t>　</a:t>
            </a:r>
            <a:r>
              <a:rPr lang="ja-JP" altLang="en-US" sz="2800" dirty="0" smtClean="0">
                <a:ea typeface="MS PGothic" panose="020B0600070205080204" pitchFamily="34" charset="-128"/>
              </a:rPr>
              <a:t>かきます   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viết</a:t>
            </a:r>
            <a:endParaRPr lang="ja-JP" altLang="en-US" sz="2800" dirty="0" smtClean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b="1" dirty="0">
                <a:solidFill>
                  <a:srgbClr val="FF0000"/>
                </a:solidFill>
                <a:ea typeface="MS PGothic" panose="020B0600070205080204" pitchFamily="34" charset="-128"/>
              </a:rPr>
              <a:t>辞書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anose="020B0600070205080204" pitchFamily="34" charset="-128"/>
              </a:rPr>
              <a:t>　じ</a:t>
            </a:r>
            <a:r>
              <a:rPr lang="ja-JP" altLang="en-US" sz="2800" dirty="0" smtClean="0">
                <a:ea typeface="MS PGothic" panose="020B0600070205080204" pitchFamily="34" charset="-128"/>
              </a:rPr>
              <a:t>し</a:t>
            </a:r>
            <a:r>
              <a:rPr lang="ja-JP" altLang="en-US" sz="2800" dirty="0">
                <a:ea typeface="MS PGothic" panose="020B0600070205080204" pitchFamily="34" charset="-128"/>
              </a:rPr>
              <a:t>ょ</a:t>
            </a:r>
            <a:r>
              <a:rPr lang="ja-JP" altLang="en-US" sz="2800" dirty="0" smtClean="0">
                <a:ea typeface="MS PGothic" panose="020B0600070205080204" pitchFamily="34" charset="-128"/>
              </a:rPr>
              <a:t>  </a:t>
            </a:r>
            <a:r>
              <a:rPr lang="ja-JP" altLang="en-US" sz="2800" dirty="0" smtClean="0">
                <a:ea typeface="MS PGothic" panose="020B0600070205080204" pitchFamily="34" charset="-128"/>
              </a:rPr>
              <a:t>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từ</a:t>
            </a:r>
            <a:r>
              <a:rPr lang="en-US" altLang="ja-JP" sz="2800" dirty="0" smtClean="0">
                <a:ea typeface="MS PGothic" panose="020B0600070205080204" pitchFamily="34" charset="-128"/>
              </a:rPr>
              <a:t>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điển</a:t>
            </a:r>
            <a:endParaRPr lang="en-US" altLang="ja-JP" sz="2800" dirty="0" smtClean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b="1" dirty="0">
                <a:solidFill>
                  <a:srgbClr val="FF0000"/>
                </a:solidFill>
                <a:ea typeface="MS PGothic" panose="020B0600070205080204" pitchFamily="34" charset="-128"/>
              </a:rPr>
              <a:t>図書館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anose="020B0600070205080204" pitchFamily="34" charset="-128"/>
              </a:rPr>
              <a:t>　と</a:t>
            </a:r>
            <a:r>
              <a:rPr lang="ja-JP" altLang="en-US" sz="2800" dirty="0" smtClean="0">
                <a:ea typeface="MS PGothic" panose="020B0600070205080204" pitchFamily="34" charset="-128"/>
              </a:rPr>
              <a:t>し</a:t>
            </a:r>
            <a:r>
              <a:rPr lang="ja-JP" altLang="en-US" sz="2800" dirty="0">
                <a:ea typeface="MS PGothic" panose="020B0600070205080204" pitchFamily="34" charset="-128"/>
              </a:rPr>
              <a:t>ょかん</a:t>
            </a:r>
            <a:r>
              <a:rPr lang="ja-JP" altLang="en-US" sz="2800" dirty="0" smtClean="0">
                <a:ea typeface="MS PGothic" panose="020B0600070205080204" pitchFamily="34" charset="-128"/>
              </a:rPr>
              <a:t> </a:t>
            </a:r>
            <a:r>
              <a:rPr lang="ja-JP" altLang="en-US" sz="2800" dirty="0" smtClean="0">
                <a:ea typeface="MS PGothic" panose="020B0600070205080204" pitchFamily="34" charset="-128"/>
              </a:rPr>
              <a:t> 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thư</a:t>
            </a:r>
            <a:r>
              <a:rPr lang="en-US" altLang="ja-JP" sz="2800" dirty="0" smtClean="0">
                <a:ea typeface="MS PGothic" panose="020B0600070205080204" pitchFamily="34" charset="-128"/>
              </a:rPr>
              <a:t>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viện</a:t>
            </a:r>
            <a:endParaRPr lang="en-US" altLang="ja-JP" sz="2800" dirty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b="1" dirty="0">
                <a:solidFill>
                  <a:srgbClr val="FF0000"/>
                </a:solidFill>
                <a:ea typeface="MS PGothic" panose="020B0600070205080204" pitchFamily="34" charset="-128"/>
              </a:rPr>
              <a:t>書き物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anose="020B0600070205080204" pitchFamily="34" charset="-128"/>
              </a:rPr>
              <a:t>　かきもの</a:t>
            </a:r>
            <a:r>
              <a:rPr lang="ja-JP" altLang="en-US" sz="2800" dirty="0" smtClean="0">
                <a:ea typeface="MS PGothic" panose="020B0600070205080204" pitchFamily="34" charset="-128"/>
              </a:rPr>
              <a:t>  </a:t>
            </a:r>
            <a:r>
              <a:rPr lang="en-US" altLang="ja-JP" sz="2800" dirty="0">
                <a:ea typeface="MS PGothic" panose="020B0600070205080204" pitchFamily="34" charset="-128"/>
              </a:rPr>
              <a:t>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bút</a:t>
            </a:r>
            <a:r>
              <a:rPr lang="en-US" altLang="ja-JP" sz="2800" dirty="0" smtClean="0">
                <a:ea typeface="MS PGothic" panose="020B0600070205080204" pitchFamily="34" charset="-128"/>
              </a:rPr>
              <a:t>,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viết</a:t>
            </a:r>
            <a:endParaRPr lang="en-US" altLang="ja-JP" sz="2800" dirty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>
              <a:ea typeface="MS PGothic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ja-JP" altLang="en-US" sz="2800" dirty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solidFill>
                <a:srgbClr val="0099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940" y="152400"/>
            <a:ext cx="6705600" cy="3238500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10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話</a:t>
            </a:r>
            <a:endParaRPr lang="en-US" altLang="ja-JP" sz="10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THOẠI 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(NÓI, CÂU CHUYỆN)</a:t>
            </a: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990600" y="4152900"/>
            <a:ext cx="6705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b="1" dirty="0" smtClean="0"/>
              <a:t>ON: </a:t>
            </a:r>
            <a:r>
              <a:rPr lang="ja-JP" altLang="en-US" sz="4000" dirty="0">
                <a:solidFill>
                  <a:srgbClr val="FF0000"/>
                </a:solidFill>
              </a:rPr>
              <a:t>ワ</a:t>
            </a: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/>
          <p:nvPr/>
        </p:nvSpPr>
        <p:spPr bwMode="auto">
          <a:xfrm>
            <a:off x="990600" y="4990247"/>
            <a:ext cx="6705600" cy="1104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dirty="0" smtClean="0"/>
              <a:t>KUN: </a:t>
            </a:r>
            <a:r>
              <a:rPr lang="ja-JP" altLang="en-US" sz="4000" dirty="0" smtClean="0">
                <a:solidFill>
                  <a:srgbClr val="FF0000"/>
                </a:solidFill>
              </a:rPr>
              <a:t>はな</a:t>
            </a:r>
            <a:r>
              <a:rPr lang="ja-JP" altLang="en-US" sz="4000" dirty="0" smtClean="0">
                <a:solidFill>
                  <a:srgbClr val="FF0000"/>
                </a:solidFill>
              </a:rPr>
              <a:t>（します）</a:t>
            </a: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2514600" y="609600"/>
            <a:ext cx="3581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800" b="1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話します</a:t>
            </a:r>
            <a:endParaRPr lang="ja-JP" altLang="en-US" sz="2800" b="1" dirty="0" smtClean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anose="020B0600070205080204" pitchFamily="34" charset="-128"/>
              </a:rPr>
              <a:t>　</a:t>
            </a:r>
            <a:r>
              <a:rPr lang="ja-JP" altLang="en-US" sz="2800" dirty="0">
                <a:ea typeface="MS PGothic" panose="020B0600070205080204" pitchFamily="34" charset="-128"/>
              </a:rPr>
              <a:t>は</a:t>
            </a:r>
            <a:r>
              <a:rPr lang="ja-JP" altLang="en-US" sz="2800" dirty="0" smtClean="0">
                <a:ea typeface="MS PGothic" panose="020B0600070205080204" pitchFamily="34" charset="-128"/>
              </a:rPr>
              <a:t>なします 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nói</a:t>
            </a:r>
            <a:endParaRPr lang="ja-JP" altLang="en-US" sz="2800" dirty="0" smtClean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b="1" dirty="0">
                <a:solidFill>
                  <a:srgbClr val="FF0000"/>
                </a:solidFill>
                <a:ea typeface="MS PGothic" panose="020B0600070205080204" pitchFamily="34" charset="-128"/>
              </a:rPr>
              <a:t>話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anose="020B0600070205080204" pitchFamily="34" charset="-128"/>
              </a:rPr>
              <a:t>　はなし</a:t>
            </a:r>
            <a:r>
              <a:rPr lang="ja-JP" altLang="en-US" sz="2800" dirty="0" smtClean="0">
                <a:ea typeface="MS PGothic" panose="020B0600070205080204" pitchFamily="34" charset="-128"/>
              </a:rPr>
              <a:t> 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câu</a:t>
            </a:r>
            <a:r>
              <a:rPr lang="en-US" altLang="ja-JP" sz="2800" dirty="0" smtClean="0">
                <a:ea typeface="MS PGothic" panose="020B0600070205080204" pitchFamily="34" charset="-128"/>
              </a:rPr>
              <a:t>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chuyện</a:t>
            </a:r>
            <a:endParaRPr lang="en-US" altLang="ja-JP" sz="2800" dirty="0" smtClean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b="1" dirty="0">
                <a:solidFill>
                  <a:srgbClr val="FF0000"/>
                </a:solidFill>
                <a:ea typeface="MS PGothic" panose="020B0600070205080204" pitchFamily="34" charset="-128"/>
              </a:rPr>
              <a:t>電話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anose="020B0600070205080204" pitchFamily="34" charset="-128"/>
              </a:rPr>
              <a:t>　でんわ</a:t>
            </a:r>
            <a:r>
              <a:rPr lang="ja-JP" altLang="en-US" sz="2800" dirty="0" smtClean="0">
                <a:ea typeface="MS PGothic" panose="020B0600070205080204" pitchFamily="34" charset="-128"/>
              </a:rPr>
              <a:t> 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điện</a:t>
            </a:r>
            <a:r>
              <a:rPr lang="en-US" altLang="ja-JP" sz="2800" dirty="0" smtClean="0">
                <a:ea typeface="MS PGothic" panose="020B0600070205080204" pitchFamily="34" charset="-128"/>
              </a:rPr>
              <a:t>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thoại</a:t>
            </a:r>
            <a:endParaRPr lang="ja-JP" altLang="en-US" sz="2800" dirty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b="1" dirty="0">
                <a:solidFill>
                  <a:srgbClr val="FF0000"/>
                </a:solidFill>
                <a:ea typeface="MS PGothic" panose="020B0600070205080204" pitchFamily="34" charset="-128"/>
              </a:rPr>
              <a:t>会話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anose="020B0600070205080204" pitchFamily="34" charset="-128"/>
              </a:rPr>
              <a:t>　かい</a:t>
            </a:r>
            <a:r>
              <a:rPr lang="ja-JP" altLang="en-US" sz="2800" dirty="0" smtClean="0">
                <a:ea typeface="MS PGothic" panose="020B0600070205080204" pitchFamily="34" charset="-128"/>
              </a:rPr>
              <a:t>わ  </a:t>
            </a:r>
            <a:r>
              <a:rPr lang="en-US" altLang="ja-JP" sz="2800" smtClean="0">
                <a:ea typeface="MS PGothic" panose="020B0600070205080204" pitchFamily="34" charset="-128"/>
              </a:rPr>
              <a:t>hội </a:t>
            </a:r>
            <a:r>
              <a:rPr lang="en-US" altLang="ja-JP" sz="2800" dirty="0" err="1">
                <a:ea typeface="MS PGothic" panose="020B0600070205080204" pitchFamily="34" charset="-128"/>
              </a:rPr>
              <a:t>thoại</a:t>
            </a:r>
            <a:endParaRPr lang="ja-JP" altLang="en-US" sz="2800" dirty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>
              <a:ea typeface="MS PGothic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ja-JP" altLang="en-US" sz="2800" dirty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solidFill>
                <a:srgbClr val="0099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339" y="152400"/>
            <a:ext cx="7188958" cy="3124200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10000" b="1" dirty="0">
                <a:solidFill>
                  <a:srgbClr val="FF0000"/>
                </a:solidFill>
              </a:rPr>
              <a:t>今</a:t>
            </a:r>
            <a:endParaRPr lang="en-US" altLang="ja-JP" sz="100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KIM )</a:t>
            </a: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(HIỆN TẠI)</a:t>
            </a:r>
          </a:p>
          <a:p>
            <a:pPr marL="0" indent="0" algn="ctr">
              <a:buNone/>
            </a:pPr>
            <a:endParaRPr lang="en-US" sz="4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1081585" y="3751428"/>
            <a:ext cx="6705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b="1" dirty="0" smtClean="0"/>
              <a:t>ON: </a:t>
            </a:r>
            <a:r>
              <a:rPr lang="ja-JP" altLang="en-US" sz="4000" dirty="0" smtClean="0">
                <a:solidFill>
                  <a:srgbClr val="FF0000"/>
                </a:solidFill>
              </a:rPr>
              <a:t>コ</a:t>
            </a:r>
            <a:r>
              <a:rPr lang="ja-JP" altLang="en-US" sz="4000" dirty="0" smtClean="0">
                <a:solidFill>
                  <a:srgbClr val="FF0000"/>
                </a:solidFill>
              </a:rPr>
              <a:t>ン</a:t>
            </a:r>
            <a:endParaRPr lang="en-US" altLang="ja-JP" sz="40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/>
          <p:nvPr/>
        </p:nvSpPr>
        <p:spPr bwMode="auto">
          <a:xfrm>
            <a:off x="1060803" y="4664406"/>
            <a:ext cx="6705600" cy="1104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dirty="0" smtClean="0"/>
              <a:t>KUN: </a:t>
            </a:r>
            <a:r>
              <a:rPr lang="ja-JP" altLang="en-US" sz="4000" dirty="0" smtClean="0">
                <a:solidFill>
                  <a:srgbClr val="FF0000"/>
                </a:solidFill>
              </a:rPr>
              <a:t>いま</a:t>
            </a:r>
            <a:endParaRPr lang="en-US" altLang="ja-JP" sz="40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40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1981200" y="381000"/>
            <a:ext cx="48006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anose="020B0600070205080204" pitchFamily="34" charset="-128"/>
              </a:rPr>
              <a:t>今</a:t>
            </a:r>
            <a:endParaRPr lang="ja-JP" altLang="en-US" sz="2800" dirty="0" smtClean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anose="020B0600070205080204" pitchFamily="34" charset="-128"/>
              </a:rPr>
              <a:t>　</a:t>
            </a:r>
            <a:r>
              <a:rPr lang="ja-JP" altLang="en-US" sz="2800" dirty="0">
                <a:ea typeface="MS PGothic" panose="020B0600070205080204" pitchFamily="34" charset="-128"/>
              </a:rPr>
              <a:t>いま</a:t>
            </a:r>
            <a:r>
              <a:rPr lang="en-US" altLang="ja-JP" sz="2800" dirty="0" smtClean="0">
                <a:ea typeface="MS PGothic" panose="020B0600070205080204" pitchFamily="34" charset="-128"/>
              </a:rPr>
              <a:t>: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bây</a:t>
            </a:r>
            <a:r>
              <a:rPr lang="en-US" altLang="ja-JP" sz="2800" dirty="0" smtClean="0">
                <a:ea typeface="MS PGothic" panose="020B0600070205080204" pitchFamily="34" charset="-128"/>
              </a:rPr>
              <a:t>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giờ</a:t>
            </a:r>
            <a:r>
              <a:rPr lang="en-US" altLang="ja-JP" sz="2800" dirty="0" smtClean="0">
                <a:ea typeface="MS PGothic" panose="020B0600070205080204" pitchFamily="34" charset="-128"/>
              </a:rPr>
              <a:t>,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hiện</a:t>
            </a:r>
            <a:r>
              <a:rPr lang="en-US" altLang="ja-JP" sz="2800" dirty="0" smtClean="0">
                <a:ea typeface="MS PGothic" panose="020B0600070205080204" pitchFamily="34" charset="-128"/>
              </a:rPr>
              <a:t>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tại</a:t>
            </a:r>
            <a:endParaRPr lang="ja-JP" altLang="en-US" sz="2800" dirty="0" smtClean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anose="020B0600070205080204" pitchFamily="34" charset="-128"/>
              </a:rPr>
              <a:t>今日</a:t>
            </a:r>
            <a:endParaRPr lang="ja-JP" altLang="en-US" sz="2800" dirty="0" smtClean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anose="020B0600070205080204" pitchFamily="34" charset="-128"/>
              </a:rPr>
              <a:t>　</a:t>
            </a:r>
            <a:r>
              <a:rPr lang="ja-JP" altLang="en-US" sz="2800" dirty="0">
                <a:ea typeface="MS PGothic" panose="020B0600070205080204" pitchFamily="34" charset="-128"/>
              </a:rPr>
              <a:t>きょう</a:t>
            </a:r>
            <a:r>
              <a:rPr lang="en-US" altLang="ja-JP" sz="2800" dirty="0" smtClean="0">
                <a:ea typeface="MS PGothic" panose="020B0600070205080204" pitchFamily="34" charset="-128"/>
              </a:rPr>
              <a:t>: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hôm</a:t>
            </a:r>
            <a:r>
              <a:rPr lang="en-US" altLang="ja-JP" sz="2800" dirty="0" smtClean="0">
                <a:ea typeface="MS PGothic" panose="020B0600070205080204" pitchFamily="34" charset="-128"/>
              </a:rPr>
              <a:t> nay</a:t>
            </a:r>
            <a:endParaRPr lang="ja-JP" altLang="en-US" sz="2800" dirty="0" smtClean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今週</a:t>
            </a:r>
            <a:endParaRPr lang="ja-JP" altLang="en-US" sz="2800" dirty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anose="020B0600070205080204" pitchFamily="34" charset="-128"/>
              </a:rPr>
              <a:t>　こんしゅう</a:t>
            </a:r>
            <a:r>
              <a:rPr lang="en-US" altLang="ja-JP" sz="2800" dirty="0" smtClean="0">
                <a:ea typeface="MS PGothic" panose="020B0600070205080204" pitchFamily="34" charset="-128"/>
              </a:rPr>
              <a:t>: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tuần</a:t>
            </a:r>
            <a:r>
              <a:rPr lang="en-US" altLang="ja-JP" sz="2800" dirty="0" smtClean="0">
                <a:ea typeface="MS PGothic" panose="020B0600070205080204" pitchFamily="34" charset="-128"/>
              </a:rPr>
              <a:t>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này</a:t>
            </a:r>
            <a:endParaRPr lang="ja-JP" altLang="en-US" sz="2800" dirty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anose="020B0600070205080204" pitchFamily="34" charset="-128"/>
              </a:rPr>
              <a:t>今月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anose="020B0600070205080204" pitchFamily="34" charset="-128"/>
              </a:rPr>
              <a:t>　こんげつ</a:t>
            </a:r>
            <a:r>
              <a:rPr lang="en-US" altLang="ja-JP" sz="2800" dirty="0" smtClean="0">
                <a:ea typeface="MS PGothic" panose="020B0600070205080204" pitchFamily="34" charset="-128"/>
              </a:rPr>
              <a:t>: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tháng</a:t>
            </a:r>
            <a:r>
              <a:rPr lang="en-US" altLang="ja-JP" sz="2800" dirty="0" smtClean="0">
                <a:ea typeface="MS PGothic" panose="020B0600070205080204" pitchFamily="34" charset="-128"/>
              </a:rPr>
              <a:t>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này</a:t>
            </a:r>
            <a:endParaRPr lang="ja-JP" altLang="en-US" sz="2800" dirty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anose="020B0600070205080204" pitchFamily="34" charset="-128"/>
              </a:rPr>
              <a:t>今年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anose="020B0600070205080204" pitchFamily="34" charset="-128"/>
              </a:rPr>
              <a:t>　</a:t>
            </a:r>
            <a:r>
              <a:rPr lang="ja-JP" altLang="en-US" sz="2800" dirty="0" smtClean="0">
                <a:ea typeface="MS PGothic" panose="020B0600070205080204" pitchFamily="34" charset="-128"/>
              </a:rPr>
              <a:t>こ</a:t>
            </a:r>
            <a:r>
              <a:rPr lang="ja-JP" altLang="en-US" sz="2800" dirty="0">
                <a:ea typeface="MS PGothic" panose="020B0600070205080204" pitchFamily="34" charset="-128"/>
              </a:rPr>
              <a:t>とし</a:t>
            </a:r>
            <a:r>
              <a:rPr lang="en-US" altLang="ja-JP" sz="2800" dirty="0" smtClean="0">
                <a:ea typeface="MS PGothic" panose="020B0600070205080204" pitchFamily="34" charset="-128"/>
              </a:rPr>
              <a:t>: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năm</a:t>
            </a:r>
            <a:r>
              <a:rPr lang="en-US" altLang="ja-JP" sz="2800" dirty="0" smtClean="0">
                <a:ea typeface="MS PGothic" panose="020B0600070205080204" pitchFamily="34" charset="-128"/>
              </a:rPr>
              <a:t> nay</a:t>
            </a:r>
            <a:endParaRPr lang="ja-JP" altLang="en-US" sz="2800" dirty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anose="020B0600070205080204" pitchFamily="34" charset="-128"/>
              </a:rPr>
              <a:t>今朝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anose="020B0600070205080204" pitchFamily="34" charset="-128"/>
              </a:rPr>
              <a:t>　けさ</a:t>
            </a:r>
            <a:r>
              <a:rPr lang="en-US" altLang="ja-JP" sz="2800" dirty="0" smtClean="0">
                <a:ea typeface="MS PGothic" panose="020B0600070205080204" pitchFamily="34" charset="-128"/>
              </a:rPr>
              <a:t>: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sáng</a:t>
            </a:r>
            <a:r>
              <a:rPr lang="en-US" altLang="ja-JP" sz="2800" dirty="0" smtClean="0">
                <a:ea typeface="MS PGothic" panose="020B0600070205080204" pitchFamily="34" charset="-128"/>
              </a:rPr>
              <a:t> nay</a:t>
            </a:r>
            <a:endParaRPr lang="ja-JP" altLang="en-US" sz="2800" dirty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solidFill>
                <a:srgbClr val="0099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0500"/>
            <a:ext cx="7036558" cy="3505200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10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来</a:t>
            </a:r>
            <a:endParaRPr lang="en-US" altLang="ja-JP" sz="10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LAI)</a:t>
            </a: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(ĐẾN, TIẾP THEO)</a:t>
            </a: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1149824" y="3695700"/>
            <a:ext cx="6705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b="1" dirty="0" smtClean="0"/>
              <a:t>ON: </a:t>
            </a:r>
            <a:r>
              <a:rPr lang="ja-JP" altLang="en-US" sz="4000" dirty="0">
                <a:solidFill>
                  <a:srgbClr val="FF0000"/>
                </a:solidFill>
              </a:rPr>
              <a:t>ライ</a:t>
            </a: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/>
          <p:nvPr/>
        </p:nvSpPr>
        <p:spPr bwMode="auto">
          <a:xfrm>
            <a:off x="1125940" y="4437797"/>
            <a:ext cx="6705600" cy="1104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dirty="0" smtClean="0"/>
              <a:t>KUN: </a:t>
            </a:r>
            <a:r>
              <a:rPr lang="ja-JP" altLang="en-US" sz="4000" dirty="0" smtClean="0">
                <a:solidFill>
                  <a:srgbClr val="FF0000"/>
                </a:solidFill>
              </a:rPr>
              <a:t>き（</a:t>
            </a:r>
            <a:r>
              <a:rPr lang="ja-JP" altLang="en-US" sz="4000" dirty="0">
                <a:solidFill>
                  <a:srgbClr val="FF0000"/>
                </a:solidFill>
              </a:rPr>
              <a:t>ます</a:t>
            </a:r>
            <a:r>
              <a:rPr lang="ja-JP" altLang="en-US" sz="4000" dirty="0" smtClean="0">
                <a:solidFill>
                  <a:srgbClr val="FF0000"/>
                </a:solidFill>
              </a:rPr>
              <a:t>）</a:t>
            </a:r>
            <a:endParaRPr lang="en-US" altLang="ja-JP" sz="40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2286000" y="228600"/>
            <a:ext cx="388620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800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来ます</a:t>
            </a:r>
            <a:endParaRPr lang="ja-JP" altLang="en-US" sz="2800" dirty="0" smtClean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anose="020B0600070205080204" pitchFamily="34" charset="-128"/>
              </a:rPr>
              <a:t>　</a:t>
            </a:r>
            <a:r>
              <a:rPr lang="ja-JP" altLang="en-US" sz="2800" dirty="0">
                <a:ea typeface="MS PGothic" panose="020B0600070205080204" pitchFamily="34" charset="-128"/>
              </a:rPr>
              <a:t>きます</a:t>
            </a:r>
            <a:r>
              <a:rPr lang="ja-JP" altLang="en-US" sz="2800" dirty="0" smtClean="0">
                <a:ea typeface="MS PGothic" panose="020B0600070205080204" pitchFamily="34" charset="-128"/>
              </a:rPr>
              <a:t> 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đến</a:t>
            </a:r>
            <a:r>
              <a:rPr lang="en-US" altLang="ja-JP" sz="2800" dirty="0" smtClean="0">
                <a:ea typeface="MS PGothic" panose="020B0600070205080204" pitchFamily="34" charset="-128"/>
              </a:rPr>
              <a:t>,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tới</a:t>
            </a:r>
            <a:endParaRPr lang="ja-JP" altLang="en-US" sz="2800" dirty="0" smtClean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anose="020B0600070205080204" pitchFamily="34" charset="-128"/>
              </a:rPr>
              <a:t>来週</a:t>
            </a:r>
            <a:endParaRPr lang="ja-JP" altLang="en-US" sz="2800" dirty="0" smtClean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anose="020B0600070205080204" pitchFamily="34" charset="-128"/>
              </a:rPr>
              <a:t>　らいしゅう  </a:t>
            </a:r>
            <a:r>
              <a:rPr lang="ja-JP" altLang="en-US" sz="2800" dirty="0" smtClean="0">
                <a:ea typeface="MS PGothic" panose="020B0600070205080204" pitchFamily="34" charset="-128"/>
              </a:rPr>
              <a:t>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tuần</a:t>
            </a:r>
            <a:r>
              <a:rPr lang="en-US" altLang="ja-JP" sz="2800" dirty="0" smtClean="0">
                <a:ea typeface="MS PGothic" panose="020B0600070205080204" pitchFamily="34" charset="-128"/>
              </a:rPr>
              <a:t>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sau</a:t>
            </a:r>
            <a:endParaRPr lang="ja-JP" altLang="en-US" sz="2800" dirty="0" smtClean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anose="020B0600070205080204" pitchFamily="34" charset="-128"/>
              </a:rPr>
              <a:t>来月</a:t>
            </a:r>
            <a:endParaRPr lang="ja-JP" altLang="en-US" sz="2800" dirty="0" smtClean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anose="020B0600070205080204" pitchFamily="34" charset="-128"/>
              </a:rPr>
              <a:t>　</a:t>
            </a:r>
            <a:r>
              <a:rPr lang="ja-JP" altLang="en-US" sz="2800" dirty="0">
                <a:ea typeface="MS PGothic" panose="020B0600070205080204" pitchFamily="34" charset="-128"/>
              </a:rPr>
              <a:t>らいげつ</a:t>
            </a:r>
            <a:r>
              <a:rPr lang="ja-JP" altLang="en-US" sz="2800" dirty="0" smtClean="0">
                <a:ea typeface="MS PGothic" panose="020B0600070205080204" pitchFamily="34" charset="-128"/>
              </a:rPr>
              <a:t> </a:t>
            </a:r>
            <a:r>
              <a:rPr lang="en-US" altLang="ja-JP" sz="2800" dirty="0" smtClean="0">
                <a:ea typeface="MS PGothic" panose="020B0600070205080204" pitchFamily="34" charset="-128"/>
              </a:rPr>
              <a:t>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tháng</a:t>
            </a:r>
            <a:r>
              <a:rPr lang="en-US" altLang="ja-JP" sz="2800" dirty="0" smtClean="0">
                <a:ea typeface="MS PGothic" panose="020B0600070205080204" pitchFamily="34" charset="-128"/>
              </a:rPr>
              <a:t>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sau</a:t>
            </a:r>
            <a:endParaRPr lang="ja-JP" altLang="en-US" sz="2800" dirty="0" smtClean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anose="020B0600070205080204" pitchFamily="34" charset="-128"/>
              </a:rPr>
              <a:t>来年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anose="020B0600070205080204" pitchFamily="34" charset="-128"/>
              </a:rPr>
              <a:t>　らいねん</a:t>
            </a:r>
            <a:r>
              <a:rPr lang="ja-JP" altLang="en-US" sz="2800" dirty="0" smtClean="0">
                <a:ea typeface="MS PGothic" panose="020B0600070205080204" pitchFamily="34" charset="-128"/>
              </a:rPr>
              <a:t> 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năm</a:t>
            </a:r>
            <a:r>
              <a:rPr lang="en-US" altLang="ja-JP" sz="2800" dirty="0" smtClean="0">
                <a:ea typeface="MS PGothic" panose="020B0600070205080204" pitchFamily="34" charset="-128"/>
              </a:rPr>
              <a:t>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sau</a:t>
            </a:r>
            <a:endParaRPr lang="ja-JP" altLang="en-US" sz="2800" dirty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来日</a:t>
            </a:r>
            <a:endParaRPr lang="ja-JP" altLang="en-US" sz="2800" dirty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anose="020B0600070205080204" pitchFamily="34" charset="-128"/>
              </a:rPr>
              <a:t>　</a:t>
            </a:r>
            <a:r>
              <a:rPr lang="ja-JP" altLang="en-US" sz="2800" dirty="0" smtClean="0">
                <a:ea typeface="MS PGothic" panose="020B0600070205080204" pitchFamily="34" charset="-128"/>
              </a:rPr>
              <a:t>らいにち </a:t>
            </a:r>
            <a:r>
              <a:rPr lang="en-US" altLang="ja-JP" sz="2800" dirty="0" smtClean="0">
                <a:ea typeface="MS PGothic" panose="020B0600070205080204" pitchFamily="34" charset="-128"/>
              </a:rPr>
              <a:t>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đến</a:t>
            </a:r>
            <a:r>
              <a:rPr lang="en-US" altLang="ja-JP" sz="2800" dirty="0" smtClean="0">
                <a:ea typeface="MS PGothic" panose="020B0600070205080204" pitchFamily="34" charset="-128"/>
              </a:rPr>
              <a:t>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Nhật</a:t>
            </a:r>
            <a:endParaRPr lang="ja-JP" altLang="en-US" sz="2800" dirty="0">
              <a:ea typeface="MS PGothic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ja-JP" altLang="en-US" sz="2800" dirty="0" smtClean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solidFill>
                <a:srgbClr val="0099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940" y="228600"/>
            <a:ext cx="6705600" cy="3124200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10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帰</a:t>
            </a:r>
            <a:endParaRPr lang="en-US" altLang="ja-JP" sz="10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QUY)</a:t>
            </a: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(TRỞ VẾ)</a:t>
            </a: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1070212" y="3695700"/>
            <a:ext cx="6705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b="1" dirty="0" smtClean="0"/>
              <a:t>ON: </a:t>
            </a:r>
            <a:r>
              <a:rPr lang="ja-JP" altLang="en-US" sz="4000" b="1" dirty="0" smtClean="0">
                <a:solidFill>
                  <a:srgbClr val="FF0000"/>
                </a:solidFill>
              </a:rPr>
              <a:t>キ</a:t>
            </a:r>
            <a:endParaRPr lang="en-US" altLang="ja-JP" sz="40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/>
          <p:nvPr/>
        </p:nvSpPr>
        <p:spPr bwMode="auto">
          <a:xfrm>
            <a:off x="1125940" y="4437797"/>
            <a:ext cx="6705600" cy="1104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dirty="0" smtClean="0"/>
              <a:t>KUN: </a:t>
            </a:r>
            <a:r>
              <a:rPr lang="ja-JP" altLang="en-US" sz="4000" dirty="0" smtClean="0">
                <a:solidFill>
                  <a:srgbClr val="FF0000"/>
                </a:solidFill>
              </a:rPr>
              <a:t>かえ</a:t>
            </a:r>
            <a:r>
              <a:rPr lang="ja-JP" altLang="en-US" sz="4000" dirty="0" smtClean="0">
                <a:solidFill>
                  <a:srgbClr val="FF0000"/>
                </a:solidFill>
              </a:rPr>
              <a:t>（ります）</a:t>
            </a: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2819400" y="304800"/>
            <a:ext cx="5029200" cy="594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800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帰ります</a:t>
            </a:r>
            <a:endParaRPr lang="ja-JP" altLang="en-US" sz="2800" dirty="0" smtClean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anose="020B0600070205080204" pitchFamily="34" charset="-128"/>
              </a:rPr>
              <a:t>　</a:t>
            </a:r>
            <a:r>
              <a:rPr lang="ja-JP" altLang="en-US" sz="2800" dirty="0">
                <a:ea typeface="MS PGothic" panose="020B0600070205080204" pitchFamily="34" charset="-128"/>
              </a:rPr>
              <a:t>か</a:t>
            </a:r>
            <a:r>
              <a:rPr lang="ja-JP" altLang="en-US" sz="2800" dirty="0" smtClean="0">
                <a:ea typeface="MS PGothic" panose="020B0600070205080204" pitchFamily="34" charset="-128"/>
              </a:rPr>
              <a:t>えります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trở</a:t>
            </a:r>
            <a:r>
              <a:rPr lang="en-US" altLang="ja-JP" sz="2800" dirty="0" smtClean="0">
                <a:ea typeface="MS PGothic" panose="020B0600070205080204" pitchFamily="34" charset="-128"/>
              </a:rPr>
              <a:t>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về</a:t>
            </a:r>
            <a:endParaRPr lang="ja-JP" altLang="en-US" sz="2800" dirty="0" smtClean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anose="020B0600070205080204" pitchFamily="34" charset="-128"/>
              </a:rPr>
              <a:t>帰国</a:t>
            </a:r>
            <a:endParaRPr lang="ja-JP" altLang="en-US" sz="2800" dirty="0" smtClean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anose="020B0600070205080204" pitchFamily="34" charset="-128"/>
              </a:rPr>
              <a:t>　</a:t>
            </a:r>
            <a:r>
              <a:rPr lang="ja-JP" altLang="en-US" sz="2800" dirty="0">
                <a:ea typeface="MS PGothic" panose="020B0600070205080204" pitchFamily="34" charset="-128"/>
              </a:rPr>
              <a:t>きこく</a:t>
            </a:r>
            <a:r>
              <a:rPr lang="ja-JP" altLang="en-US" sz="2800" dirty="0" smtClean="0">
                <a:ea typeface="MS PGothic" panose="020B0600070205080204" pitchFamily="34" charset="-128"/>
              </a:rPr>
              <a:t>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về</a:t>
            </a:r>
            <a:r>
              <a:rPr lang="en-US" altLang="ja-JP" sz="2800" dirty="0" smtClean="0">
                <a:ea typeface="MS PGothic" panose="020B0600070205080204" pitchFamily="34" charset="-128"/>
              </a:rPr>
              <a:t>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nước</a:t>
            </a:r>
            <a:endParaRPr lang="ja-JP" altLang="en-US" sz="2800" dirty="0" smtClean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anose="020B0600070205080204" pitchFamily="34" charset="-128"/>
              </a:rPr>
              <a:t>日帰り</a:t>
            </a:r>
            <a:endParaRPr lang="ja-JP" altLang="en-US" sz="2800" dirty="0" smtClean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anose="020B0600070205080204" pitchFamily="34" charset="-128"/>
              </a:rPr>
              <a:t>　</a:t>
            </a:r>
            <a:r>
              <a:rPr lang="ja-JP" altLang="en-US" sz="2800" dirty="0">
                <a:ea typeface="MS PGothic" panose="020B0600070205080204" pitchFamily="34" charset="-128"/>
              </a:rPr>
              <a:t>ひがえり</a:t>
            </a:r>
            <a:r>
              <a:rPr lang="en-US" altLang="ja-JP" sz="2800" dirty="0" smtClean="0">
                <a:ea typeface="MS PGothic" panose="020B0600070205080204" pitchFamily="34" charset="-128"/>
              </a:rPr>
              <a:t> 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đi</a:t>
            </a:r>
            <a:r>
              <a:rPr lang="en-US" altLang="ja-JP" sz="2800" dirty="0" smtClean="0">
                <a:ea typeface="MS PGothic" panose="020B0600070205080204" pitchFamily="34" charset="-128"/>
              </a:rPr>
              <a:t>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về</a:t>
            </a:r>
            <a:r>
              <a:rPr lang="en-US" altLang="ja-JP" sz="2800" dirty="0" smtClean="0">
                <a:ea typeface="MS PGothic" panose="020B0600070205080204" pitchFamily="34" charset="-128"/>
              </a:rPr>
              <a:t>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trong</a:t>
            </a:r>
            <a:r>
              <a:rPr lang="en-US" altLang="ja-JP" sz="2800" dirty="0" smtClean="0">
                <a:ea typeface="MS PGothic" panose="020B0600070205080204" pitchFamily="34" charset="-128"/>
              </a:rPr>
              <a:t>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ngày</a:t>
            </a:r>
            <a:endParaRPr lang="ja-JP" altLang="en-US" sz="2800" dirty="0" smtClean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solidFill>
                <a:srgbClr val="0099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940" y="152400"/>
            <a:ext cx="6705600" cy="3352800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10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</a:t>
            </a:r>
            <a:endParaRPr lang="en-US" altLang="ja-JP" sz="10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HỘI)</a:t>
            </a: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(GẶP)</a:t>
            </a: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1149824" y="3695700"/>
            <a:ext cx="6705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b="1" dirty="0" smtClean="0"/>
              <a:t>ON: </a:t>
            </a:r>
            <a:r>
              <a:rPr lang="ja-JP" altLang="en-US" sz="4000" b="1" dirty="0" smtClean="0">
                <a:solidFill>
                  <a:srgbClr val="FF0000"/>
                </a:solidFill>
              </a:rPr>
              <a:t>カイ</a:t>
            </a:r>
            <a:endParaRPr lang="en-US" altLang="ja-JP" sz="40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/>
          <p:nvPr/>
        </p:nvSpPr>
        <p:spPr bwMode="auto">
          <a:xfrm>
            <a:off x="1125940" y="4437797"/>
            <a:ext cx="6705600" cy="1104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dirty="0" smtClean="0"/>
              <a:t>KUN: </a:t>
            </a:r>
            <a:r>
              <a:rPr lang="ja-JP" altLang="en-US" sz="4000" dirty="0" smtClean="0">
                <a:solidFill>
                  <a:srgbClr val="FF0000"/>
                </a:solidFill>
              </a:rPr>
              <a:t>あ</a:t>
            </a:r>
            <a:r>
              <a:rPr lang="ja-JP" altLang="en-US" sz="4000" dirty="0" smtClean="0">
                <a:solidFill>
                  <a:srgbClr val="FF0000"/>
                </a:solidFill>
              </a:rPr>
              <a:t>（います）</a:t>
            </a: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2667000" y="762000"/>
            <a:ext cx="50292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800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会います</a:t>
            </a:r>
            <a:endParaRPr lang="ja-JP" altLang="en-US" sz="2800" dirty="0" smtClean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anose="020B0600070205080204" pitchFamily="34" charset="-128"/>
              </a:rPr>
              <a:t>　</a:t>
            </a:r>
            <a:r>
              <a:rPr lang="ja-JP" altLang="en-US" sz="2800" dirty="0" smtClean="0">
                <a:ea typeface="MS PGothic" panose="020B0600070205080204" pitchFamily="34" charset="-128"/>
              </a:rPr>
              <a:t>あいます  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Gặp</a:t>
            </a:r>
            <a:endParaRPr lang="ja-JP" altLang="en-US" sz="2800" dirty="0" smtClean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anose="020B0600070205080204" pitchFamily="34" charset="-128"/>
              </a:rPr>
              <a:t>会社</a:t>
            </a:r>
            <a:endParaRPr lang="ja-JP" altLang="en-US" sz="2800" dirty="0" smtClean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anose="020B0600070205080204" pitchFamily="34" charset="-128"/>
              </a:rPr>
              <a:t>　</a:t>
            </a:r>
            <a:r>
              <a:rPr lang="ja-JP" altLang="en-US" sz="2800" dirty="0">
                <a:ea typeface="MS PGothic" panose="020B0600070205080204" pitchFamily="34" charset="-128"/>
              </a:rPr>
              <a:t>かいしゃ</a:t>
            </a:r>
            <a:r>
              <a:rPr lang="ja-JP" altLang="en-US" sz="2800" dirty="0" smtClean="0">
                <a:ea typeface="MS PGothic" panose="020B0600070205080204" pitchFamily="34" charset="-128"/>
              </a:rPr>
              <a:t> </a:t>
            </a:r>
            <a:r>
              <a:rPr lang="en-US" altLang="ja-JP" sz="2800" dirty="0">
                <a:ea typeface="MS PGothic" panose="020B0600070205080204" pitchFamily="34" charset="-128"/>
              </a:rPr>
              <a:t> </a:t>
            </a:r>
            <a:r>
              <a:rPr lang="en-US" altLang="ja-JP" sz="2800" dirty="0" smtClean="0">
                <a:ea typeface="MS PGothic" panose="020B0600070205080204" pitchFamily="34" charset="-128"/>
              </a:rPr>
              <a:t>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công</a:t>
            </a:r>
            <a:r>
              <a:rPr lang="en-US" altLang="ja-JP" sz="2800" dirty="0" smtClean="0">
                <a:ea typeface="MS PGothic" panose="020B0600070205080204" pitchFamily="34" charset="-128"/>
              </a:rPr>
              <a:t> </a:t>
            </a:r>
            <a:r>
              <a:rPr lang="en-US" altLang="ja-JP" sz="2800" dirty="0" smtClean="0">
                <a:ea typeface="MS PGothic" panose="020B0600070205080204" pitchFamily="34" charset="-128"/>
              </a:rPr>
              <a:t>ty</a:t>
            </a:r>
            <a:endParaRPr lang="ja-JP" altLang="en-US" sz="2800" dirty="0" smtClean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anose="020B0600070205080204" pitchFamily="34" charset="-128"/>
              </a:rPr>
              <a:t>会話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anose="020B0600070205080204" pitchFamily="34" charset="-128"/>
              </a:rPr>
              <a:t>　かいわ</a:t>
            </a:r>
            <a:r>
              <a:rPr lang="ja-JP" altLang="en-US" sz="2800" dirty="0" smtClean="0">
                <a:ea typeface="MS PGothic" panose="020B0600070205080204" pitchFamily="34" charset="-128"/>
              </a:rPr>
              <a:t> </a:t>
            </a:r>
            <a:r>
              <a:rPr lang="ja-JP" altLang="en-US" sz="2800" dirty="0" smtClean="0">
                <a:ea typeface="MS PGothic" panose="020B0600070205080204" pitchFamily="34" charset="-128"/>
              </a:rPr>
              <a:t> </a:t>
            </a:r>
            <a:r>
              <a:rPr lang="en-US" altLang="ja-JP" sz="2800" dirty="0" smtClean="0">
                <a:ea typeface="MS PGothic" panose="020B0600070205080204" pitchFamily="34" charset="-128"/>
              </a:rPr>
              <a:t>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hội</a:t>
            </a:r>
            <a:r>
              <a:rPr lang="en-US" altLang="ja-JP" sz="2800" dirty="0" smtClean="0">
                <a:ea typeface="MS PGothic" panose="020B0600070205080204" pitchFamily="34" charset="-128"/>
              </a:rPr>
              <a:t>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thoại</a:t>
            </a:r>
            <a:endParaRPr lang="ja-JP" altLang="en-US" sz="2800" dirty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anose="020B0600070205080204" pitchFamily="34" charset="-128"/>
              </a:rPr>
              <a:t>会見</a:t>
            </a:r>
            <a:endParaRPr lang="ja-JP" altLang="en-US" sz="2800" dirty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anose="020B0600070205080204" pitchFamily="34" charset="-128"/>
              </a:rPr>
              <a:t>　</a:t>
            </a:r>
            <a:r>
              <a:rPr lang="ja-JP" altLang="en-US" sz="2800" dirty="0" smtClean="0">
                <a:ea typeface="MS PGothic" panose="020B0600070205080204" pitchFamily="34" charset="-128"/>
              </a:rPr>
              <a:t>かいけん  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gặp</a:t>
            </a:r>
            <a:r>
              <a:rPr lang="en-US" altLang="ja-JP" sz="2800" dirty="0" smtClean="0">
                <a:ea typeface="MS PGothic" panose="020B0600070205080204" pitchFamily="34" charset="-128"/>
              </a:rPr>
              <a:t>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gỡ</a:t>
            </a:r>
            <a:endParaRPr lang="en-US" altLang="ja-JP" sz="2800" dirty="0" smtClean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anose="020B0600070205080204" pitchFamily="34" charset="-128"/>
              </a:rPr>
              <a:t>国会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anose="020B0600070205080204" pitchFamily="34" charset="-128"/>
              </a:rPr>
              <a:t>　</a:t>
            </a:r>
            <a:r>
              <a:rPr lang="ja-JP" altLang="en-US" sz="2800" dirty="0" smtClean="0">
                <a:ea typeface="MS PGothic" panose="020B0600070205080204" pitchFamily="34" charset="-128"/>
              </a:rPr>
              <a:t>こっかい  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quốc</a:t>
            </a:r>
            <a:r>
              <a:rPr lang="en-US" altLang="ja-JP" sz="2800" dirty="0" smtClean="0">
                <a:ea typeface="MS PGothic" panose="020B0600070205080204" pitchFamily="34" charset="-128"/>
              </a:rPr>
              <a:t> </a:t>
            </a:r>
            <a:r>
              <a:rPr lang="en-US" altLang="ja-JP" sz="2800" dirty="0" err="1">
                <a:ea typeface="MS PGothic" panose="020B0600070205080204" pitchFamily="34" charset="-128"/>
              </a:rPr>
              <a:t>hội</a:t>
            </a:r>
            <a:endParaRPr lang="ja-JP" altLang="en-US" sz="2800" dirty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solidFill>
                <a:srgbClr val="0099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209</Words>
  <Application>Microsoft Office PowerPoint</Application>
  <PresentationFormat>On-screen Show (4:3)</PresentationFormat>
  <Paragraphs>124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MS PGothic</vt:lpstr>
      <vt:lpstr>Arial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nhultl</dc:creator>
  <cp:lastModifiedBy>ACER</cp:lastModifiedBy>
  <cp:revision>202</cp:revision>
  <dcterms:created xsi:type="dcterms:W3CDTF">2010-07-26T05:03:00Z</dcterms:created>
  <dcterms:modified xsi:type="dcterms:W3CDTF">2023-08-29T10:13:20Z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1033-11.2.0.10017</vt:lpwstr>
  </property>
</Properties>
</file>