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6" r:id="rId10"/>
    <p:sldId id="265" r:id="rId11"/>
    <p:sldId id="268" r:id="rId12"/>
    <p:sldId id="267" r:id="rId13"/>
    <p:sldId id="264" r:id="rId14"/>
    <p:sldId id="269" r:id="rId15"/>
    <p:sldId id="270" r:id="rId16"/>
    <p:sldId id="271" r:id="rId17"/>
    <p:sldId id="272" r:id="rId18"/>
    <p:sldId id="274" r:id="rId19"/>
    <p:sldId id="275" r:id="rId20"/>
    <p:sldId id="276" r:id="rId21"/>
    <p:sldId id="277" r:id="rId22"/>
    <p:sldId id="278" r:id="rId23"/>
    <p:sldId id="279" r:id="rId24"/>
    <p:sldId id="281" r:id="rId25"/>
    <p:sldId id="280" r:id="rId26"/>
    <p:sldId id="282" r:id="rId27"/>
    <p:sldId id="284" r:id="rId28"/>
    <p:sldId id="283" r:id="rId29"/>
    <p:sldId id="285" r:id="rId30"/>
    <p:sldId id="287" r:id="rId31"/>
    <p:sldId id="286"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99" autoAdjust="0"/>
  </p:normalViewPr>
  <p:slideViewPr>
    <p:cSldViewPr snapToGrid="0">
      <p:cViewPr varScale="1">
        <p:scale>
          <a:sx n="71" d="100"/>
          <a:sy n="71" d="100"/>
        </p:scale>
        <p:origin x="4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357258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4499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273292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89951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197555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288862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11799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219088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198093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202887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65E292-1528-4455-B352-2AF02C558E76}" type="datetimeFigureOut">
              <a:rPr lang="en-IN" smtClean="0"/>
              <a:t>28-01-2023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6997BF-0810-4DEC-9474-D373547C8B89}" type="slidenum">
              <a:rPr lang="en-IN" smtClean="0"/>
              <a:t>‹#›</a:t>
            </a:fld>
            <a:endParaRPr lang="en-IN" dirty="0"/>
          </a:p>
        </p:txBody>
      </p:sp>
    </p:spTree>
    <p:extLst>
      <p:ext uri="{BB962C8B-B14F-4D97-AF65-F5344CB8AC3E}">
        <p14:creationId xmlns:p14="http://schemas.microsoft.com/office/powerpoint/2010/main" val="302935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5E292-1528-4455-B352-2AF02C558E76}" type="datetimeFigureOut">
              <a:rPr lang="en-IN" smtClean="0"/>
              <a:t>28-01-2023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997BF-0810-4DEC-9474-D373547C8B89}" type="slidenum">
              <a:rPr lang="en-IN" smtClean="0"/>
              <a:t>‹#›</a:t>
            </a:fld>
            <a:endParaRPr lang="en-IN" dirty="0"/>
          </a:p>
        </p:txBody>
      </p:sp>
    </p:spTree>
    <p:extLst>
      <p:ext uri="{BB962C8B-B14F-4D97-AF65-F5344CB8AC3E}">
        <p14:creationId xmlns:p14="http://schemas.microsoft.com/office/powerpoint/2010/main" val="3024438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7.jp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3.jp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9.jp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7.xml"/><Relationship Id="rId5" Type="http://schemas.openxmlformats.org/officeDocument/2006/relationships/image" Target="../media/image46.jpg"/><Relationship Id="rId4" Type="http://schemas.openxmlformats.org/officeDocument/2006/relationships/image" Target="../media/image45.jp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jp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4.jpg"/><Relationship Id="rId4" Type="http://schemas.openxmlformats.org/officeDocument/2006/relationships/image" Target="../media/image53.jp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jp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2.jpg"/><Relationship Id="rId4" Type="http://schemas.openxmlformats.org/officeDocument/2006/relationships/image" Target="../media/image61.jp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7.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6494" y="322729"/>
            <a:ext cx="10031506" cy="2070847"/>
          </a:xfrm>
        </p:spPr>
        <p:txBody>
          <a:bodyPr>
            <a:normAutofit/>
          </a:bodyPr>
          <a:lstStyle/>
          <a:p>
            <a:r>
              <a:rPr lang="en-IN" sz="8000" b="1" spc="-120" dirty="0" smtClean="0">
                <a:solidFill>
                  <a:srgbClr val="C00000"/>
                </a:solidFill>
                <a:latin typeface="+mn-lt"/>
              </a:rPr>
              <a:t>Capstone</a:t>
            </a:r>
            <a:r>
              <a:rPr lang="en-IN" sz="8000" b="1" spc="-275" dirty="0" smtClean="0">
                <a:solidFill>
                  <a:srgbClr val="C00000"/>
                </a:solidFill>
                <a:latin typeface="+mn-lt"/>
              </a:rPr>
              <a:t> </a:t>
            </a:r>
            <a:r>
              <a:rPr lang="en-IN" sz="8000" b="1" spc="-155" dirty="0" smtClean="0">
                <a:solidFill>
                  <a:srgbClr val="C00000"/>
                </a:solidFill>
                <a:latin typeface="+mn-lt"/>
              </a:rPr>
              <a:t>Projec</a:t>
            </a:r>
            <a:r>
              <a:rPr lang="en-IN" sz="8000" b="1" spc="-110" dirty="0" smtClean="0">
                <a:solidFill>
                  <a:srgbClr val="C00000"/>
                </a:solidFill>
                <a:latin typeface="+mn-lt"/>
              </a:rPr>
              <a:t>t</a:t>
            </a:r>
            <a:r>
              <a:rPr lang="en-IN" sz="8000" b="1" spc="-400" dirty="0" smtClean="0">
                <a:solidFill>
                  <a:srgbClr val="C00000"/>
                </a:solidFill>
                <a:latin typeface="+mn-lt"/>
              </a:rPr>
              <a:t>-</a:t>
            </a:r>
            <a:r>
              <a:rPr lang="en-IN" sz="8000" b="1" spc="-509" dirty="0" smtClean="0">
                <a:solidFill>
                  <a:srgbClr val="C00000"/>
                </a:solidFill>
                <a:latin typeface="+mn-lt"/>
              </a:rPr>
              <a:t>2</a:t>
            </a:r>
            <a:endParaRPr lang="en-IN" sz="8000" b="1" dirty="0">
              <a:solidFill>
                <a:srgbClr val="C00000"/>
              </a:solidFill>
              <a:latin typeface="+mn-lt"/>
            </a:endParaRPr>
          </a:p>
        </p:txBody>
      </p:sp>
      <p:sp>
        <p:nvSpPr>
          <p:cNvPr id="3" name="Subtitle 2"/>
          <p:cNvSpPr>
            <a:spLocks noGrp="1"/>
          </p:cNvSpPr>
          <p:nvPr>
            <p:ph type="subTitle" idx="1"/>
          </p:nvPr>
        </p:nvSpPr>
        <p:spPr>
          <a:xfrm>
            <a:off x="591671" y="2777285"/>
            <a:ext cx="9914964" cy="1655762"/>
          </a:xfrm>
        </p:spPr>
        <p:txBody>
          <a:bodyPr>
            <a:normAutofit fontScale="92500" lnSpcReduction="10000"/>
          </a:bodyPr>
          <a:lstStyle/>
          <a:p>
            <a:pPr marL="82550">
              <a:lnSpc>
                <a:spcPct val="100000"/>
              </a:lnSpc>
              <a:spcBef>
                <a:spcPts val="100"/>
              </a:spcBef>
            </a:pPr>
            <a:r>
              <a:rPr lang="en-US" sz="4800" b="1" spc="-75" dirty="0" smtClean="0">
                <a:solidFill>
                  <a:srgbClr val="002060"/>
                </a:solidFill>
              </a:rPr>
              <a:t>Bike</a:t>
            </a:r>
            <a:r>
              <a:rPr lang="en-US" sz="4800" b="1" spc="-215" dirty="0" smtClean="0">
                <a:solidFill>
                  <a:srgbClr val="002060"/>
                </a:solidFill>
              </a:rPr>
              <a:t> </a:t>
            </a:r>
            <a:r>
              <a:rPr lang="en-US" sz="4800" b="1" spc="-140" dirty="0" smtClean="0">
                <a:solidFill>
                  <a:srgbClr val="002060"/>
                </a:solidFill>
              </a:rPr>
              <a:t>Sharing</a:t>
            </a:r>
            <a:r>
              <a:rPr lang="en-US" sz="4800" b="1" spc="-195" dirty="0" smtClean="0">
                <a:solidFill>
                  <a:srgbClr val="002060"/>
                </a:solidFill>
              </a:rPr>
              <a:t> </a:t>
            </a:r>
            <a:r>
              <a:rPr lang="en-US" sz="4800" b="1" spc="-80" dirty="0" smtClean="0">
                <a:solidFill>
                  <a:srgbClr val="002060"/>
                </a:solidFill>
              </a:rPr>
              <a:t>Demand</a:t>
            </a:r>
            <a:r>
              <a:rPr lang="en-US" sz="4800" b="1" spc="-215" dirty="0" smtClean="0">
                <a:solidFill>
                  <a:srgbClr val="002060"/>
                </a:solidFill>
              </a:rPr>
              <a:t> </a:t>
            </a:r>
            <a:r>
              <a:rPr lang="en-US" sz="4800" b="1" spc="-145" dirty="0" smtClean="0">
                <a:solidFill>
                  <a:srgbClr val="002060"/>
                </a:solidFill>
              </a:rPr>
              <a:t>P</a:t>
            </a:r>
            <a:r>
              <a:rPr lang="en-US" sz="4800" b="1" spc="-95" dirty="0" smtClean="0">
                <a:solidFill>
                  <a:srgbClr val="002060"/>
                </a:solidFill>
              </a:rPr>
              <a:t>r</a:t>
            </a:r>
            <a:r>
              <a:rPr lang="en-US" sz="4800" b="1" spc="-90" dirty="0" smtClean="0">
                <a:solidFill>
                  <a:srgbClr val="002060"/>
                </a:solidFill>
              </a:rPr>
              <a:t>ediction</a:t>
            </a:r>
          </a:p>
          <a:p>
            <a:pPr marL="82550">
              <a:lnSpc>
                <a:spcPct val="100000"/>
              </a:lnSpc>
              <a:spcBef>
                <a:spcPts val="100"/>
              </a:spcBef>
            </a:pPr>
            <a:r>
              <a:rPr lang="en-US" sz="3200" b="1" spc="-90" dirty="0" smtClean="0">
                <a:solidFill>
                  <a:srgbClr val="002060"/>
                </a:solidFill>
              </a:rPr>
              <a:t>PREPARED BY</a:t>
            </a:r>
          </a:p>
          <a:p>
            <a:pPr marL="82550">
              <a:lnSpc>
                <a:spcPct val="100000"/>
              </a:lnSpc>
              <a:spcBef>
                <a:spcPts val="100"/>
              </a:spcBef>
            </a:pPr>
            <a:r>
              <a:rPr lang="en-US" sz="3200" b="1" spc="-90" dirty="0" smtClean="0">
                <a:solidFill>
                  <a:srgbClr val="C00000"/>
                </a:solidFill>
              </a:rPr>
              <a:t>PANKAJ KUMAR</a:t>
            </a:r>
            <a:endParaRPr lang="en-US" sz="3200" b="1" dirty="0" smtClean="0">
              <a:solidFill>
                <a:srgbClr val="C00000"/>
              </a:solidFill>
            </a:endParaRP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347304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436843"/>
            <a:ext cx="10385612" cy="1325563"/>
          </a:xfrm>
        </p:spPr>
        <p:txBody>
          <a:bodyPr/>
          <a:lstStyle/>
          <a:p>
            <a:r>
              <a:rPr lang="en-IN" b="1" dirty="0" smtClean="0">
                <a:solidFill>
                  <a:srgbClr val="C00000"/>
                </a:solidFill>
                <a:latin typeface="+mn-lt"/>
              </a:rPr>
              <a:t>EXPLORATORY DATA ANALYSIS</a:t>
            </a:r>
            <a:endParaRPr lang="en-IN" b="1" dirty="0">
              <a:solidFill>
                <a:srgbClr val="C0000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91" y="1692318"/>
            <a:ext cx="6990397" cy="4376788"/>
          </a:xfrm>
          <a:prstGeom prst="rect">
            <a:avLst/>
          </a:prstGeom>
        </p:spPr>
      </p:pic>
      <p:sp>
        <p:nvSpPr>
          <p:cNvPr id="4" name="TextBox 3"/>
          <p:cNvSpPr txBox="1"/>
          <p:nvPr/>
        </p:nvSpPr>
        <p:spPr>
          <a:xfrm>
            <a:off x="7906871" y="1595718"/>
            <a:ext cx="3971365" cy="4431983"/>
          </a:xfrm>
          <a:prstGeom prst="rect">
            <a:avLst/>
          </a:prstGeom>
          <a:noFill/>
        </p:spPr>
        <p:txBody>
          <a:bodyPr wrap="square" rtlCol="0">
            <a:spAutoFit/>
          </a:bodyPr>
          <a:lstStyle/>
          <a:p>
            <a:r>
              <a:rPr lang="en-IN" b="1" dirty="0" smtClean="0">
                <a:solidFill>
                  <a:srgbClr val="C00000"/>
                </a:solidFill>
              </a:rPr>
              <a:t>CONCLUSIONS:</a:t>
            </a:r>
          </a:p>
          <a:p>
            <a:pPr algn="just">
              <a:lnSpc>
                <a:spcPct val="150000"/>
              </a:lnSpc>
            </a:pPr>
            <a:r>
              <a:rPr lang="en-US" sz="1600" b="1" dirty="0">
                <a:solidFill>
                  <a:srgbClr val="002060"/>
                </a:solidFill>
              </a:rPr>
              <a:t>The bar chart showing the rented bike count versus season with summer having the highest demand followed by autumn, spring, and lastly </a:t>
            </a:r>
            <a:r>
              <a:rPr lang="en-US" sz="1600" b="1" dirty="0" smtClean="0">
                <a:solidFill>
                  <a:srgbClr val="002060"/>
                </a:solidFill>
              </a:rPr>
              <a:t>winter. The </a:t>
            </a:r>
            <a:r>
              <a:rPr lang="en-US" sz="1600" b="1" dirty="0">
                <a:solidFill>
                  <a:srgbClr val="002060"/>
                </a:solidFill>
              </a:rPr>
              <a:t>chart clearly shows that there is a seasonal pattern in the demand for rented bikes, with summer having the highest demand and winter having the lowest demand. This information can be used by the company to plan for seasonal changes in demand and adjust their inventory, staffing, and pricing accordingly.</a:t>
            </a:r>
            <a:endParaRPr lang="en-IN" sz="1600" b="1" dirty="0">
              <a:solidFill>
                <a:srgbClr val="00206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60132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436843"/>
            <a:ext cx="10385612" cy="1325563"/>
          </a:xfrm>
        </p:spPr>
        <p:txBody>
          <a:bodyPr/>
          <a:lstStyle/>
          <a:p>
            <a:r>
              <a:rPr lang="en-IN" b="1" dirty="0" smtClean="0">
                <a:solidFill>
                  <a:srgbClr val="C00000"/>
                </a:solidFill>
                <a:latin typeface="+mn-lt"/>
              </a:rPr>
              <a:t>EXPLORATORY DATA ANALYSIS</a:t>
            </a:r>
            <a:endParaRPr lang="en-IN" b="1" dirty="0">
              <a:solidFill>
                <a:srgbClr val="C0000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753" y="1397488"/>
            <a:ext cx="5844988" cy="288764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470" y="1371600"/>
            <a:ext cx="4858871" cy="2913529"/>
          </a:xfrm>
          <a:prstGeom prst="rect">
            <a:avLst/>
          </a:prstGeom>
        </p:spPr>
      </p:pic>
      <p:sp>
        <p:nvSpPr>
          <p:cNvPr id="5" name="TextBox 4"/>
          <p:cNvSpPr txBox="1"/>
          <p:nvPr/>
        </p:nvSpPr>
        <p:spPr>
          <a:xfrm>
            <a:off x="331694" y="4679577"/>
            <a:ext cx="10910047" cy="1754326"/>
          </a:xfrm>
          <a:prstGeom prst="rect">
            <a:avLst/>
          </a:prstGeom>
          <a:noFill/>
        </p:spPr>
        <p:txBody>
          <a:bodyPr wrap="square" rtlCol="0">
            <a:spAutoFit/>
          </a:bodyPr>
          <a:lstStyle/>
          <a:p>
            <a:r>
              <a:rPr lang="en-IN" b="1" dirty="0" smtClean="0">
                <a:solidFill>
                  <a:srgbClr val="C00000"/>
                </a:solidFill>
              </a:rPr>
              <a:t>      CONCLUSIONS:</a:t>
            </a:r>
          </a:p>
          <a:p>
            <a:pPr marL="342900" indent="-342900" algn="just">
              <a:lnSpc>
                <a:spcPct val="150000"/>
              </a:lnSpc>
              <a:buAutoNum type="arabicPeriod"/>
            </a:pPr>
            <a:r>
              <a:rPr lang="en-US" sz="1600" b="1" dirty="0" smtClean="0">
                <a:solidFill>
                  <a:srgbClr val="002060"/>
                </a:solidFill>
              </a:rPr>
              <a:t>There </a:t>
            </a:r>
            <a:r>
              <a:rPr lang="en-US" sz="1600" b="1" dirty="0">
                <a:solidFill>
                  <a:srgbClr val="002060"/>
                </a:solidFill>
              </a:rPr>
              <a:t>is more bike demand when there is No Holiday and comparatively less bike demand when there is a Holiday</a:t>
            </a:r>
            <a:r>
              <a:rPr lang="en-US" sz="1600" b="1" dirty="0" smtClean="0">
                <a:solidFill>
                  <a:srgbClr val="002060"/>
                </a:solidFill>
              </a:rPr>
              <a:t>.</a:t>
            </a:r>
          </a:p>
          <a:p>
            <a:pPr marL="342900" indent="-342900" algn="just">
              <a:lnSpc>
                <a:spcPct val="150000"/>
              </a:lnSpc>
              <a:buAutoNum type="arabicPeriod"/>
            </a:pPr>
            <a:r>
              <a:rPr lang="en-US" sz="1600" b="1" dirty="0">
                <a:solidFill>
                  <a:srgbClr val="002060"/>
                </a:solidFill>
              </a:rPr>
              <a:t>It is clearly observed from the plot that there is no demand of 'Bikes' on Non Functioning Day or we can say that the rental company operates only on </a:t>
            </a:r>
            <a:r>
              <a:rPr lang="en-US" sz="1600" b="1" dirty="0" smtClean="0">
                <a:solidFill>
                  <a:srgbClr val="002060"/>
                </a:solidFill>
              </a:rPr>
              <a:t>functioning </a:t>
            </a:r>
            <a:r>
              <a:rPr lang="en-US" sz="1600" b="1" dirty="0">
                <a:solidFill>
                  <a:srgbClr val="002060"/>
                </a:solidFill>
              </a:rPr>
              <a:t>day.</a:t>
            </a:r>
            <a:endParaRPr lang="en-US" sz="1600" b="1" dirty="0" smtClean="0">
              <a:solidFill>
                <a:srgbClr val="002060"/>
              </a:solidFill>
            </a:endParaRPr>
          </a:p>
          <a:p>
            <a:pPr marL="342900" indent="-342900">
              <a:buAutoNum type="arabicPeriod"/>
            </a:pPr>
            <a:endParaRPr lang="en-IN" b="1" dirty="0">
              <a:solidFill>
                <a:srgbClr val="C00000"/>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171680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436843"/>
            <a:ext cx="10385612" cy="1325563"/>
          </a:xfrm>
        </p:spPr>
        <p:txBody>
          <a:bodyPr anchor="t"/>
          <a:lstStyle/>
          <a:p>
            <a:r>
              <a:rPr lang="en-IN" b="1" dirty="0" smtClean="0">
                <a:solidFill>
                  <a:srgbClr val="C00000"/>
                </a:solidFill>
                <a:latin typeface="+mn-lt"/>
              </a:rPr>
              <a:t>EXPLORATORY DATA ANALYSIS</a:t>
            </a:r>
            <a:endParaRPr lang="en-IN" b="1" dirty="0">
              <a:solidFill>
                <a:srgbClr val="C0000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76" y="1228668"/>
            <a:ext cx="5163671" cy="275166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187" y="1201269"/>
            <a:ext cx="5118847" cy="280595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283" y="4153227"/>
            <a:ext cx="5325035" cy="2328255"/>
          </a:xfrm>
          <a:prstGeom prst="rect">
            <a:avLst/>
          </a:prstGeom>
        </p:spPr>
      </p:pic>
      <p:sp>
        <p:nvSpPr>
          <p:cNvPr id="6" name="TextBox 5"/>
          <p:cNvSpPr txBox="1"/>
          <p:nvPr/>
        </p:nvSpPr>
        <p:spPr>
          <a:xfrm>
            <a:off x="6284259" y="4231341"/>
            <a:ext cx="5145741" cy="2585323"/>
          </a:xfrm>
          <a:prstGeom prst="rect">
            <a:avLst/>
          </a:prstGeom>
          <a:noFill/>
        </p:spPr>
        <p:txBody>
          <a:bodyPr wrap="square" rtlCol="0">
            <a:spAutoFit/>
          </a:bodyPr>
          <a:lstStyle/>
          <a:p>
            <a:r>
              <a:rPr lang="en-IN" b="1" dirty="0" smtClean="0">
                <a:solidFill>
                  <a:srgbClr val="C00000"/>
                </a:solidFill>
              </a:rPr>
              <a:t>CONCLUSIONS:</a:t>
            </a:r>
          </a:p>
          <a:p>
            <a:pPr algn="just">
              <a:lnSpc>
                <a:spcPct val="150000"/>
              </a:lnSpc>
            </a:pPr>
            <a:r>
              <a:rPr lang="en-US" sz="1400" b="1" dirty="0">
                <a:solidFill>
                  <a:srgbClr val="002060"/>
                </a:solidFill>
              </a:rPr>
              <a:t>In the morning 8 </a:t>
            </a:r>
            <a:r>
              <a:rPr lang="en-US" sz="1400" b="1" dirty="0" smtClean="0">
                <a:solidFill>
                  <a:srgbClr val="002060"/>
                </a:solidFill>
              </a:rPr>
              <a:t>O'clock </a:t>
            </a:r>
            <a:r>
              <a:rPr lang="en-US" sz="1400" b="1" dirty="0">
                <a:solidFill>
                  <a:srgbClr val="002060"/>
                </a:solidFill>
              </a:rPr>
              <a:t>has more bike demand and in evening 6 </a:t>
            </a:r>
            <a:r>
              <a:rPr lang="en-US" sz="1400" b="1" dirty="0" smtClean="0">
                <a:solidFill>
                  <a:srgbClr val="002060"/>
                </a:solidFill>
              </a:rPr>
              <a:t>O'clock </a:t>
            </a:r>
            <a:r>
              <a:rPr lang="en-US" sz="1400" b="1" dirty="0">
                <a:solidFill>
                  <a:srgbClr val="002060"/>
                </a:solidFill>
              </a:rPr>
              <a:t>has most number of bike </a:t>
            </a:r>
            <a:r>
              <a:rPr lang="en-US" sz="1400" b="1" dirty="0" smtClean="0">
                <a:solidFill>
                  <a:srgbClr val="002060"/>
                </a:solidFill>
              </a:rPr>
              <a:t>demands. Office hour, college hour, school </a:t>
            </a:r>
            <a:r>
              <a:rPr lang="en-US" sz="1400" b="1" dirty="0">
                <a:solidFill>
                  <a:srgbClr val="002060"/>
                </a:solidFill>
              </a:rPr>
              <a:t>hour might be the reason for surge in demands for these periods</a:t>
            </a:r>
            <a:r>
              <a:rPr lang="en-US" sz="1400" b="1" dirty="0" smtClean="0">
                <a:solidFill>
                  <a:srgbClr val="002060"/>
                </a:solidFill>
              </a:rPr>
              <a:t>.</a:t>
            </a:r>
            <a:r>
              <a:rPr lang="en-US" sz="1400" b="1" dirty="0">
                <a:solidFill>
                  <a:srgbClr val="002060"/>
                </a:solidFill>
              </a:rPr>
              <a:t> Confidence interval for holidays is longer than that for non-holidays, this suggests that there is more variability in the data for holidays compared to non-holidays.</a:t>
            </a:r>
            <a:endParaRPr lang="en-IN" sz="1400" b="1" dirty="0">
              <a:solidFill>
                <a:srgbClr val="002060"/>
              </a:solidFill>
            </a:endParaRPr>
          </a:p>
          <a:p>
            <a:endParaRPr lang="en-IN" b="1" dirty="0">
              <a:solidFill>
                <a:srgbClr val="C00000"/>
              </a:solidFill>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1878550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436843"/>
            <a:ext cx="10385612" cy="1325563"/>
          </a:xfrm>
        </p:spPr>
        <p:txBody>
          <a:bodyPr anchor="t"/>
          <a:lstStyle/>
          <a:p>
            <a:r>
              <a:rPr lang="en-IN" b="1" dirty="0" smtClean="0">
                <a:solidFill>
                  <a:srgbClr val="C00000"/>
                </a:solidFill>
                <a:latin typeface="+mn-lt"/>
              </a:rPr>
              <a:t>EXPLORATORY DATA ANALYSIS</a:t>
            </a:r>
            <a:endParaRPr lang="en-IN" b="1" dirty="0">
              <a:solidFill>
                <a:srgbClr val="C0000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10236"/>
            <a:ext cx="5558118" cy="31466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811" y="1210236"/>
            <a:ext cx="5091954" cy="3101788"/>
          </a:xfrm>
          <a:prstGeom prst="rect">
            <a:avLst/>
          </a:prstGeom>
        </p:spPr>
      </p:pic>
      <p:sp>
        <p:nvSpPr>
          <p:cNvPr id="5" name="TextBox 4"/>
          <p:cNvSpPr txBox="1"/>
          <p:nvPr/>
        </p:nvSpPr>
        <p:spPr>
          <a:xfrm>
            <a:off x="833718" y="4607859"/>
            <a:ext cx="10578353" cy="2123658"/>
          </a:xfrm>
          <a:prstGeom prst="rect">
            <a:avLst/>
          </a:prstGeom>
          <a:noFill/>
        </p:spPr>
        <p:txBody>
          <a:bodyPr wrap="square" rtlCol="0">
            <a:spAutoFit/>
          </a:bodyPr>
          <a:lstStyle/>
          <a:p>
            <a:r>
              <a:rPr lang="en-IN" b="1" dirty="0" smtClean="0">
                <a:solidFill>
                  <a:srgbClr val="C00000"/>
                </a:solidFill>
              </a:rPr>
              <a:t>      CONCLUSIONS:</a:t>
            </a:r>
          </a:p>
          <a:p>
            <a:pPr marL="342900" indent="-342900" algn="just">
              <a:lnSpc>
                <a:spcPct val="150000"/>
              </a:lnSpc>
              <a:buAutoNum type="arabicPeriod"/>
            </a:pPr>
            <a:r>
              <a:rPr lang="en-US" sz="1600" b="1" dirty="0" smtClean="0">
                <a:solidFill>
                  <a:srgbClr val="002060"/>
                </a:solidFill>
              </a:rPr>
              <a:t>May </a:t>
            </a:r>
            <a:r>
              <a:rPr lang="en-US" sz="1600" b="1" dirty="0">
                <a:solidFill>
                  <a:srgbClr val="002060"/>
                </a:solidFill>
              </a:rPr>
              <a:t>and June has the most number of bike </a:t>
            </a:r>
            <a:r>
              <a:rPr lang="en-US" sz="1600" b="1" dirty="0" smtClean="0">
                <a:solidFill>
                  <a:srgbClr val="002060"/>
                </a:solidFill>
              </a:rPr>
              <a:t>demands. These </a:t>
            </a:r>
            <a:r>
              <a:rPr lang="en-US" sz="1600" b="1" dirty="0">
                <a:solidFill>
                  <a:srgbClr val="002060"/>
                </a:solidFill>
              </a:rPr>
              <a:t>months generate good revenues to the Bike rental company</a:t>
            </a:r>
            <a:r>
              <a:rPr lang="en-US" sz="1600" b="1" dirty="0" smtClean="0">
                <a:solidFill>
                  <a:srgbClr val="002060"/>
                </a:solidFill>
              </a:rPr>
              <a:t>.</a:t>
            </a:r>
          </a:p>
          <a:p>
            <a:pPr marL="342900" indent="-342900" algn="just">
              <a:lnSpc>
                <a:spcPct val="150000"/>
              </a:lnSpc>
              <a:buAutoNum type="arabicPeriod"/>
            </a:pPr>
            <a:r>
              <a:rPr lang="en-US" sz="1600" b="1" dirty="0">
                <a:solidFill>
                  <a:srgbClr val="002060"/>
                </a:solidFill>
              </a:rPr>
              <a:t>Comparing two years 2017 and 2018,2018 has the most number of bike demands.Infact there is a tremendous surge in demand in </a:t>
            </a:r>
            <a:r>
              <a:rPr lang="en-US" sz="1600" b="1" dirty="0" smtClean="0">
                <a:solidFill>
                  <a:srgbClr val="002060"/>
                </a:solidFill>
              </a:rPr>
              <a:t>2018.</a:t>
            </a:r>
          </a:p>
          <a:p>
            <a:pPr marL="342900" indent="-342900">
              <a:buAutoNum type="arabicPeriod"/>
            </a:pPr>
            <a:endParaRPr lang="en-IN" b="1" dirty="0">
              <a:solidFill>
                <a:srgbClr val="C00000"/>
              </a:solidFill>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3820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436843"/>
            <a:ext cx="10385612" cy="1325563"/>
          </a:xfrm>
        </p:spPr>
        <p:txBody>
          <a:bodyPr anchor="t"/>
          <a:lstStyle/>
          <a:p>
            <a:r>
              <a:rPr lang="en-IN" b="1" dirty="0" smtClean="0">
                <a:solidFill>
                  <a:srgbClr val="C00000"/>
                </a:solidFill>
                <a:latin typeface="+mn-lt"/>
              </a:rPr>
              <a:t>EXPLORATORY DATA ANALYSIS</a:t>
            </a:r>
            <a:endParaRPr lang="en-IN" b="1" dirty="0">
              <a:solidFill>
                <a:srgbClr val="C00000"/>
              </a:solidFill>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03" y="1183340"/>
            <a:ext cx="10728714" cy="536089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231632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latin typeface="+mn-lt"/>
              </a:rPr>
              <a:t>FEATURE ENGINEERING</a:t>
            </a:r>
            <a:br>
              <a:rPr lang="en-IN" b="1" dirty="0" smtClean="0">
                <a:solidFill>
                  <a:srgbClr val="C00000"/>
                </a:solidFill>
                <a:latin typeface="+mn-lt"/>
              </a:rPr>
            </a:br>
            <a:endParaRPr lang="en-IN" b="1" dirty="0">
              <a:solidFill>
                <a:srgbClr val="C00000"/>
              </a:solidFill>
              <a:latin typeface="+mn-lt"/>
            </a:endParaRPr>
          </a:p>
        </p:txBody>
      </p:sp>
      <p:sp>
        <p:nvSpPr>
          <p:cNvPr id="3" name="TextBox 2"/>
          <p:cNvSpPr txBox="1"/>
          <p:nvPr/>
        </p:nvSpPr>
        <p:spPr>
          <a:xfrm>
            <a:off x="448233" y="1030941"/>
            <a:ext cx="11483789" cy="461665"/>
          </a:xfrm>
          <a:prstGeom prst="rect">
            <a:avLst/>
          </a:prstGeom>
          <a:noFill/>
        </p:spPr>
        <p:txBody>
          <a:bodyPr wrap="square" rtlCol="0">
            <a:spAutoFit/>
          </a:bodyPr>
          <a:lstStyle/>
          <a:p>
            <a:r>
              <a:rPr lang="en-IN" sz="2400" b="1" dirty="0" smtClean="0">
                <a:solidFill>
                  <a:srgbClr val="00B050"/>
                </a:solidFill>
              </a:rPr>
              <a:t>MISSING VALUE IMPUTATION                    OUTLIER TREATMENT        </a:t>
            </a:r>
            <a:endParaRPr lang="en-IN" sz="2400" b="1"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83" y="1577789"/>
            <a:ext cx="4885765" cy="309282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116" y="1586753"/>
            <a:ext cx="6185649" cy="3083859"/>
          </a:xfrm>
          <a:prstGeom prst="rect">
            <a:avLst/>
          </a:prstGeom>
        </p:spPr>
      </p:pic>
      <p:sp>
        <p:nvSpPr>
          <p:cNvPr id="7" name="TextBox 6"/>
          <p:cNvSpPr txBox="1"/>
          <p:nvPr/>
        </p:nvSpPr>
        <p:spPr>
          <a:xfrm>
            <a:off x="466164" y="4715437"/>
            <a:ext cx="11214847" cy="523220"/>
          </a:xfrm>
          <a:prstGeom prst="rect">
            <a:avLst/>
          </a:prstGeom>
          <a:noFill/>
        </p:spPr>
        <p:txBody>
          <a:bodyPr wrap="square" rtlCol="0">
            <a:spAutoFit/>
          </a:bodyPr>
          <a:lstStyle/>
          <a:p>
            <a:r>
              <a:rPr lang="en-IN" sz="2800" b="1" dirty="0" smtClean="0">
                <a:solidFill>
                  <a:srgbClr val="00B050"/>
                </a:solidFill>
              </a:rPr>
              <a:t>DATA SCALING</a:t>
            </a:r>
            <a:endParaRPr lang="en-IN" sz="2800" b="1" dirty="0">
              <a:solidFill>
                <a:srgbClr val="00B050"/>
              </a:solidFill>
            </a:endParaRPr>
          </a:p>
        </p:txBody>
      </p:sp>
      <p:sp>
        <p:nvSpPr>
          <p:cNvPr id="8" name="TextBox 7"/>
          <p:cNvSpPr txBox="1"/>
          <p:nvPr/>
        </p:nvSpPr>
        <p:spPr>
          <a:xfrm>
            <a:off x="466165" y="5217459"/>
            <a:ext cx="11053482" cy="1569660"/>
          </a:xfrm>
          <a:prstGeom prst="rect">
            <a:avLst/>
          </a:prstGeom>
          <a:noFill/>
        </p:spPr>
        <p:txBody>
          <a:bodyPr wrap="square" rtlCol="0">
            <a:spAutoFit/>
          </a:bodyPr>
          <a:lstStyle/>
          <a:p>
            <a:pPr algn="just">
              <a:lnSpc>
                <a:spcPct val="150000"/>
              </a:lnSpc>
            </a:pPr>
            <a:r>
              <a:rPr lang="en-US" sz="1600" b="1" dirty="0">
                <a:solidFill>
                  <a:srgbClr val="002060"/>
                </a:solidFill>
              </a:rPr>
              <a:t>I have used MinMaxScaler for scaling my data as it is a common normalization technique which transforms features by subtracting from the minimum value and dividing by maximum value, resulting in values between 0 and 1. This is useful in cases where we want to bound our values to a range and have the same scale across the features. This method is also scale-invariant and have some immunity towards outliers, </a:t>
            </a:r>
            <a:r>
              <a:rPr lang="en-US" sz="1600" b="1" dirty="0" smtClean="0">
                <a:solidFill>
                  <a:srgbClr val="002060"/>
                </a:solidFill>
              </a:rPr>
              <a:t>unlike StandardScaler</a:t>
            </a:r>
            <a:r>
              <a:rPr lang="en-US" sz="1600" dirty="0"/>
              <a:t>.</a:t>
            </a:r>
            <a:endParaRPr lang="en-IN" sz="16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2412163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b="1" dirty="0" smtClean="0">
                <a:solidFill>
                  <a:srgbClr val="C00000"/>
                </a:solidFill>
                <a:latin typeface="+mn-lt"/>
              </a:rPr>
              <a:t>FEATURE ENGINEERING</a:t>
            </a:r>
            <a:endParaRPr lang="en-IN" b="1" dirty="0">
              <a:solidFill>
                <a:srgbClr val="C00000"/>
              </a:solidFill>
              <a:latin typeface="+mn-lt"/>
            </a:endParaRPr>
          </a:p>
        </p:txBody>
      </p:sp>
      <p:sp>
        <p:nvSpPr>
          <p:cNvPr id="3" name="TextBox 2"/>
          <p:cNvSpPr txBox="1"/>
          <p:nvPr/>
        </p:nvSpPr>
        <p:spPr>
          <a:xfrm>
            <a:off x="484095" y="1030942"/>
            <a:ext cx="11430000" cy="1708160"/>
          </a:xfrm>
          <a:prstGeom prst="rect">
            <a:avLst/>
          </a:prstGeom>
          <a:noFill/>
        </p:spPr>
        <p:txBody>
          <a:bodyPr wrap="square" rtlCol="0">
            <a:spAutoFit/>
          </a:bodyPr>
          <a:lstStyle/>
          <a:p>
            <a:r>
              <a:rPr lang="en-IN" sz="2400" b="1" dirty="0" smtClean="0">
                <a:solidFill>
                  <a:srgbClr val="00B050"/>
                </a:solidFill>
              </a:rPr>
              <a:t>CATEGORICAL ENCODING:</a:t>
            </a:r>
          </a:p>
          <a:p>
            <a:pPr algn="just">
              <a:lnSpc>
                <a:spcPct val="150000"/>
              </a:lnSpc>
            </a:pPr>
            <a:r>
              <a:rPr lang="en-US" b="1" dirty="0">
                <a:solidFill>
                  <a:srgbClr val="002060"/>
                </a:solidFill>
              </a:rPr>
              <a:t>I have chosen OneHotEncoder as it is a versatile technique that can handle categorical variables with multiple levels, doesn't assume any ordinal relationship between categories, can handle missing data easily, less sensitive to small changes in data, less prone to overfitting, and more interpretable.</a:t>
            </a:r>
            <a:endParaRPr lang="en-IN" b="1" dirty="0">
              <a:solidFill>
                <a:srgbClr val="002060"/>
              </a:solidFill>
            </a:endParaRPr>
          </a:p>
        </p:txBody>
      </p:sp>
      <p:sp>
        <p:nvSpPr>
          <p:cNvPr id="4" name="TextBox 3"/>
          <p:cNvSpPr txBox="1"/>
          <p:nvPr/>
        </p:nvSpPr>
        <p:spPr>
          <a:xfrm>
            <a:off x="484096" y="2707340"/>
            <a:ext cx="11196918" cy="461665"/>
          </a:xfrm>
          <a:prstGeom prst="rect">
            <a:avLst/>
          </a:prstGeom>
          <a:noFill/>
        </p:spPr>
        <p:txBody>
          <a:bodyPr wrap="square" rtlCol="0">
            <a:spAutoFit/>
          </a:bodyPr>
          <a:lstStyle/>
          <a:p>
            <a:r>
              <a:rPr lang="en-IN" sz="2400" b="1" dirty="0" smtClean="0">
                <a:solidFill>
                  <a:srgbClr val="00B050"/>
                </a:solidFill>
              </a:rPr>
              <a:t>MULICOLLINEARITY:</a:t>
            </a:r>
            <a:endParaRPr lang="en-IN" sz="2400" b="1" dirty="0">
              <a:solidFill>
                <a:srgbClr val="00B05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29" y="3173507"/>
            <a:ext cx="4840942" cy="33796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484" y="3137646"/>
            <a:ext cx="4309222" cy="341555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142110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b="1" dirty="0" smtClean="0">
                <a:solidFill>
                  <a:srgbClr val="C00000"/>
                </a:solidFill>
                <a:latin typeface="+mn-lt"/>
              </a:rPr>
              <a:t>FEATURE ENGINEERING</a:t>
            </a:r>
            <a:endParaRPr lang="en-IN" b="1" dirty="0">
              <a:solidFill>
                <a:srgbClr val="C00000"/>
              </a:solidFill>
              <a:latin typeface="+mn-lt"/>
            </a:endParaRPr>
          </a:p>
        </p:txBody>
      </p:sp>
      <p:sp>
        <p:nvSpPr>
          <p:cNvPr id="3" name="TextBox 2"/>
          <p:cNvSpPr txBox="1"/>
          <p:nvPr/>
        </p:nvSpPr>
        <p:spPr>
          <a:xfrm>
            <a:off x="457200" y="1201271"/>
            <a:ext cx="11259671" cy="461665"/>
          </a:xfrm>
          <a:prstGeom prst="rect">
            <a:avLst/>
          </a:prstGeom>
          <a:noFill/>
        </p:spPr>
        <p:txBody>
          <a:bodyPr wrap="square" rtlCol="0">
            <a:spAutoFit/>
          </a:bodyPr>
          <a:lstStyle/>
          <a:p>
            <a:r>
              <a:rPr lang="en-IN" sz="2400" b="1" dirty="0" smtClean="0">
                <a:solidFill>
                  <a:srgbClr val="00B050"/>
                </a:solidFill>
              </a:rPr>
              <a:t>DATA TRANSFORMATION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29" y="1859156"/>
            <a:ext cx="11430000" cy="233878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165" y="4322447"/>
            <a:ext cx="6884894" cy="2401254"/>
          </a:xfrm>
          <a:prstGeom prst="rect">
            <a:avLst/>
          </a:prstGeom>
        </p:spPr>
      </p:pic>
      <p:sp>
        <p:nvSpPr>
          <p:cNvPr id="9" name="TextBox 8"/>
          <p:cNvSpPr txBox="1"/>
          <p:nvPr/>
        </p:nvSpPr>
        <p:spPr>
          <a:xfrm>
            <a:off x="7521388" y="4177552"/>
            <a:ext cx="4446494" cy="2523768"/>
          </a:xfrm>
          <a:prstGeom prst="rect">
            <a:avLst/>
          </a:prstGeom>
          <a:noFill/>
        </p:spPr>
        <p:txBody>
          <a:bodyPr wrap="square" rtlCol="0">
            <a:spAutoFit/>
          </a:bodyPr>
          <a:lstStyle/>
          <a:p>
            <a:pPr algn="just">
              <a:lnSpc>
                <a:spcPct val="150000"/>
              </a:lnSpc>
            </a:pPr>
            <a:r>
              <a:rPr lang="en-US" sz="1600" b="1" dirty="0">
                <a:solidFill>
                  <a:srgbClr val="002060"/>
                </a:solidFill>
              </a:rPr>
              <a:t>All the transformation we applied has more or less similar </a:t>
            </a:r>
            <a:r>
              <a:rPr lang="en-US" sz="1600" b="1" dirty="0" smtClean="0">
                <a:solidFill>
                  <a:srgbClr val="002060"/>
                </a:solidFill>
              </a:rPr>
              <a:t>result. It </a:t>
            </a:r>
            <a:r>
              <a:rPr lang="en-US" sz="1600" b="1" dirty="0">
                <a:solidFill>
                  <a:srgbClr val="002060"/>
                </a:solidFill>
              </a:rPr>
              <a:t>is clear from the visualization that only feature 'Rented Bike Count' and 'Wind speed' shows a change in the </a:t>
            </a:r>
            <a:r>
              <a:rPr lang="en-US" sz="1600" b="1" dirty="0" smtClean="0">
                <a:solidFill>
                  <a:srgbClr val="002060"/>
                </a:solidFill>
              </a:rPr>
              <a:t>distribution. That's </a:t>
            </a:r>
            <a:r>
              <a:rPr lang="en-US" sz="1600" b="1" dirty="0">
                <a:solidFill>
                  <a:srgbClr val="002060"/>
                </a:solidFill>
              </a:rPr>
              <a:t>why i will apply square root transformation on mentioned two features.</a:t>
            </a:r>
          </a:p>
          <a:p>
            <a:endParaRPr lang="en-IN" sz="1400"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281693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IN" b="1" dirty="0" smtClean="0">
                <a:solidFill>
                  <a:srgbClr val="C00000"/>
                </a:solidFill>
                <a:latin typeface="+mn-lt"/>
              </a:rPr>
              <a:t>MODEL IMPLEMENTATION &amp; EVALUATION</a:t>
            </a:r>
            <a:endParaRPr lang="en-IN" b="1" dirty="0">
              <a:solidFill>
                <a:srgbClr val="C00000"/>
              </a:solidFill>
              <a:latin typeface="+mn-lt"/>
            </a:endParaRPr>
          </a:p>
        </p:txBody>
      </p:sp>
      <p:sp>
        <p:nvSpPr>
          <p:cNvPr id="3" name="TextBox 2"/>
          <p:cNvSpPr txBox="1"/>
          <p:nvPr/>
        </p:nvSpPr>
        <p:spPr>
          <a:xfrm>
            <a:off x="1183342" y="1111624"/>
            <a:ext cx="9717741" cy="523220"/>
          </a:xfrm>
          <a:prstGeom prst="rect">
            <a:avLst/>
          </a:prstGeom>
          <a:noFill/>
        </p:spPr>
        <p:txBody>
          <a:bodyPr wrap="square" rtlCol="0">
            <a:spAutoFit/>
          </a:bodyPr>
          <a:lstStyle/>
          <a:p>
            <a:r>
              <a:rPr lang="en-IN" sz="2800" b="1" dirty="0" smtClean="0">
                <a:solidFill>
                  <a:srgbClr val="00B050"/>
                </a:solidFill>
              </a:rPr>
              <a:t>LINEAR REGRESSION</a:t>
            </a:r>
            <a:endParaRPr lang="en-IN" sz="2800" b="1"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160" y="1769410"/>
            <a:ext cx="4352925" cy="479275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184" y="2264709"/>
            <a:ext cx="5370700" cy="11811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5033" y="4377859"/>
            <a:ext cx="5501531" cy="1368519"/>
          </a:xfrm>
          <a:prstGeom prst="rect">
            <a:avLst/>
          </a:prstGeom>
        </p:spPr>
      </p:pic>
      <p:sp>
        <p:nvSpPr>
          <p:cNvPr id="9" name="TextBox 8"/>
          <p:cNvSpPr txBox="1"/>
          <p:nvPr/>
        </p:nvSpPr>
        <p:spPr>
          <a:xfrm>
            <a:off x="5728446" y="1586753"/>
            <a:ext cx="2366683" cy="523220"/>
          </a:xfrm>
          <a:prstGeom prst="rect">
            <a:avLst/>
          </a:prstGeom>
          <a:noFill/>
        </p:spPr>
        <p:txBody>
          <a:bodyPr wrap="square" rtlCol="0">
            <a:spAutoFit/>
          </a:bodyPr>
          <a:lstStyle/>
          <a:p>
            <a:r>
              <a:rPr lang="en-IN" sz="2800" b="1" dirty="0" smtClean="0">
                <a:solidFill>
                  <a:srgbClr val="00B0F0"/>
                </a:solidFill>
              </a:rPr>
              <a:t>TRAIN SCORE</a:t>
            </a:r>
            <a:endParaRPr lang="en-IN" sz="2800" b="1" dirty="0">
              <a:solidFill>
                <a:srgbClr val="00B0F0"/>
              </a:solidFill>
            </a:endParaRPr>
          </a:p>
        </p:txBody>
      </p:sp>
      <p:sp>
        <p:nvSpPr>
          <p:cNvPr id="10" name="TextBox 9"/>
          <p:cNvSpPr txBox="1"/>
          <p:nvPr/>
        </p:nvSpPr>
        <p:spPr>
          <a:xfrm>
            <a:off x="5746376" y="3612777"/>
            <a:ext cx="2366683" cy="523220"/>
          </a:xfrm>
          <a:prstGeom prst="rect">
            <a:avLst/>
          </a:prstGeom>
          <a:noFill/>
        </p:spPr>
        <p:txBody>
          <a:bodyPr wrap="square" rtlCol="0">
            <a:spAutoFit/>
          </a:bodyPr>
          <a:lstStyle/>
          <a:p>
            <a:r>
              <a:rPr lang="en-IN" sz="2800" b="1" dirty="0" smtClean="0">
                <a:solidFill>
                  <a:srgbClr val="00B0F0"/>
                </a:solidFill>
              </a:rPr>
              <a:t>TEST SCORE</a:t>
            </a:r>
            <a:endParaRPr lang="en-IN" sz="2800" b="1" dirty="0">
              <a:solidFill>
                <a:srgbClr val="00B0F0"/>
              </a:solidFill>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408834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76" y="3021106"/>
            <a:ext cx="10425953" cy="1909482"/>
          </a:xfrm>
          <a:prstGeom prst="rect">
            <a:avLst/>
          </a:prstGeom>
        </p:spPr>
      </p:pic>
      <p:sp>
        <p:nvSpPr>
          <p:cNvPr id="3" name="TextBox 2"/>
          <p:cNvSpPr txBox="1"/>
          <p:nvPr/>
        </p:nvSpPr>
        <p:spPr>
          <a:xfrm>
            <a:off x="484094" y="394447"/>
            <a:ext cx="5800165" cy="461665"/>
          </a:xfrm>
          <a:prstGeom prst="rect">
            <a:avLst/>
          </a:prstGeom>
          <a:noFill/>
        </p:spPr>
        <p:txBody>
          <a:bodyPr wrap="square" rtlCol="0">
            <a:spAutoFit/>
          </a:bodyPr>
          <a:lstStyle/>
          <a:p>
            <a:r>
              <a:rPr lang="en-IN" sz="2400" b="1" dirty="0" smtClean="0">
                <a:solidFill>
                  <a:srgbClr val="C00000"/>
                </a:solidFill>
              </a:rPr>
              <a:t>VISUALIZATION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847" y="5100917"/>
            <a:ext cx="10488706" cy="15957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6" y="869577"/>
            <a:ext cx="10461811" cy="202602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274112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7858"/>
            <a:ext cx="10515600" cy="892829"/>
          </a:xfrm>
        </p:spPr>
        <p:txBody>
          <a:bodyPr/>
          <a:lstStyle/>
          <a:p>
            <a:r>
              <a:rPr lang="en-IN" b="1" dirty="0" smtClean="0">
                <a:solidFill>
                  <a:srgbClr val="C00000"/>
                </a:solidFill>
                <a:latin typeface="+mn-lt"/>
              </a:rPr>
              <a:t>     PROBLEM</a:t>
            </a:r>
            <a:r>
              <a:rPr lang="en-IN" b="1" dirty="0" smtClean="0">
                <a:solidFill>
                  <a:srgbClr val="C00000"/>
                </a:solidFill>
              </a:rPr>
              <a:t> </a:t>
            </a:r>
            <a:r>
              <a:rPr lang="en-IN" b="1" dirty="0" smtClean="0">
                <a:solidFill>
                  <a:srgbClr val="C00000"/>
                </a:solidFill>
                <a:latin typeface="+mn-lt"/>
              </a:rPr>
              <a:t>STATEMENT</a:t>
            </a:r>
            <a:endParaRPr lang="en-IN" b="1" dirty="0">
              <a:solidFill>
                <a:srgbClr val="C00000"/>
              </a:solidFill>
              <a:latin typeface="+mn-lt"/>
            </a:endParaRPr>
          </a:p>
        </p:txBody>
      </p:sp>
      <p:sp>
        <p:nvSpPr>
          <p:cNvPr id="3" name="Content Placeholder 2"/>
          <p:cNvSpPr>
            <a:spLocks noGrp="1"/>
          </p:cNvSpPr>
          <p:nvPr>
            <p:ph idx="1"/>
          </p:nvPr>
        </p:nvSpPr>
        <p:spPr/>
        <p:txBody>
          <a:bodyPr>
            <a:normAutofit/>
          </a:bodyPr>
          <a:lstStyle/>
          <a:p>
            <a:pPr lvl="1" algn="just">
              <a:lnSpc>
                <a:spcPct val="150000"/>
              </a:lnSpc>
            </a:pPr>
            <a:r>
              <a:rPr lang="en-US" b="1" dirty="0" smtClean="0">
                <a:solidFill>
                  <a:srgbClr val="002060"/>
                </a:solidFill>
              </a:rPr>
              <a:t>Bike sharing </a:t>
            </a:r>
            <a:r>
              <a:rPr lang="en-US" b="1" dirty="0">
                <a:solidFill>
                  <a:srgbClr val="002060"/>
                </a:solidFill>
              </a:rPr>
              <a:t>is an increasingly popular mode </a:t>
            </a:r>
            <a:r>
              <a:rPr lang="en-US" b="1" dirty="0" smtClean="0">
                <a:solidFill>
                  <a:srgbClr val="002060"/>
                </a:solidFill>
              </a:rPr>
              <a:t>of  </a:t>
            </a:r>
            <a:r>
              <a:rPr lang="en-US" b="1" dirty="0">
                <a:solidFill>
                  <a:srgbClr val="002060"/>
                </a:solidFill>
              </a:rPr>
              <a:t>transportation in many cities. This project aims to predict bike sharing demand in order to better optimize the system and increase ridership. By developing an accurate and efficient model, it will be possible to better forecast and meet rider demand, as well as optimize resource allocation and pricing</a:t>
            </a:r>
            <a:r>
              <a:rPr lang="en-US" b="1" dirty="0" smtClean="0">
                <a:solidFill>
                  <a:srgbClr val="002060"/>
                </a:solidFill>
              </a:rPr>
              <a:t>.</a:t>
            </a:r>
            <a:endParaRPr lang="en-IN" b="1" dirty="0">
              <a:solidFill>
                <a:srgbClr val="00206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1005664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2353" y="510988"/>
            <a:ext cx="11080376" cy="7078861"/>
          </a:xfrm>
          <a:prstGeom prst="rect">
            <a:avLst/>
          </a:prstGeom>
          <a:noFill/>
        </p:spPr>
        <p:txBody>
          <a:bodyPr wrap="square" rtlCol="0">
            <a:spAutoFit/>
          </a:bodyPr>
          <a:lstStyle/>
          <a:p>
            <a:pPr algn="just">
              <a:lnSpc>
                <a:spcPct val="200000"/>
              </a:lnSpc>
            </a:pPr>
            <a:r>
              <a:rPr lang="en-US" sz="2000" b="1" dirty="0" smtClean="0">
                <a:solidFill>
                  <a:srgbClr val="002060"/>
                </a:solidFill>
              </a:rPr>
              <a:t>1</a:t>
            </a:r>
            <a:r>
              <a:rPr lang="en-US" b="1" dirty="0" smtClean="0">
                <a:solidFill>
                  <a:srgbClr val="002060"/>
                </a:solidFill>
              </a:rPr>
              <a:t>.One </a:t>
            </a:r>
            <a:r>
              <a:rPr lang="en-US" b="1" dirty="0">
                <a:solidFill>
                  <a:srgbClr val="002060"/>
                </a:solidFill>
              </a:rPr>
              <a:t>way to visualize the predicted vs actual values of a model is to create a scatter plot, with the predicted values on the x-axis and the actual values on the y-axis. Points on the scatter plot that fall on the y = x line indicate that the model is making accurate predictions. Points that deviate from this line indicate that the model is making errors.Hence model trained on "Linear Regression" is making lot of errors</a:t>
            </a:r>
            <a:r>
              <a:rPr lang="en-US" b="1" dirty="0" smtClean="0">
                <a:solidFill>
                  <a:srgbClr val="002060"/>
                </a:solidFill>
              </a:rPr>
              <a:t>.</a:t>
            </a:r>
          </a:p>
          <a:p>
            <a:pPr algn="just">
              <a:lnSpc>
                <a:spcPct val="200000"/>
              </a:lnSpc>
            </a:pPr>
            <a:r>
              <a:rPr lang="en-US" b="1" dirty="0" smtClean="0">
                <a:solidFill>
                  <a:srgbClr val="002060"/>
                </a:solidFill>
              </a:rPr>
              <a:t>2.</a:t>
            </a:r>
            <a:r>
              <a:rPr lang="en-US" b="1" dirty="0">
                <a:solidFill>
                  <a:srgbClr val="002060"/>
                </a:solidFill>
              </a:rPr>
              <a:t> A residual plot is a scatter plot used to visualize the difference between actual and predicted values in a dataset. It shows the residuals (actual - predicted) on the y-axis and the predicted values on the x-axis. The purpose of a residual plot is to check for patterns in the residuals that may indicate a problem with the model being used for prediction. Ideally, the residuals should be randomly scattered around zero, indicating that the model is working well. If there is a pattern in the residuals, it may indicate that the model is not capturing some important aspect of the data and a different model may be needed. It can also be used to check assumptions of the model like normality of errors, overfitting and underfitting.</a:t>
            </a:r>
            <a:endParaRPr lang="en-US" b="1" dirty="0" smtClean="0">
              <a:solidFill>
                <a:srgbClr val="002060"/>
              </a:solidFill>
            </a:endParaRPr>
          </a:p>
          <a:p>
            <a:endParaRPr lang="en-US" dirty="0"/>
          </a:p>
          <a:p>
            <a:endParaRPr lang="en-US" dirty="0" smtClean="0"/>
          </a:p>
          <a:p>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458" y="80684"/>
            <a:ext cx="726141" cy="564776"/>
          </a:xfrm>
          <a:prstGeom prst="rect">
            <a:avLst/>
          </a:prstGeom>
        </p:spPr>
      </p:pic>
    </p:spTree>
    <p:extLst>
      <p:ext uri="{BB962C8B-B14F-4D97-AF65-F5344CB8AC3E}">
        <p14:creationId xmlns:p14="http://schemas.microsoft.com/office/powerpoint/2010/main" val="2568073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176" y="466165"/>
            <a:ext cx="3451412" cy="523220"/>
          </a:xfrm>
          <a:prstGeom prst="rect">
            <a:avLst/>
          </a:prstGeom>
          <a:noFill/>
        </p:spPr>
        <p:txBody>
          <a:bodyPr wrap="square" rtlCol="0">
            <a:spAutoFit/>
          </a:bodyPr>
          <a:lstStyle/>
          <a:p>
            <a:r>
              <a:rPr lang="en-IN" sz="2800" b="1" dirty="0" smtClean="0">
                <a:solidFill>
                  <a:srgbClr val="00B050"/>
                </a:solidFill>
              </a:rPr>
              <a:t>RIDGE REGRESSION</a:t>
            </a:r>
            <a:endParaRPr lang="en-IN" sz="2800" b="1"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77" y="1341904"/>
            <a:ext cx="4398029" cy="4673413"/>
          </a:xfrm>
          <a:prstGeom prst="rect">
            <a:avLst/>
          </a:prstGeom>
        </p:spPr>
      </p:pic>
      <p:sp>
        <p:nvSpPr>
          <p:cNvPr id="5" name="TextBox 4"/>
          <p:cNvSpPr txBox="1"/>
          <p:nvPr/>
        </p:nvSpPr>
        <p:spPr>
          <a:xfrm>
            <a:off x="5692587" y="1210235"/>
            <a:ext cx="2841812" cy="461665"/>
          </a:xfrm>
          <a:prstGeom prst="rect">
            <a:avLst/>
          </a:prstGeom>
          <a:noFill/>
        </p:spPr>
        <p:txBody>
          <a:bodyPr wrap="square" rtlCol="0">
            <a:spAutoFit/>
          </a:bodyPr>
          <a:lstStyle/>
          <a:p>
            <a:r>
              <a:rPr lang="en-IN" sz="2400" b="1" dirty="0" smtClean="0">
                <a:solidFill>
                  <a:srgbClr val="00B0F0"/>
                </a:solidFill>
              </a:rPr>
              <a:t>TRAIN SCORE</a:t>
            </a:r>
            <a:endParaRPr lang="en-IN" sz="2400" b="1" dirty="0">
              <a:solidFill>
                <a:srgbClr val="00B0F0"/>
              </a:solidFill>
            </a:endParaRPr>
          </a:p>
        </p:txBody>
      </p:sp>
      <p:sp>
        <p:nvSpPr>
          <p:cNvPr id="7" name="TextBox 6"/>
          <p:cNvSpPr txBox="1"/>
          <p:nvPr/>
        </p:nvSpPr>
        <p:spPr>
          <a:xfrm>
            <a:off x="5719482" y="3316942"/>
            <a:ext cx="1972235" cy="461665"/>
          </a:xfrm>
          <a:prstGeom prst="rect">
            <a:avLst/>
          </a:prstGeom>
          <a:noFill/>
        </p:spPr>
        <p:txBody>
          <a:bodyPr wrap="square" rtlCol="0">
            <a:spAutoFit/>
          </a:bodyPr>
          <a:lstStyle/>
          <a:p>
            <a:r>
              <a:rPr lang="en-IN" sz="2400" b="1" dirty="0" smtClean="0">
                <a:solidFill>
                  <a:srgbClr val="00B0F0"/>
                </a:solidFill>
              </a:rPr>
              <a:t>TEST SCORE</a:t>
            </a:r>
            <a:endParaRPr lang="en-IN" sz="2400" b="1" dirty="0">
              <a:solidFill>
                <a:srgbClr val="00B0F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6499" y="1901918"/>
            <a:ext cx="4286250" cy="11715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8009" y="3982290"/>
            <a:ext cx="4340038" cy="115252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2415883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236" y="394448"/>
            <a:ext cx="3397623" cy="523220"/>
          </a:xfrm>
          <a:prstGeom prst="rect">
            <a:avLst/>
          </a:prstGeom>
          <a:noFill/>
        </p:spPr>
        <p:txBody>
          <a:bodyPr wrap="square" rtlCol="0">
            <a:spAutoFit/>
          </a:bodyPr>
          <a:lstStyle/>
          <a:p>
            <a:r>
              <a:rPr lang="en-IN" sz="2800" b="1" dirty="0" smtClean="0">
                <a:solidFill>
                  <a:srgbClr val="00B050"/>
                </a:solidFill>
              </a:rPr>
              <a:t>VISUALIZATION</a:t>
            </a:r>
            <a:endParaRPr lang="en-IN" sz="2800" b="1"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850" y="3138528"/>
            <a:ext cx="10960725" cy="151415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918" y="4876801"/>
            <a:ext cx="11071411" cy="15777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11" y="959224"/>
            <a:ext cx="10963835" cy="189155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1929215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965" y="331694"/>
            <a:ext cx="3711388" cy="584775"/>
          </a:xfrm>
          <a:prstGeom prst="rect">
            <a:avLst/>
          </a:prstGeom>
          <a:noFill/>
        </p:spPr>
        <p:txBody>
          <a:bodyPr wrap="square" rtlCol="0">
            <a:spAutoFit/>
          </a:bodyPr>
          <a:lstStyle/>
          <a:p>
            <a:r>
              <a:rPr lang="en-IN" sz="3200" b="1" dirty="0" smtClean="0">
                <a:solidFill>
                  <a:srgbClr val="00B050"/>
                </a:solidFill>
              </a:rPr>
              <a:t>LASSO REGRESSION</a:t>
            </a:r>
            <a:endParaRPr lang="en-IN" sz="3200" b="1"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24" y="1028700"/>
            <a:ext cx="4143375" cy="4932829"/>
          </a:xfrm>
          <a:prstGeom prst="rect">
            <a:avLst/>
          </a:prstGeom>
        </p:spPr>
      </p:pic>
      <p:sp>
        <p:nvSpPr>
          <p:cNvPr id="4" name="TextBox 3"/>
          <p:cNvSpPr txBox="1"/>
          <p:nvPr/>
        </p:nvSpPr>
        <p:spPr>
          <a:xfrm>
            <a:off x="6660776" y="753035"/>
            <a:ext cx="2841812" cy="461665"/>
          </a:xfrm>
          <a:prstGeom prst="rect">
            <a:avLst/>
          </a:prstGeom>
          <a:noFill/>
        </p:spPr>
        <p:txBody>
          <a:bodyPr wrap="square" rtlCol="0">
            <a:spAutoFit/>
          </a:bodyPr>
          <a:lstStyle/>
          <a:p>
            <a:r>
              <a:rPr lang="en-IN" sz="2400" b="1" dirty="0" smtClean="0">
                <a:solidFill>
                  <a:srgbClr val="00B0F0"/>
                </a:solidFill>
              </a:rPr>
              <a:t>TRAIN SCORE</a:t>
            </a:r>
            <a:endParaRPr lang="en-IN" sz="2400" b="1" dirty="0">
              <a:solidFill>
                <a:srgbClr val="00B0F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452" y="1463208"/>
            <a:ext cx="3581400" cy="1152525"/>
          </a:xfrm>
          <a:prstGeom prst="rect">
            <a:avLst/>
          </a:prstGeom>
        </p:spPr>
      </p:pic>
      <p:sp>
        <p:nvSpPr>
          <p:cNvPr id="6" name="TextBox 5"/>
          <p:cNvSpPr txBox="1"/>
          <p:nvPr/>
        </p:nvSpPr>
        <p:spPr>
          <a:xfrm>
            <a:off x="6777317" y="2949388"/>
            <a:ext cx="2841812" cy="461665"/>
          </a:xfrm>
          <a:prstGeom prst="rect">
            <a:avLst/>
          </a:prstGeom>
          <a:noFill/>
        </p:spPr>
        <p:txBody>
          <a:bodyPr wrap="square" rtlCol="0">
            <a:spAutoFit/>
          </a:bodyPr>
          <a:lstStyle/>
          <a:p>
            <a:r>
              <a:rPr lang="en-IN" sz="2400" b="1" dirty="0" smtClean="0">
                <a:solidFill>
                  <a:srgbClr val="00B0F0"/>
                </a:solidFill>
              </a:rPr>
              <a:t>TEST SCORE</a:t>
            </a:r>
            <a:endParaRPr lang="en-IN" sz="2400" b="1" dirty="0">
              <a:solidFill>
                <a:srgbClr val="00B0F0"/>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4212" y="3759291"/>
            <a:ext cx="3977527" cy="111442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3507099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236" y="394448"/>
            <a:ext cx="3397623" cy="523220"/>
          </a:xfrm>
          <a:prstGeom prst="rect">
            <a:avLst/>
          </a:prstGeom>
          <a:noFill/>
        </p:spPr>
        <p:txBody>
          <a:bodyPr wrap="square" rtlCol="0">
            <a:spAutoFit/>
          </a:bodyPr>
          <a:lstStyle/>
          <a:p>
            <a:r>
              <a:rPr lang="en-IN" sz="2800" b="1" dirty="0" smtClean="0">
                <a:solidFill>
                  <a:srgbClr val="00B050"/>
                </a:solidFill>
              </a:rPr>
              <a:t>VISUALIZATION</a:t>
            </a:r>
            <a:endParaRPr lang="en-IN" sz="2800" b="1" dirty="0">
              <a:solidFill>
                <a:srgbClr val="00B05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895631"/>
            <a:ext cx="11044517" cy="19282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80" y="2950271"/>
            <a:ext cx="11032444" cy="187274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46" y="5002306"/>
            <a:ext cx="11089341" cy="165847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95529" y="89648"/>
            <a:ext cx="726141" cy="699247"/>
          </a:xfrm>
          <a:prstGeom prst="rect">
            <a:avLst/>
          </a:prstGeom>
        </p:spPr>
      </p:pic>
    </p:spTree>
    <p:extLst>
      <p:ext uri="{BB962C8B-B14F-4D97-AF65-F5344CB8AC3E}">
        <p14:creationId xmlns:p14="http://schemas.microsoft.com/office/powerpoint/2010/main" val="1357194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965" y="331694"/>
            <a:ext cx="5235388" cy="584775"/>
          </a:xfrm>
          <a:prstGeom prst="rect">
            <a:avLst/>
          </a:prstGeom>
          <a:noFill/>
        </p:spPr>
        <p:txBody>
          <a:bodyPr wrap="square" rtlCol="0">
            <a:spAutoFit/>
          </a:bodyPr>
          <a:lstStyle/>
          <a:p>
            <a:r>
              <a:rPr lang="en-IN" sz="3200" b="1" dirty="0" smtClean="0">
                <a:solidFill>
                  <a:srgbClr val="00B050"/>
                </a:solidFill>
              </a:rPr>
              <a:t>DESESION TREE REGRESSIOR</a:t>
            </a:r>
            <a:endParaRPr lang="en-IN" sz="3200" b="1" dirty="0">
              <a:solidFill>
                <a:srgbClr val="00B050"/>
              </a:solidFill>
            </a:endParaRPr>
          </a:p>
        </p:txBody>
      </p:sp>
      <p:sp>
        <p:nvSpPr>
          <p:cNvPr id="4" name="TextBox 3"/>
          <p:cNvSpPr txBox="1"/>
          <p:nvPr/>
        </p:nvSpPr>
        <p:spPr>
          <a:xfrm>
            <a:off x="735105" y="1264023"/>
            <a:ext cx="2841812" cy="461665"/>
          </a:xfrm>
          <a:prstGeom prst="rect">
            <a:avLst/>
          </a:prstGeom>
          <a:noFill/>
        </p:spPr>
        <p:txBody>
          <a:bodyPr wrap="square" rtlCol="0">
            <a:spAutoFit/>
          </a:bodyPr>
          <a:lstStyle/>
          <a:p>
            <a:r>
              <a:rPr lang="en-IN" sz="2400" b="1" dirty="0" smtClean="0">
                <a:solidFill>
                  <a:srgbClr val="00B0F0"/>
                </a:solidFill>
              </a:rPr>
              <a:t>TRAIN SCORE</a:t>
            </a:r>
            <a:endParaRPr lang="en-IN" sz="2400" b="1" dirty="0">
              <a:solidFill>
                <a:srgbClr val="00B0F0"/>
              </a:solidFill>
            </a:endParaRPr>
          </a:p>
        </p:txBody>
      </p:sp>
      <p:sp>
        <p:nvSpPr>
          <p:cNvPr id="6" name="TextBox 5"/>
          <p:cNvSpPr txBox="1"/>
          <p:nvPr/>
        </p:nvSpPr>
        <p:spPr>
          <a:xfrm>
            <a:off x="8552329" y="1272988"/>
            <a:ext cx="2841812" cy="461665"/>
          </a:xfrm>
          <a:prstGeom prst="rect">
            <a:avLst/>
          </a:prstGeom>
          <a:noFill/>
        </p:spPr>
        <p:txBody>
          <a:bodyPr wrap="square" rtlCol="0">
            <a:spAutoFit/>
          </a:bodyPr>
          <a:lstStyle/>
          <a:p>
            <a:r>
              <a:rPr lang="en-IN" sz="2400" b="1" dirty="0" smtClean="0">
                <a:solidFill>
                  <a:srgbClr val="00B0F0"/>
                </a:solidFill>
              </a:rPr>
              <a:t>TEST SCORE</a:t>
            </a:r>
            <a:endParaRPr lang="en-IN" sz="2400" b="1" dirty="0">
              <a:solidFill>
                <a:srgbClr val="00B0F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491" y="1920407"/>
            <a:ext cx="3800475" cy="11525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6734" y="1855694"/>
            <a:ext cx="3986773" cy="1139078"/>
          </a:xfrm>
          <a:prstGeom prst="rect">
            <a:avLst/>
          </a:prstGeom>
        </p:spPr>
      </p:pic>
      <p:sp>
        <p:nvSpPr>
          <p:cNvPr id="10" name="TextBox 9"/>
          <p:cNvSpPr txBox="1"/>
          <p:nvPr/>
        </p:nvSpPr>
        <p:spPr>
          <a:xfrm>
            <a:off x="618566" y="3496235"/>
            <a:ext cx="4419600" cy="461665"/>
          </a:xfrm>
          <a:prstGeom prst="rect">
            <a:avLst/>
          </a:prstGeom>
          <a:noFill/>
        </p:spPr>
        <p:txBody>
          <a:bodyPr wrap="square" rtlCol="0">
            <a:spAutoFit/>
          </a:bodyPr>
          <a:lstStyle/>
          <a:p>
            <a:r>
              <a:rPr lang="en-US" sz="2400" b="1" dirty="0" smtClean="0">
                <a:solidFill>
                  <a:srgbClr val="00B0F0"/>
                </a:solidFill>
              </a:rPr>
              <a:t>GRID SEARCH CV RESULTS</a:t>
            </a:r>
            <a:endParaRPr lang="en-IN" sz="2400" b="1" dirty="0">
              <a:solidFill>
                <a:srgbClr val="00B0F0"/>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566" y="4034117"/>
            <a:ext cx="9522199" cy="10668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640" y="5189444"/>
            <a:ext cx="3966043" cy="1184462"/>
          </a:xfrm>
          <a:prstGeom prst="rect">
            <a:avLst/>
          </a:prstGeom>
        </p:spPr>
      </p:pic>
    </p:spTree>
    <p:extLst>
      <p:ext uri="{BB962C8B-B14F-4D97-AF65-F5344CB8AC3E}">
        <p14:creationId xmlns:p14="http://schemas.microsoft.com/office/powerpoint/2010/main" val="2244062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236" y="394448"/>
            <a:ext cx="3397623" cy="523220"/>
          </a:xfrm>
          <a:prstGeom prst="rect">
            <a:avLst/>
          </a:prstGeom>
          <a:noFill/>
        </p:spPr>
        <p:txBody>
          <a:bodyPr wrap="square" rtlCol="0">
            <a:spAutoFit/>
          </a:bodyPr>
          <a:lstStyle/>
          <a:p>
            <a:r>
              <a:rPr lang="en-IN" sz="2800" b="1" dirty="0" smtClean="0">
                <a:solidFill>
                  <a:srgbClr val="00B050"/>
                </a:solidFill>
              </a:rPr>
              <a:t>VISUALIZATION</a:t>
            </a:r>
            <a:endParaRPr lang="en-IN" sz="2800" b="1"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994243"/>
            <a:ext cx="11178988" cy="187446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21" y="2985247"/>
            <a:ext cx="11193807" cy="173844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7" y="4885765"/>
            <a:ext cx="11232776" cy="169432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3119024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164" y="394448"/>
            <a:ext cx="8686800" cy="584775"/>
          </a:xfrm>
          <a:prstGeom prst="rect">
            <a:avLst/>
          </a:prstGeom>
          <a:noFill/>
        </p:spPr>
        <p:txBody>
          <a:bodyPr wrap="square" rtlCol="0">
            <a:spAutoFit/>
          </a:bodyPr>
          <a:lstStyle/>
          <a:p>
            <a:r>
              <a:rPr lang="en-US" sz="3200" b="1" dirty="0" smtClean="0">
                <a:solidFill>
                  <a:srgbClr val="00B050"/>
                </a:solidFill>
              </a:rPr>
              <a:t>FEATURE IMPORTANCE PLOT</a:t>
            </a:r>
            <a:endParaRPr lang="en-IN" sz="3200" b="1"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49" y="1039697"/>
            <a:ext cx="10815404" cy="2842022"/>
          </a:xfrm>
          <a:prstGeom prst="rect">
            <a:avLst/>
          </a:prstGeom>
        </p:spPr>
      </p:pic>
      <p:sp>
        <p:nvSpPr>
          <p:cNvPr id="4" name="TextBox 3"/>
          <p:cNvSpPr txBox="1"/>
          <p:nvPr/>
        </p:nvSpPr>
        <p:spPr>
          <a:xfrm>
            <a:off x="537882" y="4105835"/>
            <a:ext cx="10820400" cy="2308324"/>
          </a:xfrm>
          <a:prstGeom prst="rect">
            <a:avLst/>
          </a:prstGeom>
          <a:noFill/>
        </p:spPr>
        <p:txBody>
          <a:bodyPr wrap="square" rtlCol="0">
            <a:spAutoFit/>
          </a:bodyPr>
          <a:lstStyle/>
          <a:p>
            <a:pPr algn="just">
              <a:lnSpc>
                <a:spcPct val="150000"/>
              </a:lnSpc>
            </a:pPr>
            <a:r>
              <a:rPr lang="en-US" sz="1600" b="1" dirty="0">
                <a:solidFill>
                  <a:srgbClr val="002060"/>
                </a:solidFill>
              </a:rPr>
              <a:t>The feature importance gives an indication of how much each feature contributes to the predictions made by the decision tree </a:t>
            </a:r>
            <a:r>
              <a:rPr lang="en-US" sz="1600" b="1" dirty="0">
                <a:solidFill>
                  <a:srgbClr val="002060"/>
                </a:solidFill>
              </a:rPr>
              <a:t>regressor</a:t>
            </a:r>
            <a:r>
              <a:rPr lang="en-US" sz="1600" b="1" dirty="0">
                <a:solidFill>
                  <a:srgbClr val="002060"/>
                </a:solidFill>
              </a:rPr>
              <a:t>. In this case, the feature importance is giving higher weightage to the temperature feature, followed by hour, rainfall, winter season and solar radiation.</a:t>
            </a:r>
          </a:p>
          <a:p>
            <a:pPr algn="just">
              <a:lnSpc>
                <a:spcPct val="150000"/>
              </a:lnSpc>
            </a:pPr>
            <a:r>
              <a:rPr lang="en-US" sz="1600" b="1" dirty="0">
                <a:solidFill>
                  <a:srgbClr val="002060"/>
                </a:solidFill>
              </a:rPr>
              <a:t>From this, we can interpret that the temperature feature has the greatest impact on the predictions made by the decision tree </a:t>
            </a:r>
            <a:r>
              <a:rPr lang="en-US" sz="1600" b="1" dirty="0">
                <a:solidFill>
                  <a:srgbClr val="002060"/>
                </a:solidFill>
              </a:rPr>
              <a:t>regressor</a:t>
            </a:r>
            <a:r>
              <a:rPr lang="en-US" sz="1600" b="1" dirty="0">
                <a:solidFill>
                  <a:srgbClr val="002060"/>
                </a:solidFill>
              </a:rPr>
              <a:t>. This means that the temperature feature is the most important feature in determining the output values. It is followed by hour, rainfall, winter season and solar radiation in descending order of importance.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2304369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964" y="331694"/>
            <a:ext cx="5737411" cy="584775"/>
          </a:xfrm>
          <a:prstGeom prst="rect">
            <a:avLst/>
          </a:prstGeom>
          <a:noFill/>
        </p:spPr>
        <p:txBody>
          <a:bodyPr wrap="square" rtlCol="0">
            <a:spAutoFit/>
          </a:bodyPr>
          <a:lstStyle/>
          <a:p>
            <a:r>
              <a:rPr lang="en-IN" sz="3200" b="1" dirty="0" smtClean="0">
                <a:solidFill>
                  <a:srgbClr val="00B050"/>
                </a:solidFill>
              </a:rPr>
              <a:t>RANDOM FOREST  REGRESSIOR</a:t>
            </a:r>
            <a:endParaRPr lang="en-IN" sz="3200" b="1" dirty="0">
              <a:solidFill>
                <a:srgbClr val="00B050"/>
              </a:solidFill>
            </a:endParaRPr>
          </a:p>
        </p:txBody>
      </p:sp>
      <p:sp>
        <p:nvSpPr>
          <p:cNvPr id="4" name="TextBox 3"/>
          <p:cNvSpPr txBox="1"/>
          <p:nvPr/>
        </p:nvSpPr>
        <p:spPr>
          <a:xfrm>
            <a:off x="735105" y="1264023"/>
            <a:ext cx="2841812" cy="461665"/>
          </a:xfrm>
          <a:prstGeom prst="rect">
            <a:avLst/>
          </a:prstGeom>
          <a:noFill/>
        </p:spPr>
        <p:txBody>
          <a:bodyPr wrap="square" rtlCol="0">
            <a:spAutoFit/>
          </a:bodyPr>
          <a:lstStyle/>
          <a:p>
            <a:r>
              <a:rPr lang="en-IN" sz="2400" b="1" dirty="0" smtClean="0">
                <a:solidFill>
                  <a:srgbClr val="00B0F0"/>
                </a:solidFill>
              </a:rPr>
              <a:t>TRAIN SCORE</a:t>
            </a:r>
            <a:endParaRPr lang="en-IN" sz="2400" b="1" dirty="0">
              <a:solidFill>
                <a:srgbClr val="00B0F0"/>
              </a:solidFill>
            </a:endParaRPr>
          </a:p>
        </p:txBody>
      </p:sp>
      <p:sp>
        <p:nvSpPr>
          <p:cNvPr id="6" name="TextBox 5"/>
          <p:cNvSpPr txBox="1"/>
          <p:nvPr/>
        </p:nvSpPr>
        <p:spPr>
          <a:xfrm>
            <a:off x="7360023" y="1129553"/>
            <a:ext cx="2841812" cy="461665"/>
          </a:xfrm>
          <a:prstGeom prst="rect">
            <a:avLst/>
          </a:prstGeom>
          <a:noFill/>
        </p:spPr>
        <p:txBody>
          <a:bodyPr wrap="square" rtlCol="0">
            <a:spAutoFit/>
          </a:bodyPr>
          <a:lstStyle/>
          <a:p>
            <a:r>
              <a:rPr lang="en-IN" sz="2400" b="1" dirty="0" smtClean="0">
                <a:solidFill>
                  <a:srgbClr val="00B0F0"/>
                </a:solidFill>
              </a:rPr>
              <a:t>TEST SCORE</a:t>
            </a:r>
            <a:endParaRPr lang="en-IN" sz="2400" b="1" dirty="0">
              <a:solidFill>
                <a:srgbClr val="00B0F0"/>
              </a:solidFill>
            </a:endParaRPr>
          </a:p>
        </p:txBody>
      </p:sp>
      <p:sp>
        <p:nvSpPr>
          <p:cNvPr id="10" name="TextBox 9"/>
          <p:cNvSpPr txBox="1"/>
          <p:nvPr/>
        </p:nvSpPr>
        <p:spPr>
          <a:xfrm>
            <a:off x="618566" y="3496235"/>
            <a:ext cx="4419600" cy="461665"/>
          </a:xfrm>
          <a:prstGeom prst="rect">
            <a:avLst/>
          </a:prstGeom>
          <a:noFill/>
        </p:spPr>
        <p:txBody>
          <a:bodyPr wrap="square" rtlCol="0">
            <a:spAutoFit/>
          </a:bodyPr>
          <a:lstStyle/>
          <a:p>
            <a:r>
              <a:rPr lang="en-US" sz="2400" b="1" dirty="0" smtClean="0">
                <a:solidFill>
                  <a:srgbClr val="00B0F0"/>
                </a:solidFill>
              </a:rPr>
              <a:t>GRID SEARCH CV RESULTS</a:t>
            </a:r>
            <a:endParaRPr lang="en-IN" sz="2400" b="1" dirty="0">
              <a:solidFill>
                <a:srgbClr val="00B0F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379" y="1904159"/>
            <a:ext cx="3879197" cy="10953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429" y="1835524"/>
            <a:ext cx="4038600" cy="1143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815" y="4042522"/>
            <a:ext cx="9030820" cy="10858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410" y="5193085"/>
            <a:ext cx="5722284" cy="143827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1376856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236" y="394448"/>
            <a:ext cx="3397623" cy="523220"/>
          </a:xfrm>
          <a:prstGeom prst="rect">
            <a:avLst/>
          </a:prstGeom>
          <a:noFill/>
        </p:spPr>
        <p:txBody>
          <a:bodyPr wrap="square" rtlCol="0">
            <a:spAutoFit/>
          </a:bodyPr>
          <a:lstStyle/>
          <a:p>
            <a:r>
              <a:rPr lang="en-IN" sz="2800" b="1" dirty="0" smtClean="0">
                <a:solidFill>
                  <a:srgbClr val="00B050"/>
                </a:solidFill>
              </a:rPr>
              <a:t>VISUALIZATION</a:t>
            </a:r>
            <a:endParaRPr lang="en-IN" sz="2800" b="1" dirty="0">
              <a:solidFill>
                <a:srgbClr val="00B05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952" y="949420"/>
            <a:ext cx="11008659" cy="175792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33" y="2886636"/>
            <a:ext cx="11086231" cy="157778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988" y="4679576"/>
            <a:ext cx="11125199" cy="163157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68635" y="143436"/>
            <a:ext cx="726141" cy="699247"/>
          </a:xfrm>
          <a:prstGeom prst="rect">
            <a:avLst/>
          </a:prstGeom>
        </p:spPr>
      </p:pic>
    </p:spTree>
    <p:extLst>
      <p:ext uri="{BB962C8B-B14F-4D97-AF65-F5344CB8AC3E}">
        <p14:creationId xmlns:p14="http://schemas.microsoft.com/office/powerpoint/2010/main" val="221430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solidFill>
                  <a:srgbClr val="C00000"/>
                </a:solidFill>
                <a:latin typeface="+mn-lt"/>
              </a:rPr>
              <a:t>PROJECT WORKFLOW</a:t>
            </a:r>
            <a:endParaRPr lang="en-IN" sz="5400" b="1" dirty="0">
              <a:solidFill>
                <a:srgbClr val="C00000"/>
              </a:solidFill>
              <a:latin typeface="+mn-lt"/>
            </a:endParaRPr>
          </a:p>
        </p:txBody>
      </p:sp>
      <p:grpSp>
        <p:nvGrpSpPr>
          <p:cNvPr id="3" name="object 8"/>
          <p:cNvGrpSpPr/>
          <p:nvPr/>
        </p:nvGrpSpPr>
        <p:grpSpPr>
          <a:xfrm>
            <a:off x="860612" y="2046948"/>
            <a:ext cx="2133600" cy="1262293"/>
            <a:chOff x="384770" y="1455292"/>
            <a:chExt cx="2046987" cy="1225551"/>
          </a:xfrm>
        </p:grpSpPr>
        <p:sp>
          <p:nvSpPr>
            <p:cNvPr id="4" name="object 9"/>
            <p:cNvSpPr/>
            <p:nvPr/>
          </p:nvSpPr>
          <p:spPr>
            <a:xfrm>
              <a:off x="384770" y="1455293"/>
              <a:ext cx="2046987" cy="1225550"/>
            </a:xfrm>
            <a:custGeom>
              <a:avLst/>
              <a:gdLst/>
              <a:ahLst/>
              <a:cxnLst/>
              <a:rect l="l" t="t" r="r" b="b"/>
              <a:pathLst>
                <a:path w="2042160" h="1225550">
                  <a:moveTo>
                    <a:pt x="1919262" y="0"/>
                  </a:moveTo>
                  <a:lnTo>
                    <a:pt x="122516" y="0"/>
                  </a:lnTo>
                  <a:lnTo>
                    <a:pt x="74827" y="9630"/>
                  </a:lnTo>
                  <a:lnTo>
                    <a:pt x="35883" y="35893"/>
                  </a:lnTo>
                  <a:lnTo>
                    <a:pt x="9627" y="74848"/>
                  </a:lnTo>
                  <a:lnTo>
                    <a:pt x="0" y="122555"/>
                  </a:lnTo>
                  <a:lnTo>
                    <a:pt x="0" y="1102614"/>
                  </a:lnTo>
                  <a:lnTo>
                    <a:pt x="9627" y="1150320"/>
                  </a:lnTo>
                  <a:lnTo>
                    <a:pt x="35883" y="1189275"/>
                  </a:lnTo>
                  <a:lnTo>
                    <a:pt x="74827" y="1215538"/>
                  </a:lnTo>
                  <a:lnTo>
                    <a:pt x="122516" y="1225169"/>
                  </a:lnTo>
                  <a:lnTo>
                    <a:pt x="1919262" y="1225169"/>
                  </a:lnTo>
                  <a:lnTo>
                    <a:pt x="1966968" y="1215538"/>
                  </a:lnTo>
                  <a:lnTo>
                    <a:pt x="2005923" y="1189275"/>
                  </a:lnTo>
                  <a:lnTo>
                    <a:pt x="2032186" y="1150320"/>
                  </a:lnTo>
                  <a:lnTo>
                    <a:pt x="2041817" y="1102614"/>
                  </a:lnTo>
                  <a:lnTo>
                    <a:pt x="2041817" y="122555"/>
                  </a:lnTo>
                  <a:lnTo>
                    <a:pt x="2032186" y="74848"/>
                  </a:lnTo>
                  <a:lnTo>
                    <a:pt x="2005923" y="35893"/>
                  </a:lnTo>
                  <a:lnTo>
                    <a:pt x="1966968" y="9630"/>
                  </a:lnTo>
                  <a:lnTo>
                    <a:pt x="1919262" y="0"/>
                  </a:lnTo>
                  <a:close/>
                </a:path>
              </a:pathLst>
            </a:custGeom>
            <a:solidFill>
              <a:srgbClr val="CC0000"/>
            </a:solidFill>
          </p:spPr>
          <p:txBody>
            <a:bodyPr wrap="square" lIns="0" tIns="0" rIns="0" bIns="0" rtlCol="0" anchor="ctr"/>
            <a:lstStyle/>
            <a:p>
              <a:pPr algn="ctr"/>
              <a:r>
                <a:rPr lang="en-IN" sz="2000" b="1" dirty="0" smtClean="0">
                  <a:solidFill>
                    <a:schemeClr val="bg1"/>
                  </a:solidFill>
                </a:rPr>
                <a:t>DATA COLLECTION AND UNDERSTANDING</a:t>
              </a:r>
              <a:endParaRPr sz="2000" b="1" dirty="0">
                <a:solidFill>
                  <a:schemeClr val="bg1"/>
                </a:solidFill>
              </a:endParaRPr>
            </a:p>
          </p:txBody>
        </p:sp>
        <p:sp>
          <p:nvSpPr>
            <p:cNvPr id="5" name="object 10"/>
            <p:cNvSpPr/>
            <p:nvPr/>
          </p:nvSpPr>
          <p:spPr>
            <a:xfrm>
              <a:off x="389597" y="1455292"/>
              <a:ext cx="2042160" cy="1225550"/>
            </a:xfrm>
            <a:custGeom>
              <a:avLst/>
              <a:gdLst/>
              <a:ahLst/>
              <a:cxnLst/>
              <a:rect l="l" t="t" r="r" b="b"/>
              <a:pathLst>
                <a:path w="2042160" h="1225550">
                  <a:moveTo>
                    <a:pt x="0" y="122555"/>
                  </a:moveTo>
                  <a:lnTo>
                    <a:pt x="9627" y="74848"/>
                  </a:lnTo>
                  <a:lnTo>
                    <a:pt x="35883" y="35893"/>
                  </a:lnTo>
                  <a:lnTo>
                    <a:pt x="74827" y="9630"/>
                  </a:lnTo>
                  <a:lnTo>
                    <a:pt x="122516" y="0"/>
                  </a:lnTo>
                  <a:lnTo>
                    <a:pt x="1919262" y="0"/>
                  </a:lnTo>
                  <a:lnTo>
                    <a:pt x="1966968" y="9630"/>
                  </a:lnTo>
                  <a:lnTo>
                    <a:pt x="2005923" y="35893"/>
                  </a:lnTo>
                  <a:lnTo>
                    <a:pt x="2032186" y="74848"/>
                  </a:lnTo>
                  <a:lnTo>
                    <a:pt x="2041817" y="122555"/>
                  </a:lnTo>
                  <a:lnTo>
                    <a:pt x="2041817" y="1102614"/>
                  </a:lnTo>
                  <a:lnTo>
                    <a:pt x="2032186" y="1150320"/>
                  </a:lnTo>
                  <a:lnTo>
                    <a:pt x="2005923" y="1189275"/>
                  </a:lnTo>
                  <a:lnTo>
                    <a:pt x="1966968" y="1215538"/>
                  </a:lnTo>
                  <a:lnTo>
                    <a:pt x="1919262" y="1225169"/>
                  </a:lnTo>
                  <a:lnTo>
                    <a:pt x="122516" y="1225169"/>
                  </a:lnTo>
                  <a:lnTo>
                    <a:pt x="74827" y="1215538"/>
                  </a:lnTo>
                  <a:lnTo>
                    <a:pt x="35883" y="1189275"/>
                  </a:lnTo>
                  <a:lnTo>
                    <a:pt x="9627" y="1150320"/>
                  </a:lnTo>
                  <a:lnTo>
                    <a:pt x="0" y="1102614"/>
                  </a:lnTo>
                  <a:lnTo>
                    <a:pt x="0" y="122555"/>
                  </a:lnTo>
                  <a:close/>
                </a:path>
              </a:pathLst>
            </a:custGeom>
            <a:ln w="25400">
              <a:solidFill>
                <a:srgbClr val="202020"/>
              </a:solidFill>
            </a:ln>
          </p:spPr>
          <p:txBody>
            <a:bodyPr wrap="square" lIns="0" tIns="0" rIns="0" bIns="0" rtlCol="0"/>
            <a:lstStyle/>
            <a:p>
              <a:endParaRPr dirty="0"/>
            </a:p>
          </p:txBody>
        </p:sp>
      </p:grpSp>
      <p:sp>
        <p:nvSpPr>
          <p:cNvPr id="6" name="object 14"/>
          <p:cNvSpPr/>
          <p:nvPr/>
        </p:nvSpPr>
        <p:spPr>
          <a:xfrm>
            <a:off x="3155576" y="2424302"/>
            <a:ext cx="779930" cy="521922"/>
          </a:xfrm>
          <a:custGeom>
            <a:avLst/>
            <a:gdLst/>
            <a:ahLst/>
            <a:cxnLst/>
            <a:rect l="l" t="t" r="r" b="b"/>
            <a:pathLst>
              <a:path w="433069" h="506730">
                <a:moveTo>
                  <a:pt x="216534" y="0"/>
                </a:moveTo>
                <a:lnTo>
                  <a:pt x="216534" y="101219"/>
                </a:lnTo>
                <a:lnTo>
                  <a:pt x="0" y="101219"/>
                </a:lnTo>
                <a:lnTo>
                  <a:pt x="0" y="405130"/>
                </a:lnTo>
                <a:lnTo>
                  <a:pt x="216534" y="405130"/>
                </a:lnTo>
                <a:lnTo>
                  <a:pt x="216534" y="506349"/>
                </a:lnTo>
                <a:lnTo>
                  <a:pt x="432943" y="253111"/>
                </a:lnTo>
                <a:lnTo>
                  <a:pt x="216534" y="0"/>
                </a:lnTo>
                <a:close/>
              </a:path>
            </a:pathLst>
          </a:custGeom>
          <a:solidFill>
            <a:srgbClr val="202020"/>
          </a:solidFill>
        </p:spPr>
        <p:txBody>
          <a:bodyPr wrap="square" lIns="0" tIns="0" rIns="0" bIns="0" rtlCol="0"/>
          <a:lstStyle/>
          <a:p>
            <a:endParaRPr dirty="0"/>
          </a:p>
        </p:txBody>
      </p:sp>
      <p:grpSp>
        <p:nvGrpSpPr>
          <p:cNvPr id="10" name="object 15"/>
          <p:cNvGrpSpPr/>
          <p:nvPr/>
        </p:nvGrpSpPr>
        <p:grpSpPr>
          <a:xfrm>
            <a:off x="4180354" y="2056307"/>
            <a:ext cx="2354917" cy="1280221"/>
            <a:chOff x="3248025" y="1455292"/>
            <a:chExt cx="2051125" cy="1242957"/>
          </a:xfrm>
        </p:grpSpPr>
        <p:sp>
          <p:nvSpPr>
            <p:cNvPr id="11" name="object 16"/>
            <p:cNvSpPr/>
            <p:nvPr/>
          </p:nvSpPr>
          <p:spPr>
            <a:xfrm>
              <a:off x="3256990" y="1472699"/>
              <a:ext cx="2042160" cy="1225550"/>
            </a:xfrm>
            <a:custGeom>
              <a:avLst/>
              <a:gdLst/>
              <a:ahLst/>
              <a:cxnLst/>
              <a:rect l="l" t="t" r="r" b="b"/>
              <a:pathLst>
                <a:path w="2042160" h="1225550">
                  <a:moveTo>
                    <a:pt x="1919351" y="0"/>
                  </a:moveTo>
                  <a:lnTo>
                    <a:pt x="122554" y="0"/>
                  </a:lnTo>
                  <a:lnTo>
                    <a:pt x="74848" y="9630"/>
                  </a:lnTo>
                  <a:lnTo>
                    <a:pt x="35893" y="35893"/>
                  </a:lnTo>
                  <a:lnTo>
                    <a:pt x="9630" y="74848"/>
                  </a:lnTo>
                  <a:lnTo>
                    <a:pt x="0" y="122555"/>
                  </a:lnTo>
                  <a:lnTo>
                    <a:pt x="0" y="1102614"/>
                  </a:lnTo>
                  <a:lnTo>
                    <a:pt x="9630" y="1150320"/>
                  </a:lnTo>
                  <a:lnTo>
                    <a:pt x="35893" y="1189275"/>
                  </a:lnTo>
                  <a:lnTo>
                    <a:pt x="74848" y="1215538"/>
                  </a:lnTo>
                  <a:lnTo>
                    <a:pt x="122554" y="1225169"/>
                  </a:lnTo>
                  <a:lnTo>
                    <a:pt x="1919351" y="1225169"/>
                  </a:lnTo>
                  <a:lnTo>
                    <a:pt x="1967037" y="1215538"/>
                  </a:lnTo>
                  <a:lnTo>
                    <a:pt x="2005949" y="1189275"/>
                  </a:lnTo>
                  <a:lnTo>
                    <a:pt x="2032168" y="1150320"/>
                  </a:lnTo>
                  <a:lnTo>
                    <a:pt x="2041778" y="1102614"/>
                  </a:lnTo>
                  <a:lnTo>
                    <a:pt x="2041778" y="122555"/>
                  </a:lnTo>
                  <a:lnTo>
                    <a:pt x="2032168" y="74848"/>
                  </a:lnTo>
                  <a:lnTo>
                    <a:pt x="2005949" y="35893"/>
                  </a:lnTo>
                  <a:lnTo>
                    <a:pt x="1967037" y="9630"/>
                  </a:lnTo>
                  <a:lnTo>
                    <a:pt x="1919351" y="0"/>
                  </a:lnTo>
                  <a:close/>
                </a:path>
              </a:pathLst>
            </a:custGeom>
            <a:solidFill>
              <a:srgbClr val="CC0000"/>
            </a:solidFill>
          </p:spPr>
          <p:txBody>
            <a:bodyPr wrap="square" lIns="0" tIns="0" rIns="0" bIns="0" rtlCol="0" anchor="ctr"/>
            <a:lstStyle/>
            <a:p>
              <a:pPr algn="ctr"/>
              <a:r>
                <a:rPr lang="en-IN" sz="2000" b="1" dirty="0" smtClean="0">
                  <a:solidFill>
                    <a:schemeClr val="bg1"/>
                  </a:solidFill>
                </a:rPr>
                <a:t>DATA CLEANING AND DATA WRANGLING</a:t>
              </a:r>
              <a:endParaRPr sz="2000" b="1" dirty="0">
                <a:solidFill>
                  <a:schemeClr val="bg1"/>
                </a:solidFill>
              </a:endParaRPr>
            </a:p>
          </p:txBody>
        </p:sp>
        <p:sp>
          <p:nvSpPr>
            <p:cNvPr id="12" name="object 17"/>
            <p:cNvSpPr/>
            <p:nvPr/>
          </p:nvSpPr>
          <p:spPr>
            <a:xfrm>
              <a:off x="3248025" y="1455292"/>
              <a:ext cx="2042160" cy="1225550"/>
            </a:xfrm>
            <a:custGeom>
              <a:avLst/>
              <a:gdLst/>
              <a:ahLst/>
              <a:cxnLst/>
              <a:rect l="l" t="t" r="r" b="b"/>
              <a:pathLst>
                <a:path w="2042160" h="1225550">
                  <a:moveTo>
                    <a:pt x="0" y="122555"/>
                  </a:moveTo>
                  <a:lnTo>
                    <a:pt x="9630" y="74848"/>
                  </a:lnTo>
                  <a:lnTo>
                    <a:pt x="35893" y="35893"/>
                  </a:lnTo>
                  <a:lnTo>
                    <a:pt x="74848" y="9630"/>
                  </a:lnTo>
                  <a:lnTo>
                    <a:pt x="122554" y="0"/>
                  </a:lnTo>
                  <a:lnTo>
                    <a:pt x="1919351" y="0"/>
                  </a:lnTo>
                  <a:lnTo>
                    <a:pt x="1967037" y="9630"/>
                  </a:lnTo>
                  <a:lnTo>
                    <a:pt x="2005949" y="35893"/>
                  </a:lnTo>
                  <a:lnTo>
                    <a:pt x="2032168" y="74848"/>
                  </a:lnTo>
                  <a:lnTo>
                    <a:pt x="2041778" y="122555"/>
                  </a:lnTo>
                  <a:lnTo>
                    <a:pt x="2041778" y="1102614"/>
                  </a:lnTo>
                  <a:lnTo>
                    <a:pt x="2032168" y="1150320"/>
                  </a:lnTo>
                  <a:lnTo>
                    <a:pt x="2005949" y="1189275"/>
                  </a:lnTo>
                  <a:lnTo>
                    <a:pt x="1967037" y="1215538"/>
                  </a:lnTo>
                  <a:lnTo>
                    <a:pt x="1919351" y="1225169"/>
                  </a:lnTo>
                  <a:lnTo>
                    <a:pt x="122554" y="1225169"/>
                  </a:lnTo>
                  <a:lnTo>
                    <a:pt x="74848" y="1215538"/>
                  </a:lnTo>
                  <a:lnTo>
                    <a:pt x="35893" y="1189275"/>
                  </a:lnTo>
                  <a:lnTo>
                    <a:pt x="9630" y="1150320"/>
                  </a:lnTo>
                  <a:lnTo>
                    <a:pt x="0" y="1102614"/>
                  </a:lnTo>
                  <a:lnTo>
                    <a:pt x="0" y="122555"/>
                  </a:lnTo>
                  <a:close/>
                </a:path>
              </a:pathLst>
            </a:custGeom>
            <a:ln w="25399">
              <a:solidFill>
                <a:srgbClr val="202020"/>
              </a:solidFill>
            </a:ln>
          </p:spPr>
          <p:txBody>
            <a:bodyPr wrap="square" lIns="0" tIns="0" rIns="0" bIns="0" rtlCol="0"/>
            <a:lstStyle/>
            <a:p>
              <a:endParaRPr dirty="0"/>
            </a:p>
          </p:txBody>
        </p:sp>
      </p:grpSp>
      <p:grpSp>
        <p:nvGrpSpPr>
          <p:cNvPr id="13" name="object 20"/>
          <p:cNvGrpSpPr/>
          <p:nvPr/>
        </p:nvGrpSpPr>
        <p:grpSpPr>
          <a:xfrm>
            <a:off x="7773976" y="2052919"/>
            <a:ext cx="2920918" cy="1283611"/>
            <a:chOff x="6106540" y="1452002"/>
            <a:chExt cx="2051124" cy="1246248"/>
          </a:xfrm>
        </p:grpSpPr>
        <p:sp>
          <p:nvSpPr>
            <p:cNvPr id="14" name="object 21"/>
            <p:cNvSpPr/>
            <p:nvPr/>
          </p:nvSpPr>
          <p:spPr>
            <a:xfrm>
              <a:off x="6118023" y="1452002"/>
              <a:ext cx="2039641" cy="1246248"/>
            </a:xfrm>
            <a:custGeom>
              <a:avLst/>
              <a:gdLst/>
              <a:ahLst/>
              <a:cxnLst/>
              <a:rect l="l" t="t" r="r" b="b"/>
              <a:pathLst>
                <a:path w="2042159" h="1225550">
                  <a:moveTo>
                    <a:pt x="1919351" y="0"/>
                  </a:moveTo>
                  <a:lnTo>
                    <a:pt x="122555" y="0"/>
                  </a:lnTo>
                  <a:lnTo>
                    <a:pt x="74848" y="9630"/>
                  </a:lnTo>
                  <a:lnTo>
                    <a:pt x="35893" y="35893"/>
                  </a:lnTo>
                  <a:lnTo>
                    <a:pt x="9630" y="74848"/>
                  </a:lnTo>
                  <a:lnTo>
                    <a:pt x="0" y="122555"/>
                  </a:lnTo>
                  <a:lnTo>
                    <a:pt x="0" y="1102614"/>
                  </a:lnTo>
                  <a:lnTo>
                    <a:pt x="9630" y="1150320"/>
                  </a:lnTo>
                  <a:lnTo>
                    <a:pt x="35893" y="1189275"/>
                  </a:lnTo>
                  <a:lnTo>
                    <a:pt x="74848" y="1215538"/>
                  </a:lnTo>
                  <a:lnTo>
                    <a:pt x="122555" y="1225169"/>
                  </a:lnTo>
                  <a:lnTo>
                    <a:pt x="1919351" y="1225169"/>
                  </a:lnTo>
                  <a:lnTo>
                    <a:pt x="1966983" y="1215538"/>
                  </a:lnTo>
                  <a:lnTo>
                    <a:pt x="2005901" y="1189275"/>
                  </a:lnTo>
                  <a:lnTo>
                    <a:pt x="2032150" y="1150320"/>
                  </a:lnTo>
                  <a:lnTo>
                    <a:pt x="2041779" y="1102614"/>
                  </a:lnTo>
                  <a:lnTo>
                    <a:pt x="2041779" y="122555"/>
                  </a:lnTo>
                  <a:lnTo>
                    <a:pt x="2032150" y="74848"/>
                  </a:lnTo>
                  <a:lnTo>
                    <a:pt x="2005901" y="35893"/>
                  </a:lnTo>
                  <a:lnTo>
                    <a:pt x="1966983" y="9630"/>
                  </a:lnTo>
                  <a:lnTo>
                    <a:pt x="1919351" y="0"/>
                  </a:lnTo>
                  <a:close/>
                </a:path>
              </a:pathLst>
            </a:custGeom>
            <a:solidFill>
              <a:srgbClr val="CC0000"/>
            </a:solidFill>
          </p:spPr>
          <p:txBody>
            <a:bodyPr wrap="square" lIns="0" tIns="0" rIns="0" bIns="0" rtlCol="0" anchor="ctr"/>
            <a:lstStyle/>
            <a:p>
              <a:pPr algn="ctr"/>
              <a:r>
                <a:rPr lang="en-IN" sz="2000" b="1" dirty="0" smtClean="0">
                  <a:solidFill>
                    <a:schemeClr val="bg1"/>
                  </a:solidFill>
                </a:rPr>
                <a:t>EXPLORATORY DATA ANALYSIS</a:t>
              </a:r>
              <a:endParaRPr sz="2000" b="1" dirty="0">
                <a:solidFill>
                  <a:schemeClr val="bg1"/>
                </a:solidFill>
              </a:endParaRPr>
            </a:p>
          </p:txBody>
        </p:sp>
        <p:sp>
          <p:nvSpPr>
            <p:cNvPr id="15" name="object 22"/>
            <p:cNvSpPr/>
            <p:nvPr/>
          </p:nvSpPr>
          <p:spPr>
            <a:xfrm>
              <a:off x="6106540" y="1455292"/>
              <a:ext cx="2042160" cy="1225550"/>
            </a:xfrm>
            <a:custGeom>
              <a:avLst/>
              <a:gdLst/>
              <a:ahLst/>
              <a:cxnLst/>
              <a:rect l="l" t="t" r="r" b="b"/>
              <a:pathLst>
                <a:path w="2042159" h="1225550">
                  <a:moveTo>
                    <a:pt x="0" y="122555"/>
                  </a:moveTo>
                  <a:lnTo>
                    <a:pt x="9630" y="74848"/>
                  </a:lnTo>
                  <a:lnTo>
                    <a:pt x="35893" y="35893"/>
                  </a:lnTo>
                  <a:lnTo>
                    <a:pt x="74848" y="9630"/>
                  </a:lnTo>
                  <a:lnTo>
                    <a:pt x="122555" y="0"/>
                  </a:lnTo>
                  <a:lnTo>
                    <a:pt x="1919351" y="0"/>
                  </a:lnTo>
                  <a:lnTo>
                    <a:pt x="1966983" y="9630"/>
                  </a:lnTo>
                  <a:lnTo>
                    <a:pt x="2005901" y="35893"/>
                  </a:lnTo>
                  <a:lnTo>
                    <a:pt x="2032150" y="74848"/>
                  </a:lnTo>
                  <a:lnTo>
                    <a:pt x="2041779" y="122555"/>
                  </a:lnTo>
                  <a:lnTo>
                    <a:pt x="2041779" y="1102614"/>
                  </a:lnTo>
                  <a:lnTo>
                    <a:pt x="2032150" y="1150320"/>
                  </a:lnTo>
                  <a:lnTo>
                    <a:pt x="2005901" y="1189275"/>
                  </a:lnTo>
                  <a:lnTo>
                    <a:pt x="1966983" y="1215538"/>
                  </a:lnTo>
                  <a:lnTo>
                    <a:pt x="1919351" y="1225169"/>
                  </a:lnTo>
                  <a:lnTo>
                    <a:pt x="122555" y="1225169"/>
                  </a:lnTo>
                  <a:lnTo>
                    <a:pt x="74848" y="1215538"/>
                  </a:lnTo>
                  <a:lnTo>
                    <a:pt x="35893" y="1189275"/>
                  </a:lnTo>
                  <a:lnTo>
                    <a:pt x="9630" y="1150320"/>
                  </a:lnTo>
                  <a:lnTo>
                    <a:pt x="0" y="1102614"/>
                  </a:lnTo>
                  <a:lnTo>
                    <a:pt x="0" y="122555"/>
                  </a:lnTo>
                  <a:close/>
                </a:path>
              </a:pathLst>
            </a:custGeom>
            <a:ln w="25400">
              <a:solidFill>
                <a:srgbClr val="202020"/>
              </a:solidFill>
            </a:ln>
          </p:spPr>
          <p:txBody>
            <a:bodyPr wrap="square" lIns="0" tIns="0" rIns="0" bIns="0" rtlCol="0"/>
            <a:lstStyle/>
            <a:p>
              <a:endParaRPr dirty="0"/>
            </a:p>
          </p:txBody>
        </p:sp>
      </p:grpSp>
      <p:sp>
        <p:nvSpPr>
          <p:cNvPr id="16" name="object 19"/>
          <p:cNvSpPr/>
          <p:nvPr/>
        </p:nvSpPr>
        <p:spPr>
          <a:xfrm>
            <a:off x="6714565" y="2388443"/>
            <a:ext cx="770964" cy="521922"/>
          </a:xfrm>
          <a:custGeom>
            <a:avLst/>
            <a:gdLst/>
            <a:ahLst/>
            <a:cxnLst/>
            <a:rect l="l" t="t" r="r" b="b"/>
            <a:pathLst>
              <a:path w="433070" h="506730">
                <a:moveTo>
                  <a:pt x="216407" y="0"/>
                </a:moveTo>
                <a:lnTo>
                  <a:pt x="216407" y="101219"/>
                </a:lnTo>
                <a:lnTo>
                  <a:pt x="0" y="101219"/>
                </a:lnTo>
                <a:lnTo>
                  <a:pt x="0" y="405130"/>
                </a:lnTo>
                <a:lnTo>
                  <a:pt x="216407" y="405130"/>
                </a:lnTo>
                <a:lnTo>
                  <a:pt x="216407" y="506349"/>
                </a:lnTo>
                <a:lnTo>
                  <a:pt x="432942" y="253111"/>
                </a:lnTo>
                <a:lnTo>
                  <a:pt x="216407" y="0"/>
                </a:lnTo>
                <a:close/>
              </a:path>
            </a:pathLst>
          </a:custGeom>
          <a:solidFill>
            <a:srgbClr val="202020"/>
          </a:solidFill>
        </p:spPr>
        <p:txBody>
          <a:bodyPr wrap="square" lIns="0" tIns="0" rIns="0" bIns="0" rtlCol="0"/>
          <a:lstStyle/>
          <a:p>
            <a:endParaRPr dirty="0"/>
          </a:p>
        </p:txBody>
      </p:sp>
      <p:sp>
        <p:nvSpPr>
          <p:cNvPr id="18" name="object 24"/>
          <p:cNvSpPr/>
          <p:nvPr/>
        </p:nvSpPr>
        <p:spPr>
          <a:xfrm>
            <a:off x="9151291" y="3585882"/>
            <a:ext cx="506730" cy="706329"/>
          </a:xfrm>
          <a:custGeom>
            <a:avLst/>
            <a:gdLst/>
            <a:ahLst/>
            <a:cxnLst/>
            <a:rect l="l" t="t" r="r" b="b"/>
            <a:pathLst>
              <a:path w="506729" h="433070">
                <a:moveTo>
                  <a:pt x="405129" y="0"/>
                </a:moveTo>
                <a:lnTo>
                  <a:pt x="101346" y="0"/>
                </a:lnTo>
                <a:lnTo>
                  <a:pt x="101346" y="216408"/>
                </a:lnTo>
                <a:lnTo>
                  <a:pt x="0" y="216408"/>
                </a:lnTo>
                <a:lnTo>
                  <a:pt x="253238" y="432943"/>
                </a:lnTo>
                <a:lnTo>
                  <a:pt x="506349" y="216408"/>
                </a:lnTo>
                <a:lnTo>
                  <a:pt x="405129" y="216408"/>
                </a:lnTo>
                <a:lnTo>
                  <a:pt x="405129" y="0"/>
                </a:lnTo>
                <a:close/>
              </a:path>
            </a:pathLst>
          </a:custGeom>
          <a:solidFill>
            <a:srgbClr val="202020"/>
          </a:solidFill>
        </p:spPr>
        <p:txBody>
          <a:bodyPr wrap="square" lIns="0" tIns="0" rIns="0" bIns="0" rtlCol="0"/>
          <a:lstStyle/>
          <a:p>
            <a:endParaRPr dirty="0"/>
          </a:p>
        </p:txBody>
      </p:sp>
      <p:grpSp>
        <p:nvGrpSpPr>
          <p:cNvPr id="19" name="object 15"/>
          <p:cNvGrpSpPr/>
          <p:nvPr/>
        </p:nvGrpSpPr>
        <p:grpSpPr>
          <a:xfrm>
            <a:off x="8160683" y="4598894"/>
            <a:ext cx="2623858" cy="1362635"/>
            <a:chOff x="3248025" y="1455292"/>
            <a:chExt cx="2051125" cy="1242957"/>
          </a:xfrm>
        </p:grpSpPr>
        <p:sp>
          <p:nvSpPr>
            <p:cNvPr id="20" name="object 16"/>
            <p:cNvSpPr/>
            <p:nvPr/>
          </p:nvSpPr>
          <p:spPr>
            <a:xfrm>
              <a:off x="3256990" y="1472699"/>
              <a:ext cx="2042160" cy="1225550"/>
            </a:xfrm>
            <a:custGeom>
              <a:avLst/>
              <a:gdLst/>
              <a:ahLst/>
              <a:cxnLst/>
              <a:rect l="l" t="t" r="r" b="b"/>
              <a:pathLst>
                <a:path w="2042160" h="1225550">
                  <a:moveTo>
                    <a:pt x="1919351" y="0"/>
                  </a:moveTo>
                  <a:lnTo>
                    <a:pt x="122554" y="0"/>
                  </a:lnTo>
                  <a:lnTo>
                    <a:pt x="74848" y="9630"/>
                  </a:lnTo>
                  <a:lnTo>
                    <a:pt x="35893" y="35893"/>
                  </a:lnTo>
                  <a:lnTo>
                    <a:pt x="9630" y="74848"/>
                  </a:lnTo>
                  <a:lnTo>
                    <a:pt x="0" y="122555"/>
                  </a:lnTo>
                  <a:lnTo>
                    <a:pt x="0" y="1102614"/>
                  </a:lnTo>
                  <a:lnTo>
                    <a:pt x="9630" y="1150320"/>
                  </a:lnTo>
                  <a:lnTo>
                    <a:pt x="35893" y="1189275"/>
                  </a:lnTo>
                  <a:lnTo>
                    <a:pt x="74848" y="1215538"/>
                  </a:lnTo>
                  <a:lnTo>
                    <a:pt x="122554" y="1225169"/>
                  </a:lnTo>
                  <a:lnTo>
                    <a:pt x="1919351" y="1225169"/>
                  </a:lnTo>
                  <a:lnTo>
                    <a:pt x="1967037" y="1215538"/>
                  </a:lnTo>
                  <a:lnTo>
                    <a:pt x="2005949" y="1189275"/>
                  </a:lnTo>
                  <a:lnTo>
                    <a:pt x="2032168" y="1150320"/>
                  </a:lnTo>
                  <a:lnTo>
                    <a:pt x="2041778" y="1102614"/>
                  </a:lnTo>
                  <a:lnTo>
                    <a:pt x="2041778" y="122555"/>
                  </a:lnTo>
                  <a:lnTo>
                    <a:pt x="2032168" y="74848"/>
                  </a:lnTo>
                  <a:lnTo>
                    <a:pt x="2005949" y="35893"/>
                  </a:lnTo>
                  <a:lnTo>
                    <a:pt x="1967037" y="9630"/>
                  </a:lnTo>
                  <a:lnTo>
                    <a:pt x="1919351" y="0"/>
                  </a:lnTo>
                  <a:close/>
                </a:path>
              </a:pathLst>
            </a:custGeom>
            <a:solidFill>
              <a:srgbClr val="CC0000"/>
            </a:solidFill>
          </p:spPr>
          <p:txBody>
            <a:bodyPr wrap="square" lIns="0" tIns="0" rIns="0" bIns="0" rtlCol="0" anchor="ctr"/>
            <a:lstStyle/>
            <a:p>
              <a:pPr algn="ctr"/>
              <a:r>
                <a:rPr lang="en-IN" sz="2000" b="1" dirty="0" smtClean="0">
                  <a:solidFill>
                    <a:schemeClr val="bg1"/>
                  </a:solidFill>
                </a:rPr>
                <a:t>FEATURE ENGINEERING</a:t>
              </a:r>
            </a:p>
          </p:txBody>
        </p:sp>
        <p:sp>
          <p:nvSpPr>
            <p:cNvPr id="21" name="object 17"/>
            <p:cNvSpPr/>
            <p:nvPr/>
          </p:nvSpPr>
          <p:spPr>
            <a:xfrm>
              <a:off x="3248025" y="1455292"/>
              <a:ext cx="2042160" cy="1225550"/>
            </a:xfrm>
            <a:custGeom>
              <a:avLst/>
              <a:gdLst/>
              <a:ahLst/>
              <a:cxnLst/>
              <a:rect l="l" t="t" r="r" b="b"/>
              <a:pathLst>
                <a:path w="2042160" h="1225550">
                  <a:moveTo>
                    <a:pt x="0" y="122555"/>
                  </a:moveTo>
                  <a:lnTo>
                    <a:pt x="9630" y="74848"/>
                  </a:lnTo>
                  <a:lnTo>
                    <a:pt x="35893" y="35893"/>
                  </a:lnTo>
                  <a:lnTo>
                    <a:pt x="74848" y="9630"/>
                  </a:lnTo>
                  <a:lnTo>
                    <a:pt x="122554" y="0"/>
                  </a:lnTo>
                  <a:lnTo>
                    <a:pt x="1919351" y="0"/>
                  </a:lnTo>
                  <a:lnTo>
                    <a:pt x="1967037" y="9630"/>
                  </a:lnTo>
                  <a:lnTo>
                    <a:pt x="2005949" y="35893"/>
                  </a:lnTo>
                  <a:lnTo>
                    <a:pt x="2032168" y="74848"/>
                  </a:lnTo>
                  <a:lnTo>
                    <a:pt x="2041778" y="122555"/>
                  </a:lnTo>
                  <a:lnTo>
                    <a:pt x="2041778" y="1102614"/>
                  </a:lnTo>
                  <a:lnTo>
                    <a:pt x="2032168" y="1150320"/>
                  </a:lnTo>
                  <a:lnTo>
                    <a:pt x="2005949" y="1189275"/>
                  </a:lnTo>
                  <a:lnTo>
                    <a:pt x="1967037" y="1215538"/>
                  </a:lnTo>
                  <a:lnTo>
                    <a:pt x="1919351" y="1225169"/>
                  </a:lnTo>
                  <a:lnTo>
                    <a:pt x="122554" y="1225169"/>
                  </a:lnTo>
                  <a:lnTo>
                    <a:pt x="74848" y="1215538"/>
                  </a:lnTo>
                  <a:lnTo>
                    <a:pt x="35893" y="1189275"/>
                  </a:lnTo>
                  <a:lnTo>
                    <a:pt x="9630" y="1150320"/>
                  </a:lnTo>
                  <a:lnTo>
                    <a:pt x="0" y="1102614"/>
                  </a:lnTo>
                  <a:lnTo>
                    <a:pt x="0" y="122555"/>
                  </a:lnTo>
                  <a:close/>
                </a:path>
              </a:pathLst>
            </a:custGeom>
            <a:ln w="25399">
              <a:solidFill>
                <a:srgbClr val="202020"/>
              </a:solidFill>
            </a:ln>
          </p:spPr>
          <p:txBody>
            <a:bodyPr wrap="square" lIns="0" tIns="0" rIns="0" bIns="0" rtlCol="0"/>
            <a:lstStyle/>
            <a:p>
              <a:endParaRPr dirty="0"/>
            </a:p>
          </p:txBody>
        </p:sp>
      </p:grpSp>
      <p:grpSp>
        <p:nvGrpSpPr>
          <p:cNvPr id="22" name="object 15"/>
          <p:cNvGrpSpPr/>
          <p:nvPr/>
        </p:nvGrpSpPr>
        <p:grpSpPr>
          <a:xfrm>
            <a:off x="4195483" y="4607858"/>
            <a:ext cx="2626660" cy="1362635"/>
            <a:chOff x="3238828" y="1447115"/>
            <a:chExt cx="2053315" cy="1242958"/>
          </a:xfrm>
        </p:grpSpPr>
        <p:sp>
          <p:nvSpPr>
            <p:cNvPr id="23" name="object 16"/>
            <p:cNvSpPr/>
            <p:nvPr/>
          </p:nvSpPr>
          <p:spPr>
            <a:xfrm flipH="1">
              <a:off x="3238828" y="1447115"/>
              <a:ext cx="2053315" cy="1242958"/>
            </a:xfrm>
            <a:custGeom>
              <a:avLst/>
              <a:gdLst/>
              <a:ahLst/>
              <a:cxnLst/>
              <a:rect l="l" t="t" r="r" b="b"/>
              <a:pathLst>
                <a:path w="2042160" h="1225550">
                  <a:moveTo>
                    <a:pt x="1919351" y="0"/>
                  </a:moveTo>
                  <a:lnTo>
                    <a:pt x="122554" y="0"/>
                  </a:lnTo>
                  <a:lnTo>
                    <a:pt x="74848" y="9630"/>
                  </a:lnTo>
                  <a:lnTo>
                    <a:pt x="35893" y="35893"/>
                  </a:lnTo>
                  <a:lnTo>
                    <a:pt x="9630" y="74848"/>
                  </a:lnTo>
                  <a:lnTo>
                    <a:pt x="0" y="122555"/>
                  </a:lnTo>
                  <a:lnTo>
                    <a:pt x="0" y="1102614"/>
                  </a:lnTo>
                  <a:lnTo>
                    <a:pt x="9630" y="1150320"/>
                  </a:lnTo>
                  <a:lnTo>
                    <a:pt x="35893" y="1189275"/>
                  </a:lnTo>
                  <a:lnTo>
                    <a:pt x="74848" y="1215538"/>
                  </a:lnTo>
                  <a:lnTo>
                    <a:pt x="122554" y="1225169"/>
                  </a:lnTo>
                  <a:lnTo>
                    <a:pt x="1919351" y="1225169"/>
                  </a:lnTo>
                  <a:lnTo>
                    <a:pt x="1967037" y="1215538"/>
                  </a:lnTo>
                  <a:lnTo>
                    <a:pt x="2005949" y="1189275"/>
                  </a:lnTo>
                  <a:lnTo>
                    <a:pt x="2032168" y="1150320"/>
                  </a:lnTo>
                  <a:lnTo>
                    <a:pt x="2041778" y="1102614"/>
                  </a:lnTo>
                  <a:lnTo>
                    <a:pt x="2041778" y="122555"/>
                  </a:lnTo>
                  <a:lnTo>
                    <a:pt x="2032168" y="74848"/>
                  </a:lnTo>
                  <a:lnTo>
                    <a:pt x="2005949" y="35893"/>
                  </a:lnTo>
                  <a:lnTo>
                    <a:pt x="1967037" y="9630"/>
                  </a:lnTo>
                  <a:lnTo>
                    <a:pt x="1919351" y="0"/>
                  </a:lnTo>
                  <a:close/>
                </a:path>
              </a:pathLst>
            </a:custGeom>
            <a:solidFill>
              <a:srgbClr val="CC0000"/>
            </a:solidFill>
          </p:spPr>
          <p:txBody>
            <a:bodyPr wrap="square" lIns="0" tIns="0" rIns="0" bIns="0" rtlCol="0" anchor="ctr"/>
            <a:lstStyle/>
            <a:p>
              <a:pPr algn="ctr"/>
              <a:r>
                <a:rPr lang="en-IN" sz="2000" b="1" dirty="0" smtClean="0">
                  <a:solidFill>
                    <a:schemeClr val="bg1"/>
                  </a:solidFill>
                </a:rPr>
                <a:t>MODEL IMPLEMENTATION AND EVALUATION</a:t>
              </a:r>
            </a:p>
          </p:txBody>
        </p:sp>
        <p:sp>
          <p:nvSpPr>
            <p:cNvPr id="24" name="object 17"/>
            <p:cNvSpPr/>
            <p:nvPr/>
          </p:nvSpPr>
          <p:spPr>
            <a:xfrm>
              <a:off x="3248025" y="1455292"/>
              <a:ext cx="2042160" cy="1225550"/>
            </a:xfrm>
            <a:custGeom>
              <a:avLst/>
              <a:gdLst/>
              <a:ahLst/>
              <a:cxnLst/>
              <a:rect l="l" t="t" r="r" b="b"/>
              <a:pathLst>
                <a:path w="2042160" h="1225550">
                  <a:moveTo>
                    <a:pt x="0" y="122555"/>
                  </a:moveTo>
                  <a:lnTo>
                    <a:pt x="9630" y="74848"/>
                  </a:lnTo>
                  <a:lnTo>
                    <a:pt x="35893" y="35893"/>
                  </a:lnTo>
                  <a:lnTo>
                    <a:pt x="74848" y="9630"/>
                  </a:lnTo>
                  <a:lnTo>
                    <a:pt x="122554" y="0"/>
                  </a:lnTo>
                  <a:lnTo>
                    <a:pt x="1919351" y="0"/>
                  </a:lnTo>
                  <a:lnTo>
                    <a:pt x="1967037" y="9630"/>
                  </a:lnTo>
                  <a:lnTo>
                    <a:pt x="2005949" y="35893"/>
                  </a:lnTo>
                  <a:lnTo>
                    <a:pt x="2032168" y="74848"/>
                  </a:lnTo>
                  <a:lnTo>
                    <a:pt x="2041778" y="122555"/>
                  </a:lnTo>
                  <a:lnTo>
                    <a:pt x="2041778" y="1102614"/>
                  </a:lnTo>
                  <a:lnTo>
                    <a:pt x="2032168" y="1150320"/>
                  </a:lnTo>
                  <a:lnTo>
                    <a:pt x="2005949" y="1189275"/>
                  </a:lnTo>
                  <a:lnTo>
                    <a:pt x="1967037" y="1215538"/>
                  </a:lnTo>
                  <a:lnTo>
                    <a:pt x="1919351" y="1225169"/>
                  </a:lnTo>
                  <a:lnTo>
                    <a:pt x="122554" y="1225169"/>
                  </a:lnTo>
                  <a:lnTo>
                    <a:pt x="74848" y="1215538"/>
                  </a:lnTo>
                  <a:lnTo>
                    <a:pt x="35893" y="1189275"/>
                  </a:lnTo>
                  <a:lnTo>
                    <a:pt x="9630" y="1150320"/>
                  </a:lnTo>
                  <a:lnTo>
                    <a:pt x="0" y="1102614"/>
                  </a:lnTo>
                  <a:lnTo>
                    <a:pt x="0" y="122555"/>
                  </a:lnTo>
                  <a:close/>
                </a:path>
              </a:pathLst>
            </a:custGeom>
            <a:ln w="25399">
              <a:solidFill>
                <a:srgbClr val="202020"/>
              </a:solidFill>
            </a:ln>
          </p:spPr>
          <p:txBody>
            <a:bodyPr wrap="square" lIns="0" tIns="0" rIns="0" bIns="0" rtlCol="0"/>
            <a:lstStyle/>
            <a:p>
              <a:endParaRPr dirty="0"/>
            </a:p>
          </p:txBody>
        </p:sp>
      </p:grpSp>
      <p:sp>
        <p:nvSpPr>
          <p:cNvPr id="25" name="object 29"/>
          <p:cNvSpPr/>
          <p:nvPr/>
        </p:nvSpPr>
        <p:spPr>
          <a:xfrm>
            <a:off x="7019365" y="5050491"/>
            <a:ext cx="788893" cy="521922"/>
          </a:xfrm>
          <a:custGeom>
            <a:avLst/>
            <a:gdLst/>
            <a:ahLst/>
            <a:cxnLst/>
            <a:rect l="l" t="t" r="r" b="b"/>
            <a:pathLst>
              <a:path w="433070" h="506729">
                <a:moveTo>
                  <a:pt x="216407" y="0"/>
                </a:moveTo>
                <a:lnTo>
                  <a:pt x="0" y="253161"/>
                </a:lnTo>
                <a:lnTo>
                  <a:pt x="216407" y="506336"/>
                </a:lnTo>
                <a:lnTo>
                  <a:pt x="216407" y="405066"/>
                </a:lnTo>
                <a:lnTo>
                  <a:pt x="432815" y="405066"/>
                </a:lnTo>
                <a:lnTo>
                  <a:pt x="432815" y="101257"/>
                </a:lnTo>
                <a:lnTo>
                  <a:pt x="216407" y="101257"/>
                </a:lnTo>
                <a:lnTo>
                  <a:pt x="216407" y="0"/>
                </a:lnTo>
                <a:close/>
              </a:path>
            </a:pathLst>
          </a:custGeom>
          <a:solidFill>
            <a:srgbClr val="202020"/>
          </a:solidFill>
        </p:spPr>
        <p:txBody>
          <a:bodyPr wrap="square" lIns="0" tIns="0" rIns="0" bIns="0" rtlCol="0"/>
          <a:lstStyle/>
          <a:p>
            <a:endParaRPr dirty="0"/>
          </a:p>
        </p:txBody>
      </p:sp>
      <p:sp>
        <p:nvSpPr>
          <p:cNvPr id="26" name="object 29"/>
          <p:cNvSpPr/>
          <p:nvPr/>
        </p:nvSpPr>
        <p:spPr>
          <a:xfrm>
            <a:off x="3182471" y="5086350"/>
            <a:ext cx="788893" cy="521922"/>
          </a:xfrm>
          <a:custGeom>
            <a:avLst/>
            <a:gdLst/>
            <a:ahLst/>
            <a:cxnLst/>
            <a:rect l="l" t="t" r="r" b="b"/>
            <a:pathLst>
              <a:path w="433070" h="506729">
                <a:moveTo>
                  <a:pt x="216407" y="0"/>
                </a:moveTo>
                <a:lnTo>
                  <a:pt x="0" y="253161"/>
                </a:lnTo>
                <a:lnTo>
                  <a:pt x="216407" y="506336"/>
                </a:lnTo>
                <a:lnTo>
                  <a:pt x="216407" y="405066"/>
                </a:lnTo>
                <a:lnTo>
                  <a:pt x="432815" y="405066"/>
                </a:lnTo>
                <a:lnTo>
                  <a:pt x="432815" y="101257"/>
                </a:lnTo>
                <a:lnTo>
                  <a:pt x="216407" y="101257"/>
                </a:lnTo>
                <a:lnTo>
                  <a:pt x="216407" y="0"/>
                </a:lnTo>
                <a:close/>
              </a:path>
            </a:pathLst>
          </a:custGeom>
          <a:solidFill>
            <a:srgbClr val="202020"/>
          </a:solidFill>
        </p:spPr>
        <p:txBody>
          <a:bodyPr wrap="square" lIns="0" tIns="0" rIns="0" bIns="0" rtlCol="0"/>
          <a:lstStyle/>
          <a:p>
            <a:endParaRPr dirty="0"/>
          </a:p>
        </p:txBody>
      </p:sp>
      <p:grpSp>
        <p:nvGrpSpPr>
          <p:cNvPr id="27" name="object 15"/>
          <p:cNvGrpSpPr/>
          <p:nvPr/>
        </p:nvGrpSpPr>
        <p:grpSpPr>
          <a:xfrm>
            <a:off x="887505" y="4625788"/>
            <a:ext cx="5950062" cy="1398494"/>
            <a:chOff x="638897" y="1455292"/>
            <a:chExt cx="4651288" cy="1275667"/>
          </a:xfrm>
        </p:grpSpPr>
        <p:sp>
          <p:nvSpPr>
            <p:cNvPr id="28" name="object 16"/>
            <p:cNvSpPr/>
            <p:nvPr/>
          </p:nvSpPr>
          <p:spPr>
            <a:xfrm flipH="1">
              <a:off x="638897" y="1488001"/>
              <a:ext cx="1646857" cy="1242958"/>
            </a:xfrm>
            <a:custGeom>
              <a:avLst/>
              <a:gdLst/>
              <a:ahLst/>
              <a:cxnLst/>
              <a:rect l="l" t="t" r="r" b="b"/>
              <a:pathLst>
                <a:path w="2042160" h="1225550">
                  <a:moveTo>
                    <a:pt x="1919351" y="0"/>
                  </a:moveTo>
                  <a:lnTo>
                    <a:pt x="122554" y="0"/>
                  </a:lnTo>
                  <a:lnTo>
                    <a:pt x="74848" y="9630"/>
                  </a:lnTo>
                  <a:lnTo>
                    <a:pt x="35893" y="35893"/>
                  </a:lnTo>
                  <a:lnTo>
                    <a:pt x="9630" y="74848"/>
                  </a:lnTo>
                  <a:lnTo>
                    <a:pt x="0" y="122555"/>
                  </a:lnTo>
                  <a:lnTo>
                    <a:pt x="0" y="1102614"/>
                  </a:lnTo>
                  <a:lnTo>
                    <a:pt x="9630" y="1150320"/>
                  </a:lnTo>
                  <a:lnTo>
                    <a:pt x="35893" y="1189275"/>
                  </a:lnTo>
                  <a:lnTo>
                    <a:pt x="74848" y="1215538"/>
                  </a:lnTo>
                  <a:lnTo>
                    <a:pt x="122554" y="1225169"/>
                  </a:lnTo>
                  <a:lnTo>
                    <a:pt x="1919351" y="1225169"/>
                  </a:lnTo>
                  <a:lnTo>
                    <a:pt x="1967037" y="1215538"/>
                  </a:lnTo>
                  <a:lnTo>
                    <a:pt x="2005949" y="1189275"/>
                  </a:lnTo>
                  <a:lnTo>
                    <a:pt x="2032168" y="1150320"/>
                  </a:lnTo>
                  <a:lnTo>
                    <a:pt x="2041778" y="1102614"/>
                  </a:lnTo>
                  <a:lnTo>
                    <a:pt x="2041778" y="122555"/>
                  </a:lnTo>
                  <a:lnTo>
                    <a:pt x="2032168" y="74848"/>
                  </a:lnTo>
                  <a:lnTo>
                    <a:pt x="2005949" y="35893"/>
                  </a:lnTo>
                  <a:lnTo>
                    <a:pt x="1967037" y="9630"/>
                  </a:lnTo>
                  <a:lnTo>
                    <a:pt x="1919351" y="0"/>
                  </a:lnTo>
                  <a:close/>
                </a:path>
              </a:pathLst>
            </a:custGeom>
            <a:solidFill>
              <a:srgbClr val="CC0000"/>
            </a:solidFill>
          </p:spPr>
          <p:txBody>
            <a:bodyPr wrap="square" lIns="0" tIns="0" rIns="0" bIns="0" rtlCol="0" anchor="ctr"/>
            <a:lstStyle/>
            <a:p>
              <a:pPr algn="ctr"/>
              <a:r>
                <a:rPr lang="en-IN" sz="2000" b="1" dirty="0" smtClean="0">
                  <a:solidFill>
                    <a:schemeClr val="bg1"/>
                  </a:solidFill>
                </a:rPr>
                <a:t>PROJECT CONCLUSIONS</a:t>
              </a:r>
            </a:p>
          </p:txBody>
        </p:sp>
        <p:sp>
          <p:nvSpPr>
            <p:cNvPr id="29" name="object 17"/>
            <p:cNvSpPr/>
            <p:nvPr/>
          </p:nvSpPr>
          <p:spPr>
            <a:xfrm>
              <a:off x="3248025" y="1455292"/>
              <a:ext cx="2042160" cy="1225550"/>
            </a:xfrm>
            <a:custGeom>
              <a:avLst/>
              <a:gdLst/>
              <a:ahLst/>
              <a:cxnLst/>
              <a:rect l="l" t="t" r="r" b="b"/>
              <a:pathLst>
                <a:path w="2042160" h="1225550">
                  <a:moveTo>
                    <a:pt x="0" y="122555"/>
                  </a:moveTo>
                  <a:lnTo>
                    <a:pt x="9630" y="74848"/>
                  </a:lnTo>
                  <a:lnTo>
                    <a:pt x="35893" y="35893"/>
                  </a:lnTo>
                  <a:lnTo>
                    <a:pt x="74848" y="9630"/>
                  </a:lnTo>
                  <a:lnTo>
                    <a:pt x="122554" y="0"/>
                  </a:lnTo>
                  <a:lnTo>
                    <a:pt x="1919351" y="0"/>
                  </a:lnTo>
                  <a:lnTo>
                    <a:pt x="1967037" y="9630"/>
                  </a:lnTo>
                  <a:lnTo>
                    <a:pt x="2005949" y="35893"/>
                  </a:lnTo>
                  <a:lnTo>
                    <a:pt x="2032168" y="74848"/>
                  </a:lnTo>
                  <a:lnTo>
                    <a:pt x="2041778" y="122555"/>
                  </a:lnTo>
                  <a:lnTo>
                    <a:pt x="2041778" y="1102614"/>
                  </a:lnTo>
                  <a:lnTo>
                    <a:pt x="2032168" y="1150320"/>
                  </a:lnTo>
                  <a:lnTo>
                    <a:pt x="2005949" y="1189275"/>
                  </a:lnTo>
                  <a:lnTo>
                    <a:pt x="1967037" y="1215538"/>
                  </a:lnTo>
                  <a:lnTo>
                    <a:pt x="1919351" y="1225169"/>
                  </a:lnTo>
                  <a:lnTo>
                    <a:pt x="122554" y="1225169"/>
                  </a:lnTo>
                  <a:lnTo>
                    <a:pt x="74848" y="1215538"/>
                  </a:lnTo>
                  <a:lnTo>
                    <a:pt x="35893" y="1189275"/>
                  </a:lnTo>
                  <a:lnTo>
                    <a:pt x="9630" y="1150320"/>
                  </a:lnTo>
                  <a:lnTo>
                    <a:pt x="0" y="1102614"/>
                  </a:lnTo>
                  <a:lnTo>
                    <a:pt x="0" y="122555"/>
                  </a:lnTo>
                  <a:close/>
                </a:path>
              </a:pathLst>
            </a:custGeom>
            <a:ln w="25399">
              <a:solidFill>
                <a:srgbClr val="202020"/>
              </a:solidFill>
            </a:ln>
          </p:spPr>
          <p:txBody>
            <a:bodyPr wrap="square" lIns="0" tIns="0" rIns="0" bIns="0" rtlCol="0"/>
            <a:lstStyle/>
            <a:p>
              <a:endParaRPr dirty="0"/>
            </a:p>
          </p:txBody>
        </p:sp>
      </p:gr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3955520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164" y="394448"/>
            <a:ext cx="8686800" cy="584775"/>
          </a:xfrm>
          <a:prstGeom prst="rect">
            <a:avLst/>
          </a:prstGeom>
          <a:noFill/>
        </p:spPr>
        <p:txBody>
          <a:bodyPr wrap="square" rtlCol="0">
            <a:spAutoFit/>
          </a:bodyPr>
          <a:lstStyle/>
          <a:p>
            <a:r>
              <a:rPr lang="en-US" sz="3200" b="1" dirty="0" smtClean="0">
                <a:solidFill>
                  <a:srgbClr val="00B050"/>
                </a:solidFill>
              </a:rPr>
              <a:t>FEATURE IMPORTANCE PLOT</a:t>
            </a:r>
            <a:endParaRPr lang="en-IN" sz="3200" b="1" dirty="0">
              <a:solidFill>
                <a:srgbClr val="00B05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77" y="1120378"/>
            <a:ext cx="11053482" cy="461703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1171586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0964" y="331694"/>
            <a:ext cx="6230471" cy="584775"/>
          </a:xfrm>
          <a:prstGeom prst="rect">
            <a:avLst/>
          </a:prstGeom>
          <a:noFill/>
        </p:spPr>
        <p:txBody>
          <a:bodyPr wrap="square" rtlCol="0">
            <a:spAutoFit/>
          </a:bodyPr>
          <a:lstStyle/>
          <a:p>
            <a:r>
              <a:rPr lang="en-IN" sz="3200" b="1" dirty="0" smtClean="0">
                <a:solidFill>
                  <a:srgbClr val="00B050"/>
                </a:solidFill>
              </a:rPr>
              <a:t>GRADIENT BOOSTING  REGRESSIOR</a:t>
            </a:r>
            <a:endParaRPr lang="en-IN" sz="3200" b="1" dirty="0">
              <a:solidFill>
                <a:srgbClr val="00B050"/>
              </a:solidFill>
            </a:endParaRPr>
          </a:p>
        </p:txBody>
      </p:sp>
      <p:sp>
        <p:nvSpPr>
          <p:cNvPr id="4" name="TextBox 3"/>
          <p:cNvSpPr txBox="1"/>
          <p:nvPr/>
        </p:nvSpPr>
        <p:spPr>
          <a:xfrm>
            <a:off x="735105" y="1264023"/>
            <a:ext cx="2841812" cy="461665"/>
          </a:xfrm>
          <a:prstGeom prst="rect">
            <a:avLst/>
          </a:prstGeom>
          <a:noFill/>
        </p:spPr>
        <p:txBody>
          <a:bodyPr wrap="square" rtlCol="0">
            <a:spAutoFit/>
          </a:bodyPr>
          <a:lstStyle/>
          <a:p>
            <a:r>
              <a:rPr lang="en-IN" sz="2400" b="1" dirty="0" smtClean="0">
                <a:solidFill>
                  <a:srgbClr val="00B0F0"/>
                </a:solidFill>
              </a:rPr>
              <a:t>TRAIN SCORE</a:t>
            </a:r>
            <a:endParaRPr lang="en-IN" sz="2400" b="1" dirty="0">
              <a:solidFill>
                <a:srgbClr val="00B0F0"/>
              </a:solidFill>
            </a:endParaRPr>
          </a:p>
        </p:txBody>
      </p:sp>
      <p:sp>
        <p:nvSpPr>
          <p:cNvPr id="6" name="TextBox 5"/>
          <p:cNvSpPr txBox="1"/>
          <p:nvPr/>
        </p:nvSpPr>
        <p:spPr>
          <a:xfrm>
            <a:off x="7360023" y="1129553"/>
            <a:ext cx="2841812" cy="461665"/>
          </a:xfrm>
          <a:prstGeom prst="rect">
            <a:avLst/>
          </a:prstGeom>
          <a:noFill/>
        </p:spPr>
        <p:txBody>
          <a:bodyPr wrap="square" rtlCol="0">
            <a:spAutoFit/>
          </a:bodyPr>
          <a:lstStyle/>
          <a:p>
            <a:r>
              <a:rPr lang="en-IN" sz="2400" b="1" dirty="0" smtClean="0">
                <a:solidFill>
                  <a:srgbClr val="00B0F0"/>
                </a:solidFill>
              </a:rPr>
              <a:t>TEST SCORE</a:t>
            </a:r>
            <a:endParaRPr lang="en-IN" sz="2400" b="1" dirty="0">
              <a:solidFill>
                <a:srgbClr val="00B0F0"/>
              </a:solidFill>
            </a:endParaRPr>
          </a:p>
        </p:txBody>
      </p:sp>
      <p:sp>
        <p:nvSpPr>
          <p:cNvPr id="10" name="TextBox 9"/>
          <p:cNvSpPr txBox="1"/>
          <p:nvPr/>
        </p:nvSpPr>
        <p:spPr>
          <a:xfrm>
            <a:off x="618566" y="3496235"/>
            <a:ext cx="4419600" cy="461665"/>
          </a:xfrm>
          <a:prstGeom prst="rect">
            <a:avLst/>
          </a:prstGeom>
          <a:noFill/>
        </p:spPr>
        <p:txBody>
          <a:bodyPr wrap="square" rtlCol="0">
            <a:spAutoFit/>
          </a:bodyPr>
          <a:lstStyle/>
          <a:p>
            <a:r>
              <a:rPr lang="en-US" sz="2400" b="1" dirty="0" smtClean="0">
                <a:solidFill>
                  <a:srgbClr val="00B0F0"/>
                </a:solidFill>
              </a:rPr>
              <a:t>GRID SEARCH CV RESULTS</a:t>
            </a:r>
            <a:endParaRPr lang="en-IN" sz="2400" b="1" dirty="0">
              <a:solidFill>
                <a:srgbClr val="00B0F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56" y="1873903"/>
            <a:ext cx="4252632" cy="12096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828" y="1807509"/>
            <a:ext cx="3943631" cy="123152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90" y="4087906"/>
            <a:ext cx="9422186" cy="10668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814" y="5278531"/>
            <a:ext cx="6807573" cy="142875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1385014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8236" y="394448"/>
            <a:ext cx="3397623" cy="523220"/>
          </a:xfrm>
          <a:prstGeom prst="rect">
            <a:avLst/>
          </a:prstGeom>
          <a:noFill/>
        </p:spPr>
        <p:txBody>
          <a:bodyPr wrap="square" rtlCol="0">
            <a:spAutoFit/>
          </a:bodyPr>
          <a:lstStyle/>
          <a:p>
            <a:r>
              <a:rPr lang="en-IN" sz="2800" b="1" dirty="0" smtClean="0">
                <a:solidFill>
                  <a:srgbClr val="00B050"/>
                </a:solidFill>
              </a:rPr>
              <a:t>VISUALIZATION</a:t>
            </a:r>
            <a:endParaRPr lang="en-IN" sz="2800" b="1"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12" y="985279"/>
            <a:ext cx="10927976" cy="160552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57" y="2886635"/>
            <a:ext cx="10915902" cy="16495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882" y="4706472"/>
            <a:ext cx="11008659" cy="18288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1172861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164" y="394448"/>
            <a:ext cx="8686800" cy="584775"/>
          </a:xfrm>
          <a:prstGeom prst="rect">
            <a:avLst/>
          </a:prstGeom>
          <a:noFill/>
        </p:spPr>
        <p:txBody>
          <a:bodyPr wrap="square" rtlCol="0">
            <a:spAutoFit/>
          </a:bodyPr>
          <a:lstStyle/>
          <a:p>
            <a:r>
              <a:rPr lang="en-US" sz="3200" b="1" dirty="0" smtClean="0">
                <a:solidFill>
                  <a:srgbClr val="00B050"/>
                </a:solidFill>
              </a:rPr>
              <a:t>FEATURE IMPORTANCE PLOT</a:t>
            </a:r>
            <a:endParaRPr lang="en-IN" sz="3200" b="1"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42" y="1147274"/>
            <a:ext cx="11245710" cy="464392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2129083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164" y="394448"/>
            <a:ext cx="8686800" cy="584775"/>
          </a:xfrm>
          <a:prstGeom prst="rect">
            <a:avLst/>
          </a:prstGeom>
          <a:noFill/>
        </p:spPr>
        <p:txBody>
          <a:bodyPr wrap="square" rtlCol="0">
            <a:spAutoFit/>
          </a:bodyPr>
          <a:lstStyle/>
          <a:p>
            <a:r>
              <a:rPr lang="en-US" sz="3200" b="1" dirty="0" smtClean="0">
                <a:solidFill>
                  <a:srgbClr val="00B050"/>
                </a:solidFill>
              </a:rPr>
              <a:t>EVALUATION METRICS SUMMARY</a:t>
            </a:r>
            <a:endParaRPr lang="en-IN" sz="3200" b="1"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18" y="1120028"/>
            <a:ext cx="10667999" cy="522263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4224545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mn-lt"/>
              </a:rPr>
              <a:t>PROJECT CONCLUSION</a:t>
            </a:r>
            <a:endParaRPr lang="en-IN" b="1" dirty="0">
              <a:solidFill>
                <a:srgbClr val="C00000"/>
              </a:solidFill>
              <a:latin typeface="+mn-lt"/>
            </a:endParaRPr>
          </a:p>
        </p:txBody>
      </p:sp>
      <p:sp>
        <p:nvSpPr>
          <p:cNvPr id="3" name="TextBox 2"/>
          <p:cNvSpPr txBox="1"/>
          <p:nvPr/>
        </p:nvSpPr>
        <p:spPr>
          <a:xfrm>
            <a:off x="824754" y="1281953"/>
            <a:ext cx="10336306" cy="4524315"/>
          </a:xfrm>
          <a:prstGeom prst="rect">
            <a:avLst/>
          </a:prstGeom>
          <a:noFill/>
        </p:spPr>
        <p:txBody>
          <a:bodyPr wrap="square" rtlCol="0">
            <a:spAutoFit/>
          </a:bodyPr>
          <a:lstStyle/>
          <a:p>
            <a:pPr algn="just">
              <a:lnSpc>
                <a:spcPct val="200000"/>
              </a:lnSpc>
            </a:pPr>
            <a:r>
              <a:rPr lang="en-US" sz="1600" b="1" dirty="0">
                <a:solidFill>
                  <a:srgbClr val="002060"/>
                </a:solidFill>
              </a:rPr>
              <a:t>Based on the results of the bike sharing demand prediction project, it appears that the gradient boosting </a:t>
            </a:r>
            <a:r>
              <a:rPr lang="en-US" sz="1600" b="1" dirty="0">
                <a:solidFill>
                  <a:srgbClr val="002060"/>
                </a:solidFill>
              </a:rPr>
              <a:t>regressor</a:t>
            </a:r>
            <a:r>
              <a:rPr lang="en-US" sz="1600" b="1" dirty="0">
                <a:solidFill>
                  <a:srgbClr val="002060"/>
                </a:solidFill>
              </a:rPr>
              <a:t> method was the most effective in terms of achieving a high R-squared score. This suggests that the gradient boosting model was able to effectively capture the underlying patterns in the data and make accurate predictions about bike sharing demand. Additionally, other models such as linear regression, Lasso regression, Ridge regression, Decision tree </a:t>
            </a:r>
            <a:r>
              <a:rPr lang="en-US" sz="1600" b="1" dirty="0">
                <a:solidFill>
                  <a:srgbClr val="002060"/>
                </a:solidFill>
              </a:rPr>
              <a:t>regressor</a:t>
            </a:r>
            <a:r>
              <a:rPr lang="en-US" sz="1600" b="1" dirty="0">
                <a:solidFill>
                  <a:srgbClr val="002060"/>
                </a:solidFill>
              </a:rPr>
              <a:t>, and Random Forest </a:t>
            </a:r>
            <a:r>
              <a:rPr lang="en-US" sz="1600" b="1" dirty="0">
                <a:solidFill>
                  <a:srgbClr val="002060"/>
                </a:solidFill>
              </a:rPr>
              <a:t>regressor</a:t>
            </a:r>
            <a:r>
              <a:rPr lang="en-US" sz="1600" b="1" dirty="0">
                <a:solidFill>
                  <a:srgbClr val="002060"/>
                </a:solidFill>
              </a:rPr>
              <a:t> were also used, but they did not perform as well as the gradient boosting </a:t>
            </a:r>
            <a:r>
              <a:rPr lang="en-US" sz="1600" b="1" dirty="0">
                <a:solidFill>
                  <a:srgbClr val="002060"/>
                </a:solidFill>
              </a:rPr>
              <a:t>regressor</a:t>
            </a:r>
            <a:r>
              <a:rPr lang="en-US" sz="1600" b="1" dirty="0">
                <a:solidFill>
                  <a:srgbClr val="002060"/>
                </a:solidFill>
              </a:rPr>
              <a:t>.</a:t>
            </a:r>
          </a:p>
          <a:p>
            <a:pPr algn="just">
              <a:lnSpc>
                <a:spcPct val="200000"/>
              </a:lnSpc>
            </a:pPr>
            <a:r>
              <a:rPr lang="en-US" sz="1600" b="1" dirty="0">
                <a:solidFill>
                  <a:srgbClr val="002060"/>
                </a:solidFill>
              </a:rPr>
              <a:t>Overall, the project highlights the importance of evaluating multiple modeling techniques when working on a prediction task and choosing the one that performs the best on the given dataset. Additionally, it also showed the effectiveness of the gradient boosting </a:t>
            </a:r>
            <a:r>
              <a:rPr lang="en-US" sz="1600" b="1" dirty="0">
                <a:solidFill>
                  <a:srgbClr val="002060"/>
                </a:solidFill>
              </a:rPr>
              <a:t>regressor</a:t>
            </a:r>
            <a:r>
              <a:rPr lang="en-US" sz="1600" b="1" dirty="0">
                <a:solidFill>
                  <a:srgbClr val="002060"/>
                </a:solidFill>
              </a:rPr>
              <a:t> model in the prediction of bike sharing demand</a:t>
            </a:r>
            <a:r>
              <a:rPr lang="en-US" sz="1600"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3924822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2165" y="2160493"/>
            <a:ext cx="5961529" cy="1569660"/>
          </a:xfrm>
          <a:prstGeom prst="rect">
            <a:avLst/>
          </a:prstGeom>
          <a:noFill/>
        </p:spPr>
        <p:txBody>
          <a:bodyPr wrap="square" rtlCol="0">
            <a:spAutoFit/>
          </a:bodyPr>
          <a:lstStyle/>
          <a:p>
            <a:pPr algn="ctr"/>
            <a:r>
              <a:rPr lang="en-US" sz="9600" dirty="0" smtClean="0">
                <a:solidFill>
                  <a:srgbClr val="C00000"/>
                </a:solidFill>
                <a:latin typeface="Barlow Condensed ExtraBold" panose="00000906000000000000" pitchFamily="2" charset="0"/>
              </a:rPr>
              <a:t>THANK YOU</a:t>
            </a:r>
            <a:endParaRPr lang="en-IN" sz="9600" dirty="0">
              <a:solidFill>
                <a:srgbClr val="C00000"/>
              </a:solidFill>
              <a:latin typeface="Barlow Condensed ExtraBold" panose="00000906000000000000" pitchFamily="2"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85302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solidFill>
                  <a:srgbClr val="C00000"/>
                </a:solidFill>
                <a:latin typeface="+mn-lt"/>
              </a:rPr>
              <a:t>DATASET DESCRIPTION</a:t>
            </a:r>
            <a:endParaRPr lang="en-IN" sz="5400" b="1" dirty="0">
              <a:solidFill>
                <a:srgbClr val="C00000"/>
              </a:solidFill>
              <a:latin typeface="+mn-lt"/>
            </a:endParaRPr>
          </a:p>
        </p:txBody>
      </p:sp>
      <p:sp>
        <p:nvSpPr>
          <p:cNvPr id="5" name="TextBox 4"/>
          <p:cNvSpPr txBox="1"/>
          <p:nvPr/>
        </p:nvSpPr>
        <p:spPr>
          <a:xfrm>
            <a:off x="860611" y="1362635"/>
            <a:ext cx="9816353" cy="5309146"/>
          </a:xfrm>
          <a:prstGeom prst="rect">
            <a:avLst/>
          </a:prstGeom>
          <a:noFill/>
        </p:spPr>
        <p:txBody>
          <a:bodyPr wrap="square" rtlCol="0">
            <a:spAutoFit/>
          </a:bodyPr>
          <a:lstStyle/>
          <a:p>
            <a:pPr>
              <a:lnSpc>
                <a:spcPct val="150000"/>
              </a:lnSpc>
            </a:pPr>
            <a:r>
              <a:rPr lang="en-US" sz="1600" b="1" dirty="0">
                <a:solidFill>
                  <a:srgbClr val="002060"/>
                </a:solidFill>
              </a:rPr>
              <a:t>Date : year-month-day</a:t>
            </a:r>
          </a:p>
          <a:p>
            <a:pPr>
              <a:lnSpc>
                <a:spcPct val="150000"/>
              </a:lnSpc>
            </a:pPr>
            <a:r>
              <a:rPr lang="en-US" sz="1600" b="1" dirty="0">
                <a:solidFill>
                  <a:srgbClr val="002060"/>
                </a:solidFill>
              </a:rPr>
              <a:t>Rented Bike count - Count of bikes rented at each hour</a:t>
            </a:r>
          </a:p>
          <a:p>
            <a:pPr>
              <a:lnSpc>
                <a:spcPct val="150000"/>
              </a:lnSpc>
            </a:pPr>
            <a:r>
              <a:rPr lang="en-US" sz="1600" b="1" dirty="0">
                <a:solidFill>
                  <a:srgbClr val="002060"/>
                </a:solidFill>
              </a:rPr>
              <a:t>Hour - Hour of he day</a:t>
            </a:r>
          </a:p>
          <a:p>
            <a:pPr>
              <a:lnSpc>
                <a:spcPct val="150000"/>
              </a:lnSpc>
            </a:pPr>
            <a:r>
              <a:rPr lang="en-US" sz="1600" b="1" dirty="0">
                <a:solidFill>
                  <a:srgbClr val="002060"/>
                </a:solidFill>
              </a:rPr>
              <a:t>Temperature-Temperature in Celsius</a:t>
            </a:r>
          </a:p>
          <a:p>
            <a:pPr>
              <a:lnSpc>
                <a:spcPct val="150000"/>
              </a:lnSpc>
            </a:pPr>
            <a:r>
              <a:rPr lang="en-US" sz="1600" b="1" dirty="0">
                <a:solidFill>
                  <a:srgbClr val="002060"/>
                </a:solidFill>
              </a:rPr>
              <a:t>Humidity - %</a:t>
            </a:r>
          </a:p>
          <a:p>
            <a:pPr>
              <a:lnSpc>
                <a:spcPct val="150000"/>
              </a:lnSpc>
            </a:pPr>
            <a:r>
              <a:rPr lang="en-US" sz="1600" b="1" dirty="0" smtClean="0">
                <a:solidFill>
                  <a:srgbClr val="002060"/>
                </a:solidFill>
              </a:rPr>
              <a:t>Wind speed </a:t>
            </a:r>
            <a:r>
              <a:rPr lang="en-US" sz="1600" b="1" dirty="0">
                <a:solidFill>
                  <a:srgbClr val="002060"/>
                </a:solidFill>
              </a:rPr>
              <a:t>- m/s</a:t>
            </a:r>
          </a:p>
          <a:p>
            <a:pPr>
              <a:lnSpc>
                <a:spcPct val="150000"/>
              </a:lnSpc>
            </a:pPr>
            <a:r>
              <a:rPr lang="en-US" sz="1600" b="1" dirty="0">
                <a:solidFill>
                  <a:srgbClr val="002060"/>
                </a:solidFill>
              </a:rPr>
              <a:t>Visibility - 10m</a:t>
            </a:r>
          </a:p>
          <a:p>
            <a:pPr>
              <a:lnSpc>
                <a:spcPct val="150000"/>
              </a:lnSpc>
            </a:pPr>
            <a:r>
              <a:rPr lang="en-US" sz="1600" b="1" dirty="0">
                <a:solidFill>
                  <a:srgbClr val="002060"/>
                </a:solidFill>
              </a:rPr>
              <a:t>Dew point temperature - Celsius</a:t>
            </a:r>
          </a:p>
          <a:p>
            <a:pPr>
              <a:lnSpc>
                <a:spcPct val="150000"/>
              </a:lnSpc>
            </a:pPr>
            <a:r>
              <a:rPr lang="en-US" sz="1600" b="1" dirty="0">
                <a:solidFill>
                  <a:srgbClr val="002060"/>
                </a:solidFill>
              </a:rPr>
              <a:t>Solar radiation - MJ/m2</a:t>
            </a:r>
          </a:p>
          <a:p>
            <a:pPr>
              <a:lnSpc>
                <a:spcPct val="150000"/>
              </a:lnSpc>
            </a:pPr>
            <a:r>
              <a:rPr lang="en-US" sz="1600" b="1" dirty="0">
                <a:solidFill>
                  <a:srgbClr val="002060"/>
                </a:solidFill>
              </a:rPr>
              <a:t>Rainfall - mm</a:t>
            </a:r>
          </a:p>
          <a:p>
            <a:pPr>
              <a:lnSpc>
                <a:spcPct val="150000"/>
              </a:lnSpc>
            </a:pPr>
            <a:r>
              <a:rPr lang="en-US" sz="1600" b="1" dirty="0">
                <a:solidFill>
                  <a:srgbClr val="002060"/>
                </a:solidFill>
              </a:rPr>
              <a:t>Snowfall - cm</a:t>
            </a:r>
          </a:p>
          <a:p>
            <a:pPr>
              <a:lnSpc>
                <a:spcPct val="150000"/>
              </a:lnSpc>
            </a:pPr>
            <a:r>
              <a:rPr lang="en-US" sz="1600" b="1" dirty="0">
                <a:solidFill>
                  <a:srgbClr val="002060"/>
                </a:solidFill>
              </a:rPr>
              <a:t>Seasons - Winter, Spring, Summer, Autumn</a:t>
            </a:r>
          </a:p>
          <a:p>
            <a:pPr>
              <a:lnSpc>
                <a:spcPct val="150000"/>
              </a:lnSpc>
            </a:pPr>
            <a:r>
              <a:rPr lang="en-US" sz="1600" b="1" dirty="0">
                <a:solidFill>
                  <a:srgbClr val="002060"/>
                </a:solidFill>
              </a:rPr>
              <a:t>Holiday - Holiday/No holiday</a:t>
            </a:r>
          </a:p>
          <a:p>
            <a:pPr>
              <a:lnSpc>
                <a:spcPct val="150000"/>
              </a:lnSpc>
            </a:pPr>
            <a:r>
              <a:rPr lang="en-US" sz="1600" b="1" dirty="0">
                <a:solidFill>
                  <a:srgbClr val="002060"/>
                </a:solidFill>
              </a:rPr>
              <a:t>Functional Day - NoFunc(Non Functional Hours), Fun(Functional hours)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51080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solidFill>
                  <a:srgbClr val="C00000"/>
                </a:solidFill>
                <a:latin typeface="+mn-lt"/>
              </a:rPr>
              <a:t>EXPLORATORY DATA ANALYSIS</a:t>
            </a:r>
            <a:endParaRPr lang="en-IN" sz="5400" b="1" dirty="0">
              <a:solidFill>
                <a:srgbClr val="C0000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10" y="1864632"/>
            <a:ext cx="6580095" cy="3935533"/>
          </a:xfrm>
          <a:prstGeom prst="rect">
            <a:avLst/>
          </a:prstGeom>
        </p:spPr>
      </p:pic>
      <p:sp>
        <p:nvSpPr>
          <p:cNvPr id="4" name="TextBox 3"/>
          <p:cNvSpPr txBox="1"/>
          <p:nvPr/>
        </p:nvSpPr>
        <p:spPr>
          <a:xfrm>
            <a:off x="7754471" y="1667436"/>
            <a:ext cx="3774141" cy="4201150"/>
          </a:xfrm>
          <a:prstGeom prst="rect">
            <a:avLst/>
          </a:prstGeom>
          <a:noFill/>
        </p:spPr>
        <p:txBody>
          <a:bodyPr wrap="square" rtlCol="0">
            <a:spAutoFit/>
          </a:bodyPr>
          <a:lstStyle/>
          <a:p>
            <a:pPr algn="just">
              <a:lnSpc>
                <a:spcPct val="150000"/>
              </a:lnSpc>
            </a:pPr>
            <a:r>
              <a:rPr lang="en-IN" b="1" dirty="0" smtClean="0">
                <a:solidFill>
                  <a:srgbClr val="C00000"/>
                </a:solidFill>
              </a:rPr>
              <a:t>CONCLUSIONS:</a:t>
            </a:r>
          </a:p>
          <a:p>
            <a:pPr algn="just">
              <a:lnSpc>
                <a:spcPct val="150000"/>
              </a:lnSpc>
            </a:pPr>
            <a:r>
              <a:rPr lang="en-US" sz="1600" b="1" dirty="0">
                <a:solidFill>
                  <a:srgbClr val="002060"/>
                </a:solidFill>
              </a:rPr>
              <a:t>The histogram and violin plot show that the mean of the data is 704 and the median is 504. This suggests that the data may be skewed to the right, as the mean is greater than the median. The skewness of 1.15 confirms this, as a skewness value greater than 0 indicates a right-skewed distribution.Also it is important to note that most of the data points are in the range of (0,500].</a:t>
            </a:r>
            <a:endParaRPr lang="en-IN" sz="1600" b="1" dirty="0">
              <a:solidFill>
                <a:srgbClr val="00206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92656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latin typeface="+mn-lt"/>
              </a:rPr>
              <a:t>EXPLORATORY DATA ANALYSIS</a:t>
            </a:r>
            <a:endParaRPr lang="en-IN" b="1" dirty="0">
              <a:solidFill>
                <a:srgbClr val="C0000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29" y="1826190"/>
            <a:ext cx="6956613" cy="3991904"/>
          </a:xfrm>
          <a:prstGeom prst="rect">
            <a:avLst/>
          </a:prstGeom>
        </p:spPr>
      </p:pic>
      <p:sp>
        <p:nvSpPr>
          <p:cNvPr id="4" name="TextBox 3"/>
          <p:cNvSpPr txBox="1"/>
          <p:nvPr/>
        </p:nvSpPr>
        <p:spPr>
          <a:xfrm>
            <a:off x="8113060" y="1721224"/>
            <a:ext cx="3944470" cy="4262705"/>
          </a:xfrm>
          <a:prstGeom prst="rect">
            <a:avLst/>
          </a:prstGeom>
          <a:noFill/>
        </p:spPr>
        <p:txBody>
          <a:bodyPr wrap="square" rtlCol="0">
            <a:spAutoFit/>
          </a:bodyPr>
          <a:lstStyle/>
          <a:p>
            <a:r>
              <a:rPr lang="en-IN" sz="2800" b="1" dirty="0" smtClean="0">
                <a:solidFill>
                  <a:srgbClr val="C00000"/>
                </a:solidFill>
              </a:rPr>
              <a:t>CONCLUSIONS:</a:t>
            </a:r>
          </a:p>
          <a:p>
            <a:pPr algn="just">
              <a:lnSpc>
                <a:spcPct val="150000"/>
              </a:lnSpc>
            </a:pPr>
            <a:r>
              <a:rPr lang="en-US" b="1" dirty="0">
                <a:solidFill>
                  <a:srgbClr val="002060"/>
                </a:solidFill>
              </a:rPr>
              <a:t>The histogram and violin plot of the temperature data show that the mean of the data is 12.88 and the median is 13.7. This suggests that the data is relatively symmetric, as the mean is close to the median. The skewness of -0.198 confirms this, as a skewness value close to 0 indicates a relatively normal distribution.</a:t>
            </a:r>
            <a:endParaRPr lang="en-IN" b="1" dirty="0">
              <a:solidFill>
                <a:srgbClr val="00206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312670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436843"/>
            <a:ext cx="10385612" cy="1325563"/>
          </a:xfrm>
        </p:spPr>
        <p:txBody>
          <a:bodyPr/>
          <a:lstStyle/>
          <a:p>
            <a:r>
              <a:rPr lang="en-IN" b="1" dirty="0" smtClean="0">
                <a:solidFill>
                  <a:srgbClr val="C00000"/>
                </a:solidFill>
                <a:latin typeface="+mn-lt"/>
              </a:rPr>
              <a:t>EXPLORATORY DATA ANALYSIS</a:t>
            </a:r>
            <a:endParaRPr lang="en-IN" b="1" dirty="0">
              <a:solidFill>
                <a:srgbClr val="C0000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212" y="1857889"/>
            <a:ext cx="7064189" cy="3969170"/>
          </a:xfrm>
          <a:prstGeom prst="rect">
            <a:avLst/>
          </a:prstGeom>
        </p:spPr>
      </p:pic>
      <p:sp>
        <p:nvSpPr>
          <p:cNvPr id="4" name="TextBox 3"/>
          <p:cNvSpPr txBox="1"/>
          <p:nvPr/>
        </p:nvSpPr>
        <p:spPr>
          <a:xfrm>
            <a:off x="7996518" y="1676400"/>
            <a:ext cx="3935506" cy="4262705"/>
          </a:xfrm>
          <a:prstGeom prst="rect">
            <a:avLst/>
          </a:prstGeom>
          <a:noFill/>
        </p:spPr>
        <p:txBody>
          <a:bodyPr wrap="square" rtlCol="0">
            <a:spAutoFit/>
          </a:bodyPr>
          <a:lstStyle/>
          <a:p>
            <a:r>
              <a:rPr lang="en-IN" sz="2800" b="1" dirty="0" smtClean="0">
                <a:solidFill>
                  <a:srgbClr val="C00000"/>
                </a:solidFill>
              </a:rPr>
              <a:t>CONCLUSIONS:</a:t>
            </a:r>
          </a:p>
          <a:p>
            <a:pPr algn="just">
              <a:lnSpc>
                <a:spcPct val="150000"/>
              </a:lnSpc>
            </a:pPr>
            <a:r>
              <a:rPr lang="en-US" b="1" dirty="0">
                <a:solidFill>
                  <a:srgbClr val="002060"/>
                </a:solidFill>
              </a:rPr>
              <a:t>The histogram and violin plot of the rainfall data show that the mean of the data is 0.149 and the median is 0.0. This suggests that the data is heavily skewed to the right, as the mean is much greater than the median. The skewness of 14.53 confirms this, as a skewness value greater than 10 indicates a high degree of skewness.</a:t>
            </a:r>
            <a:endParaRPr lang="en-IN" b="1" dirty="0">
              <a:solidFill>
                <a:srgbClr val="002060"/>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290115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277906"/>
            <a:ext cx="10385612" cy="1057836"/>
          </a:xfrm>
        </p:spPr>
        <p:txBody>
          <a:bodyPr anchor="ctr"/>
          <a:lstStyle/>
          <a:p>
            <a:r>
              <a:rPr lang="en-IN" b="1" dirty="0" smtClean="0">
                <a:solidFill>
                  <a:srgbClr val="C00000"/>
                </a:solidFill>
                <a:latin typeface="+mn-lt"/>
              </a:rPr>
              <a:t>EXPLORATORY DATA ANALYSIS</a:t>
            </a:r>
            <a:endParaRPr lang="en-IN" b="1" dirty="0">
              <a:solidFill>
                <a:srgbClr val="C0000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42313"/>
            <a:ext cx="5755341" cy="20359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77" y="3890683"/>
            <a:ext cx="5853952" cy="223221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2822" y="1478170"/>
            <a:ext cx="4805083" cy="2035995"/>
          </a:xfrm>
          <a:prstGeom prst="rect">
            <a:avLst/>
          </a:prstGeom>
        </p:spPr>
      </p:pic>
      <p:sp>
        <p:nvSpPr>
          <p:cNvPr id="6" name="TextBox 5"/>
          <p:cNvSpPr txBox="1"/>
          <p:nvPr/>
        </p:nvSpPr>
        <p:spPr>
          <a:xfrm>
            <a:off x="6813178" y="3836894"/>
            <a:ext cx="4643717" cy="3231654"/>
          </a:xfrm>
          <a:prstGeom prst="rect">
            <a:avLst/>
          </a:prstGeom>
          <a:noFill/>
        </p:spPr>
        <p:txBody>
          <a:bodyPr wrap="square" rtlCol="0">
            <a:spAutoFit/>
          </a:bodyPr>
          <a:lstStyle/>
          <a:p>
            <a:r>
              <a:rPr lang="en-IN" b="1" dirty="0" smtClean="0">
                <a:solidFill>
                  <a:srgbClr val="C00000"/>
                </a:solidFill>
              </a:rPr>
              <a:t>CONCLUSIONS:</a:t>
            </a:r>
          </a:p>
          <a:p>
            <a:pPr algn="just">
              <a:lnSpc>
                <a:spcPct val="150000"/>
              </a:lnSpc>
            </a:pPr>
            <a:r>
              <a:rPr lang="en-IN" sz="1600" b="1" dirty="0" smtClean="0">
                <a:solidFill>
                  <a:srgbClr val="002060"/>
                </a:solidFill>
              </a:rPr>
              <a:t>1.</a:t>
            </a:r>
            <a:r>
              <a:rPr lang="en-US" sz="1600" b="1" dirty="0" smtClean="0">
                <a:solidFill>
                  <a:srgbClr val="002060"/>
                </a:solidFill>
              </a:rPr>
              <a:t>All</a:t>
            </a:r>
            <a:r>
              <a:rPr lang="en-US" sz="1600" b="1" dirty="0">
                <a:solidFill>
                  <a:srgbClr val="002060"/>
                </a:solidFill>
              </a:rPr>
              <a:t> these four categories available in the </a:t>
            </a:r>
            <a:r>
              <a:rPr lang="en-US" sz="1600" b="1" dirty="0" smtClean="0">
                <a:solidFill>
                  <a:srgbClr val="002060"/>
                </a:solidFill>
              </a:rPr>
              <a:t>Season have</a:t>
            </a:r>
            <a:r>
              <a:rPr lang="en-US" sz="1600" b="1" dirty="0">
                <a:solidFill>
                  <a:srgbClr val="002060"/>
                </a:solidFill>
              </a:rPr>
              <a:t> more or less equal frequency</a:t>
            </a:r>
            <a:r>
              <a:rPr lang="en-US" sz="1600" b="1" dirty="0" smtClean="0">
                <a:solidFill>
                  <a:srgbClr val="002060"/>
                </a:solidFill>
              </a:rPr>
              <a:t>.</a:t>
            </a:r>
          </a:p>
          <a:p>
            <a:pPr algn="just">
              <a:lnSpc>
                <a:spcPct val="150000"/>
              </a:lnSpc>
            </a:pPr>
            <a:r>
              <a:rPr lang="en-US" sz="1600" b="1" dirty="0" smtClean="0">
                <a:solidFill>
                  <a:srgbClr val="002060"/>
                </a:solidFill>
              </a:rPr>
              <a:t>2.The </a:t>
            </a:r>
            <a:r>
              <a:rPr lang="en-US" sz="1600" b="1" dirty="0">
                <a:solidFill>
                  <a:srgbClr val="002060"/>
                </a:solidFill>
              </a:rPr>
              <a:t>frequency of </a:t>
            </a:r>
            <a:r>
              <a:rPr lang="en-US" sz="1600" b="1" dirty="0" smtClean="0">
                <a:solidFill>
                  <a:srgbClr val="002060"/>
                </a:solidFill>
              </a:rPr>
              <a:t>occurrence </a:t>
            </a:r>
            <a:r>
              <a:rPr lang="en-US" sz="1600" b="1" dirty="0">
                <a:solidFill>
                  <a:srgbClr val="002060"/>
                </a:solidFill>
              </a:rPr>
              <a:t>of "No Holiday</a:t>
            </a:r>
            <a:r>
              <a:rPr lang="en-US" sz="1600" b="1" dirty="0" smtClean="0">
                <a:solidFill>
                  <a:srgbClr val="002060"/>
                </a:solidFill>
              </a:rPr>
              <a:t>" is </a:t>
            </a:r>
            <a:r>
              <a:rPr lang="en-US" sz="1600" b="1" dirty="0">
                <a:solidFill>
                  <a:srgbClr val="002060"/>
                </a:solidFill>
              </a:rPr>
              <a:t>much greater than "Holiday</a:t>
            </a:r>
            <a:r>
              <a:rPr lang="en-US" sz="1600" b="1" dirty="0" smtClean="0">
                <a:solidFill>
                  <a:srgbClr val="002060"/>
                </a:solidFill>
              </a:rPr>
              <a:t>".</a:t>
            </a:r>
          </a:p>
          <a:p>
            <a:pPr algn="just">
              <a:lnSpc>
                <a:spcPct val="150000"/>
              </a:lnSpc>
            </a:pPr>
            <a:r>
              <a:rPr lang="en-US" sz="1600" b="1" dirty="0" smtClean="0">
                <a:solidFill>
                  <a:srgbClr val="002060"/>
                </a:solidFill>
              </a:rPr>
              <a:t>3.</a:t>
            </a:r>
            <a:r>
              <a:rPr lang="en-US" sz="1600" b="1" dirty="0">
                <a:solidFill>
                  <a:srgbClr val="002060"/>
                </a:solidFill>
              </a:rPr>
              <a:t> Most of the </a:t>
            </a:r>
            <a:r>
              <a:rPr lang="en-US" sz="1600" b="1" dirty="0" smtClean="0">
                <a:solidFill>
                  <a:srgbClr val="002060"/>
                </a:solidFill>
              </a:rPr>
              <a:t>data points </a:t>
            </a:r>
            <a:r>
              <a:rPr lang="en-US" sz="1600" b="1" dirty="0">
                <a:solidFill>
                  <a:srgbClr val="002060"/>
                </a:solidFill>
              </a:rPr>
              <a:t>are collected when there is functioning day and very less data are collected on non-functioning days.</a:t>
            </a:r>
          </a:p>
          <a:p>
            <a:endParaRPr lang="en-IN" b="1" dirty="0">
              <a:solidFill>
                <a:srgbClr val="C00000"/>
              </a:solidFill>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304381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436843"/>
            <a:ext cx="10385612" cy="1325563"/>
          </a:xfrm>
        </p:spPr>
        <p:txBody>
          <a:bodyPr/>
          <a:lstStyle/>
          <a:p>
            <a:r>
              <a:rPr lang="en-IN" b="1" dirty="0" smtClean="0">
                <a:solidFill>
                  <a:srgbClr val="C00000"/>
                </a:solidFill>
                <a:latin typeface="+mn-lt"/>
              </a:rPr>
              <a:t>EXPLORATORY DATA ANALYSIS</a:t>
            </a:r>
            <a:endParaRPr lang="en-IN" b="1" dirty="0">
              <a:solidFill>
                <a:srgbClr val="C00000"/>
              </a:solidFill>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77" y="1739154"/>
            <a:ext cx="5782235" cy="3227294"/>
          </a:xfrm>
          <a:prstGeom prst="rect">
            <a:avLst/>
          </a:prstGeom>
        </p:spPr>
      </p:pic>
      <p:sp>
        <p:nvSpPr>
          <p:cNvPr id="4" name="TextBox 3"/>
          <p:cNvSpPr txBox="1"/>
          <p:nvPr/>
        </p:nvSpPr>
        <p:spPr>
          <a:xfrm>
            <a:off x="6804212" y="1604682"/>
            <a:ext cx="5136776" cy="4678204"/>
          </a:xfrm>
          <a:prstGeom prst="rect">
            <a:avLst/>
          </a:prstGeom>
          <a:noFill/>
        </p:spPr>
        <p:txBody>
          <a:bodyPr wrap="square" rtlCol="0">
            <a:spAutoFit/>
          </a:bodyPr>
          <a:lstStyle/>
          <a:p>
            <a:r>
              <a:rPr lang="en-IN" sz="2800" b="1" dirty="0" smtClean="0">
                <a:solidFill>
                  <a:srgbClr val="C00000"/>
                </a:solidFill>
              </a:rPr>
              <a:t>CONCLUSIONS:</a:t>
            </a:r>
          </a:p>
          <a:p>
            <a:pPr algn="just">
              <a:lnSpc>
                <a:spcPct val="150000"/>
              </a:lnSpc>
            </a:pPr>
            <a:r>
              <a:rPr lang="en-US" b="1" dirty="0">
                <a:solidFill>
                  <a:srgbClr val="002060"/>
                </a:solidFill>
              </a:rPr>
              <a:t>The correlation coefficient of 0.5385 suggests that there is a moderate positive correlation between temperature and rented bike count. A positive correlation means that as the temperature increases, the number of rented bikes also tends to </a:t>
            </a:r>
            <a:r>
              <a:rPr lang="en-US" b="1" dirty="0" smtClean="0">
                <a:solidFill>
                  <a:srgbClr val="002060"/>
                </a:solidFill>
              </a:rPr>
              <a:t>increase. It </a:t>
            </a:r>
            <a:r>
              <a:rPr lang="en-US" b="1" dirty="0">
                <a:solidFill>
                  <a:srgbClr val="002060"/>
                </a:solidFill>
              </a:rPr>
              <a:t>also suggests that 29% of the variability in the number of rented bikes can be explained by the temperature. This means that temperature is one of the factors that can influence the number of rented </a:t>
            </a:r>
            <a:r>
              <a:rPr lang="en-US" b="1" dirty="0" smtClean="0">
                <a:solidFill>
                  <a:srgbClr val="002060"/>
                </a:solidFill>
              </a:rPr>
              <a:t>bikes.</a:t>
            </a:r>
            <a:endParaRPr lang="en-IN" b="1" dirty="0">
              <a:solidFill>
                <a:srgbClr val="00206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857" y="5373781"/>
            <a:ext cx="5773271" cy="82979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14847" y="206189"/>
            <a:ext cx="726141" cy="699247"/>
          </a:xfrm>
          <a:prstGeom prst="rect">
            <a:avLst/>
          </a:prstGeom>
        </p:spPr>
      </p:pic>
    </p:spTree>
    <p:extLst>
      <p:ext uri="{BB962C8B-B14F-4D97-AF65-F5344CB8AC3E}">
        <p14:creationId xmlns:p14="http://schemas.microsoft.com/office/powerpoint/2010/main" val="2633057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1042</TotalTime>
  <Words>1516</Words>
  <Application>Microsoft Office PowerPoint</Application>
  <PresentationFormat>Widescreen</PresentationFormat>
  <Paragraphs>112</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Barlow Condensed ExtraBold</vt:lpstr>
      <vt:lpstr>Calibri</vt:lpstr>
      <vt:lpstr>Calibri Light</vt:lpstr>
      <vt:lpstr>Office Theme</vt:lpstr>
      <vt:lpstr>Capstone Project-2</vt:lpstr>
      <vt:lpstr>     PROBLEM STATEMENT</vt:lpstr>
      <vt:lpstr>PROJECT WORKFLOW</vt:lpstr>
      <vt:lpstr>DATASET DESCRIPTION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FEATURE ENGINEERING </vt:lpstr>
      <vt:lpstr>FEATURE ENGINEERING</vt:lpstr>
      <vt:lpstr>FEATURE ENGINEERING</vt:lpstr>
      <vt:lpstr>MODEL IMPLEMENTATION &amp;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dc:title>
  <dc:creator>Pankaj Kumar</dc:creator>
  <cp:lastModifiedBy>Pankaj Kumar</cp:lastModifiedBy>
  <cp:revision>51</cp:revision>
  <dcterms:created xsi:type="dcterms:W3CDTF">2023-01-24T14:04:05Z</dcterms:created>
  <dcterms:modified xsi:type="dcterms:W3CDTF">2023-01-28T08:18:30Z</dcterms:modified>
</cp:coreProperties>
</file>