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2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7" r:id="rId15"/>
    <p:sldId id="270" r:id="rId16"/>
    <p:sldId id="278"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912" autoAdjust="0"/>
  </p:normalViewPr>
  <p:slideViewPr>
    <p:cSldViewPr snapToGrid="0">
      <p:cViewPr varScale="1">
        <p:scale>
          <a:sx n="64" d="100"/>
          <a:sy n="64" d="100"/>
        </p:scale>
        <p:origin x="74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84CD1-31A3-486A-82FC-6F12A26CE22B}" type="datetimeFigureOut">
              <a:rPr lang="en-IN" smtClean="0"/>
              <a:t>16-01-2023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E068-8BCB-489C-8B89-0EC296A76812}" type="slidenum">
              <a:rPr lang="en-IN" smtClean="0"/>
              <a:t>‹#›</a:t>
            </a:fld>
            <a:endParaRPr lang="en-IN" dirty="0"/>
          </a:p>
        </p:txBody>
      </p:sp>
    </p:spTree>
    <p:extLst>
      <p:ext uri="{BB962C8B-B14F-4D97-AF65-F5344CB8AC3E}">
        <p14:creationId xmlns:p14="http://schemas.microsoft.com/office/powerpoint/2010/main" val="1007710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4E9E068-8BCB-489C-8B89-0EC296A76812}" type="slidenum">
              <a:rPr lang="en-IN" smtClean="0"/>
              <a:t>7</a:t>
            </a:fld>
            <a:endParaRPr lang="en-IN" dirty="0"/>
          </a:p>
        </p:txBody>
      </p:sp>
    </p:spTree>
    <p:extLst>
      <p:ext uri="{BB962C8B-B14F-4D97-AF65-F5344CB8AC3E}">
        <p14:creationId xmlns:p14="http://schemas.microsoft.com/office/powerpoint/2010/main" val="11296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4E9E068-8BCB-489C-8B89-0EC296A76812}" type="slidenum">
              <a:rPr lang="en-IN" smtClean="0"/>
              <a:t>9</a:t>
            </a:fld>
            <a:endParaRPr lang="en-IN" dirty="0"/>
          </a:p>
        </p:txBody>
      </p:sp>
    </p:spTree>
    <p:extLst>
      <p:ext uri="{BB962C8B-B14F-4D97-AF65-F5344CB8AC3E}">
        <p14:creationId xmlns:p14="http://schemas.microsoft.com/office/powerpoint/2010/main" val="3827859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15C5B00-D2C8-4A17-A52D-C6197F4C3CA5}" type="datetimeFigureOut">
              <a:rPr lang="en-IN" smtClean="0"/>
              <a:t>16-01-2023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411BD7-4899-43FC-84A5-FE98AF02CCB2}" type="slidenum">
              <a:rPr lang="en-IN" smtClean="0"/>
              <a:t>‹#›</a:t>
            </a:fld>
            <a:endParaRPr lang="en-IN" dirty="0"/>
          </a:p>
        </p:txBody>
      </p:sp>
    </p:spTree>
    <p:extLst>
      <p:ext uri="{BB962C8B-B14F-4D97-AF65-F5344CB8AC3E}">
        <p14:creationId xmlns:p14="http://schemas.microsoft.com/office/powerpoint/2010/main" val="189811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5C5B00-D2C8-4A17-A52D-C6197F4C3CA5}" type="datetimeFigureOut">
              <a:rPr lang="en-IN" smtClean="0"/>
              <a:t>16-01-2023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411BD7-4899-43FC-84A5-FE98AF02CCB2}" type="slidenum">
              <a:rPr lang="en-IN" smtClean="0"/>
              <a:t>‹#›</a:t>
            </a:fld>
            <a:endParaRPr lang="en-IN" dirty="0"/>
          </a:p>
        </p:txBody>
      </p:sp>
    </p:spTree>
    <p:extLst>
      <p:ext uri="{BB962C8B-B14F-4D97-AF65-F5344CB8AC3E}">
        <p14:creationId xmlns:p14="http://schemas.microsoft.com/office/powerpoint/2010/main" val="265786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5C5B00-D2C8-4A17-A52D-C6197F4C3CA5}" type="datetimeFigureOut">
              <a:rPr lang="en-IN" smtClean="0"/>
              <a:t>16-01-2023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411BD7-4899-43FC-84A5-FE98AF02CCB2}" type="slidenum">
              <a:rPr lang="en-IN" smtClean="0"/>
              <a:t>‹#›</a:t>
            </a:fld>
            <a:endParaRPr lang="en-IN" dirty="0"/>
          </a:p>
        </p:txBody>
      </p:sp>
    </p:spTree>
    <p:extLst>
      <p:ext uri="{BB962C8B-B14F-4D97-AF65-F5344CB8AC3E}">
        <p14:creationId xmlns:p14="http://schemas.microsoft.com/office/powerpoint/2010/main" val="2336243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5C5B00-D2C8-4A17-A52D-C6197F4C3CA5}" type="datetimeFigureOut">
              <a:rPr lang="en-IN" smtClean="0"/>
              <a:t>16-01-2023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411BD7-4899-43FC-84A5-FE98AF02CCB2}" type="slidenum">
              <a:rPr lang="en-IN" smtClean="0"/>
              <a:t>‹#›</a:t>
            </a:fld>
            <a:endParaRPr lang="en-IN" dirty="0"/>
          </a:p>
        </p:txBody>
      </p:sp>
    </p:spTree>
    <p:extLst>
      <p:ext uri="{BB962C8B-B14F-4D97-AF65-F5344CB8AC3E}">
        <p14:creationId xmlns:p14="http://schemas.microsoft.com/office/powerpoint/2010/main" val="4256631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5C5B00-D2C8-4A17-A52D-C6197F4C3CA5}" type="datetimeFigureOut">
              <a:rPr lang="en-IN" smtClean="0"/>
              <a:t>16-01-2023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411BD7-4899-43FC-84A5-FE98AF02CCB2}" type="slidenum">
              <a:rPr lang="en-IN" smtClean="0"/>
              <a:t>‹#›</a:t>
            </a:fld>
            <a:endParaRPr lang="en-IN" dirty="0"/>
          </a:p>
        </p:txBody>
      </p:sp>
    </p:spTree>
    <p:extLst>
      <p:ext uri="{BB962C8B-B14F-4D97-AF65-F5344CB8AC3E}">
        <p14:creationId xmlns:p14="http://schemas.microsoft.com/office/powerpoint/2010/main" val="4101454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15C5B00-D2C8-4A17-A52D-C6197F4C3CA5}" type="datetimeFigureOut">
              <a:rPr lang="en-IN" smtClean="0"/>
              <a:t>16-01-2023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411BD7-4899-43FC-84A5-FE98AF02CCB2}" type="slidenum">
              <a:rPr lang="en-IN" smtClean="0"/>
              <a:t>‹#›</a:t>
            </a:fld>
            <a:endParaRPr lang="en-IN" dirty="0"/>
          </a:p>
        </p:txBody>
      </p:sp>
    </p:spTree>
    <p:extLst>
      <p:ext uri="{BB962C8B-B14F-4D97-AF65-F5344CB8AC3E}">
        <p14:creationId xmlns:p14="http://schemas.microsoft.com/office/powerpoint/2010/main" val="163660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15C5B00-D2C8-4A17-A52D-C6197F4C3CA5}" type="datetimeFigureOut">
              <a:rPr lang="en-IN" smtClean="0"/>
              <a:t>16-01-2023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411BD7-4899-43FC-84A5-FE98AF02CCB2}" type="slidenum">
              <a:rPr lang="en-IN" smtClean="0"/>
              <a:t>‹#›</a:t>
            </a:fld>
            <a:endParaRPr lang="en-IN" dirty="0"/>
          </a:p>
        </p:txBody>
      </p:sp>
    </p:spTree>
    <p:extLst>
      <p:ext uri="{BB962C8B-B14F-4D97-AF65-F5344CB8AC3E}">
        <p14:creationId xmlns:p14="http://schemas.microsoft.com/office/powerpoint/2010/main" val="353972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15C5B00-D2C8-4A17-A52D-C6197F4C3CA5}" type="datetimeFigureOut">
              <a:rPr lang="en-IN" smtClean="0"/>
              <a:t>16-01-2023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411BD7-4899-43FC-84A5-FE98AF02CCB2}" type="slidenum">
              <a:rPr lang="en-IN" smtClean="0"/>
              <a:t>‹#›</a:t>
            </a:fld>
            <a:endParaRPr lang="en-IN" dirty="0"/>
          </a:p>
        </p:txBody>
      </p:sp>
    </p:spTree>
    <p:extLst>
      <p:ext uri="{BB962C8B-B14F-4D97-AF65-F5344CB8AC3E}">
        <p14:creationId xmlns:p14="http://schemas.microsoft.com/office/powerpoint/2010/main" val="2853003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C5B00-D2C8-4A17-A52D-C6197F4C3CA5}" type="datetimeFigureOut">
              <a:rPr lang="en-IN" smtClean="0"/>
              <a:t>16-01-2023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411BD7-4899-43FC-84A5-FE98AF02CCB2}" type="slidenum">
              <a:rPr lang="en-IN" smtClean="0"/>
              <a:t>‹#›</a:t>
            </a:fld>
            <a:endParaRPr lang="en-IN" dirty="0"/>
          </a:p>
        </p:txBody>
      </p:sp>
    </p:spTree>
    <p:extLst>
      <p:ext uri="{BB962C8B-B14F-4D97-AF65-F5344CB8AC3E}">
        <p14:creationId xmlns:p14="http://schemas.microsoft.com/office/powerpoint/2010/main" val="3210482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5C5B00-D2C8-4A17-A52D-C6197F4C3CA5}" type="datetimeFigureOut">
              <a:rPr lang="en-IN" smtClean="0"/>
              <a:t>16-01-2023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411BD7-4899-43FC-84A5-FE98AF02CCB2}" type="slidenum">
              <a:rPr lang="en-IN" smtClean="0"/>
              <a:t>‹#›</a:t>
            </a:fld>
            <a:endParaRPr lang="en-IN" dirty="0"/>
          </a:p>
        </p:txBody>
      </p:sp>
    </p:spTree>
    <p:extLst>
      <p:ext uri="{BB962C8B-B14F-4D97-AF65-F5344CB8AC3E}">
        <p14:creationId xmlns:p14="http://schemas.microsoft.com/office/powerpoint/2010/main" val="535630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5C5B00-D2C8-4A17-A52D-C6197F4C3CA5}" type="datetimeFigureOut">
              <a:rPr lang="en-IN" smtClean="0"/>
              <a:t>16-01-2023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411BD7-4899-43FC-84A5-FE98AF02CCB2}" type="slidenum">
              <a:rPr lang="en-IN" smtClean="0"/>
              <a:t>‹#›</a:t>
            </a:fld>
            <a:endParaRPr lang="en-IN" dirty="0"/>
          </a:p>
        </p:txBody>
      </p:sp>
    </p:spTree>
    <p:extLst>
      <p:ext uri="{BB962C8B-B14F-4D97-AF65-F5344CB8AC3E}">
        <p14:creationId xmlns:p14="http://schemas.microsoft.com/office/powerpoint/2010/main" val="2355976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5C5B00-D2C8-4A17-A52D-C6197F4C3CA5}" type="datetimeFigureOut">
              <a:rPr lang="en-IN" smtClean="0"/>
              <a:t>16-01-2023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11BD7-4899-43FC-84A5-FE98AF02CCB2}" type="slidenum">
              <a:rPr lang="en-IN" smtClean="0"/>
              <a:t>‹#›</a:t>
            </a:fld>
            <a:endParaRPr lang="en-IN" dirty="0"/>
          </a:p>
        </p:txBody>
      </p:sp>
    </p:spTree>
    <p:extLst>
      <p:ext uri="{BB962C8B-B14F-4D97-AF65-F5344CB8AC3E}">
        <p14:creationId xmlns:p14="http://schemas.microsoft.com/office/powerpoint/2010/main" val="734550351"/>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marL="288290">
              <a:lnSpc>
                <a:spcPct val="100000"/>
              </a:lnSpc>
              <a:spcBef>
                <a:spcPts val="100"/>
              </a:spcBef>
            </a:pPr>
            <a:r>
              <a:rPr lang="en-US" b="1" spc="-125" dirty="0" smtClean="0">
                <a:solidFill>
                  <a:srgbClr val="C00000"/>
                </a:solidFill>
                <a:latin typeface="Arial" panose="020B0604020202020204" pitchFamily="34" charset="0"/>
                <a:cs typeface="Arial" panose="020B0604020202020204" pitchFamily="34" charset="0"/>
              </a:rPr>
              <a:t>Cap</a:t>
            </a:r>
            <a:r>
              <a:rPr lang="en-US" b="1" spc="-100" dirty="0" smtClean="0">
                <a:solidFill>
                  <a:srgbClr val="C00000"/>
                </a:solidFill>
                <a:latin typeface="Arial" panose="020B0604020202020204" pitchFamily="34" charset="0"/>
                <a:cs typeface="Arial" panose="020B0604020202020204" pitchFamily="34" charset="0"/>
              </a:rPr>
              <a:t>s</a:t>
            </a:r>
            <a:r>
              <a:rPr lang="en-US" b="1" spc="-114" dirty="0" smtClean="0">
                <a:solidFill>
                  <a:srgbClr val="C00000"/>
                </a:solidFill>
                <a:latin typeface="Arial" panose="020B0604020202020204" pitchFamily="34" charset="0"/>
                <a:cs typeface="Arial" panose="020B0604020202020204" pitchFamily="34" charset="0"/>
              </a:rPr>
              <a:t>tone</a:t>
            </a:r>
            <a:r>
              <a:rPr lang="en-US" b="1" spc="-285" dirty="0" smtClean="0">
                <a:solidFill>
                  <a:srgbClr val="C00000"/>
                </a:solidFill>
                <a:latin typeface="Arial" panose="020B0604020202020204" pitchFamily="34" charset="0"/>
                <a:cs typeface="Arial" panose="020B0604020202020204" pitchFamily="34" charset="0"/>
              </a:rPr>
              <a:t> </a:t>
            </a:r>
            <a:r>
              <a:rPr lang="en-US" b="1" spc="-150" dirty="0" smtClean="0">
                <a:solidFill>
                  <a:srgbClr val="C00000"/>
                </a:solidFill>
                <a:latin typeface="Arial" panose="020B0604020202020204" pitchFamily="34" charset="0"/>
                <a:cs typeface="Arial" panose="020B0604020202020204" pitchFamily="34" charset="0"/>
              </a:rPr>
              <a:t>Project</a:t>
            </a:r>
            <a:r>
              <a:rPr lang="en-US" spc="-150" dirty="0" smtClean="0"/>
              <a:t/>
            </a:r>
            <a:br>
              <a:rPr lang="en-US" spc="-150" dirty="0" smtClean="0"/>
            </a:br>
            <a:r>
              <a:rPr lang="en-US" b="1" spc="-114" dirty="0" smtClean="0">
                <a:solidFill>
                  <a:srgbClr val="124F5C"/>
                </a:solidFill>
                <a:latin typeface="Arial" panose="020B0604020202020204" pitchFamily="34" charset="0"/>
                <a:cs typeface="Arial" panose="020B0604020202020204" pitchFamily="34" charset="0"/>
              </a:rPr>
              <a:t>Hotel</a:t>
            </a:r>
            <a:r>
              <a:rPr lang="en-US" b="1" spc="-204" dirty="0" smtClean="0">
                <a:solidFill>
                  <a:srgbClr val="124F5C"/>
                </a:solidFill>
                <a:latin typeface="Arial" panose="020B0604020202020204" pitchFamily="34" charset="0"/>
                <a:cs typeface="Arial" panose="020B0604020202020204" pitchFamily="34" charset="0"/>
              </a:rPr>
              <a:t> </a:t>
            </a:r>
            <a:r>
              <a:rPr lang="en-US" b="1" spc="-55" dirty="0" smtClean="0">
                <a:solidFill>
                  <a:srgbClr val="124F5C"/>
                </a:solidFill>
                <a:latin typeface="Arial" panose="020B0604020202020204" pitchFamily="34" charset="0"/>
                <a:cs typeface="Arial" panose="020B0604020202020204" pitchFamily="34" charset="0"/>
              </a:rPr>
              <a:t>B</a:t>
            </a:r>
            <a:r>
              <a:rPr lang="en-US" b="1" spc="-45" dirty="0" smtClean="0">
                <a:solidFill>
                  <a:srgbClr val="124F5C"/>
                </a:solidFill>
                <a:latin typeface="Arial" panose="020B0604020202020204" pitchFamily="34" charset="0"/>
                <a:cs typeface="Arial" panose="020B0604020202020204" pitchFamily="34" charset="0"/>
              </a:rPr>
              <a:t>o</a:t>
            </a:r>
            <a:r>
              <a:rPr lang="en-US" b="1" spc="-75" dirty="0" smtClean="0">
                <a:solidFill>
                  <a:srgbClr val="124F5C"/>
                </a:solidFill>
                <a:latin typeface="Arial" panose="020B0604020202020204" pitchFamily="34" charset="0"/>
                <a:cs typeface="Arial" panose="020B0604020202020204" pitchFamily="34" charset="0"/>
              </a:rPr>
              <a:t>oking</a:t>
            </a:r>
            <a:r>
              <a:rPr lang="en-US" b="1" spc="-204" dirty="0" smtClean="0">
                <a:solidFill>
                  <a:srgbClr val="124F5C"/>
                </a:solidFill>
                <a:latin typeface="Arial" panose="020B0604020202020204" pitchFamily="34" charset="0"/>
                <a:cs typeface="Arial" panose="020B0604020202020204" pitchFamily="34" charset="0"/>
              </a:rPr>
              <a:t> </a:t>
            </a:r>
            <a:r>
              <a:rPr lang="en-US" b="1" spc="-130" dirty="0" smtClean="0">
                <a:solidFill>
                  <a:srgbClr val="124F5C"/>
                </a:solidFill>
                <a:latin typeface="Arial" panose="020B0604020202020204" pitchFamily="34" charset="0"/>
                <a:cs typeface="Arial" panose="020B0604020202020204" pitchFamily="34" charset="0"/>
              </a:rPr>
              <a:t>Anal</a:t>
            </a:r>
            <a:r>
              <a:rPr lang="en-US" b="1" spc="-150" dirty="0" smtClean="0">
                <a:solidFill>
                  <a:srgbClr val="124F5C"/>
                </a:solidFill>
                <a:latin typeface="Arial" panose="020B0604020202020204" pitchFamily="34" charset="0"/>
                <a:cs typeface="Arial" panose="020B0604020202020204" pitchFamily="34" charset="0"/>
              </a:rPr>
              <a:t>y</a:t>
            </a:r>
            <a:r>
              <a:rPr lang="en-US" b="1" spc="-200" dirty="0" smtClean="0">
                <a:solidFill>
                  <a:srgbClr val="124F5C"/>
                </a:solidFill>
                <a:latin typeface="Arial" panose="020B0604020202020204" pitchFamily="34" charset="0"/>
                <a:cs typeface="Arial" panose="020B0604020202020204" pitchFamily="34" charset="0"/>
              </a:rPr>
              <a:t>sis</a:t>
            </a:r>
            <a:endParaRPr lang="en-IN"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b="1" dirty="0" smtClean="0">
                <a:solidFill>
                  <a:srgbClr val="002060"/>
                </a:solidFill>
                <a:latin typeface="Arial" panose="020B0604020202020204" pitchFamily="34" charset="0"/>
                <a:cs typeface="Arial" panose="020B0604020202020204" pitchFamily="34" charset="0"/>
              </a:rPr>
              <a:t>PRAPARED BY</a:t>
            </a:r>
          </a:p>
          <a:p>
            <a:r>
              <a:rPr lang="en-US" b="1" dirty="0" smtClean="0">
                <a:solidFill>
                  <a:srgbClr val="C00000"/>
                </a:solidFill>
                <a:latin typeface="Arial" panose="020B0604020202020204" pitchFamily="34" charset="0"/>
                <a:cs typeface="Arial" panose="020B0604020202020204" pitchFamily="34" charset="0"/>
              </a:rPr>
              <a:t>PANKAJ KUMAR</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4686" y="100485"/>
            <a:ext cx="656492" cy="673240"/>
          </a:xfrm>
          <a:prstGeom prst="rect">
            <a:avLst/>
          </a:prstGeom>
        </p:spPr>
      </p:pic>
    </p:spTree>
    <p:extLst>
      <p:ext uri="{BB962C8B-B14F-4D97-AF65-F5344CB8AC3E}">
        <p14:creationId xmlns:p14="http://schemas.microsoft.com/office/powerpoint/2010/main" val="1061613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39060" cy="369779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9011" y="1"/>
            <a:ext cx="6162989" cy="3707841"/>
          </a:xfrm>
          <a:prstGeom prst="rect">
            <a:avLst/>
          </a:prstGeom>
        </p:spPr>
      </p:pic>
      <p:sp>
        <p:nvSpPr>
          <p:cNvPr id="4" name="TextBox 3"/>
          <p:cNvSpPr txBox="1"/>
          <p:nvPr/>
        </p:nvSpPr>
        <p:spPr>
          <a:xfrm>
            <a:off x="0" y="3707842"/>
            <a:ext cx="12091516" cy="2708434"/>
          </a:xfrm>
          <a:prstGeom prst="rect">
            <a:avLst/>
          </a:prstGeom>
          <a:noFill/>
        </p:spPr>
        <p:txBody>
          <a:bodyPr wrap="square" rtlCol="0">
            <a:spAutoFit/>
          </a:bodyPr>
          <a:lstStyle/>
          <a:p>
            <a:r>
              <a:rPr lang="en-US" sz="3200" b="1" dirty="0" smtClean="0">
                <a:solidFill>
                  <a:srgbClr val="C00000"/>
                </a:solidFill>
              </a:rPr>
              <a:t>CONCLUSIONS:</a:t>
            </a:r>
          </a:p>
          <a:p>
            <a:pPr marL="457200" indent="-457200">
              <a:buAutoNum type="arabicPeriod"/>
            </a:pPr>
            <a:r>
              <a:rPr lang="en-US" sz="2000" b="1" dirty="0" smtClean="0">
                <a:solidFill>
                  <a:srgbClr val="002060"/>
                </a:solidFill>
              </a:rPr>
              <a:t>2016 </a:t>
            </a:r>
            <a:r>
              <a:rPr lang="en-US" sz="2000" b="1" dirty="0">
                <a:solidFill>
                  <a:srgbClr val="002060"/>
                </a:solidFill>
              </a:rPr>
              <a:t>had been the best year for these hotels in terms of </a:t>
            </a:r>
            <a:r>
              <a:rPr lang="en-US" sz="2000" b="1" dirty="0" smtClean="0">
                <a:solidFill>
                  <a:srgbClr val="002060"/>
                </a:solidFill>
              </a:rPr>
              <a:t>booking.</a:t>
            </a:r>
          </a:p>
          <a:p>
            <a:pPr marL="457200" indent="-457200">
              <a:buAutoNum type="arabicPeriod"/>
            </a:pPr>
            <a:endParaRPr lang="en-US" sz="2000" b="1" dirty="0">
              <a:solidFill>
                <a:srgbClr val="002060"/>
              </a:solidFill>
            </a:endParaRPr>
          </a:p>
          <a:p>
            <a:pPr marL="457200" indent="-457200">
              <a:buAutoNum type="arabicPeriod"/>
            </a:pPr>
            <a:r>
              <a:rPr lang="en-US" sz="2000" b="1" dirty="0">
                <a:solidFill>
                  <a:srgbClr val="002060"/>
                </a:solidFill>
              </a:rPr>
              <a:t>Year 2015 City Hotel and Resort Hotel had excatly same number of bookings but after 2015 City Hotel has more number of bookings</a:t>
            </a:r>
            <a:r>
              <a:rPr lang="en-US" sz="2000" b="1" dirty="0" smtClean="0">
                <a:solidFill>
                  <a:srgbClr val="002060"/>
                </a:solidFill>
              </a:rPr>
              <a:t>.</a:t>
            </a:r>
          </a:p>
          <a:p>
            <a:pPr marL="457200" indent="-457200">
              <a:buAutoNum type="arabicPeriod"/>
            </a:pPr>
            <a:endParaRPr lang="en-US" b="1" dirty="0">
              <a:solidFill>
                <a:srgbClr val="002060"/>
              </a:solidFill>
            </a:endParaRPr>
          </a:p>
          <a:p>
            <a:pPr marL="342900" indent="-342900">
              <a:buAutoNum type="arabicPeriod" startAt="3"/>
            </a:pPr>
            <a:r>
              <a:rPr lang="en-US" sz="2000" b="1" dirty="0" smtClean="0">
                <a:solidFill>
                  <a:srgbClr val="002060"/>
                </a:solidFill>
              </a:rPr>
              <a:t>Year </a:t>
            </a:r>
            <a:r>
              <a:rPr lang="en-US" sz="2000" b="1" dirty="0">
                <a:solidFill>
                  <a:srgbClr val="002060"/>
                </a:solidFill>
              </a:rPr>
              <a:t>2016 City Hotel had more than </a:t>
            </a:r>
            <a:r>
              <a:rPr lang="en-US" sz="2000" b="1" dirty="0" smtClean="0">
                <a:solidFill>
                  <a:srgbClr val="002060"/>
                </a:solidFill>
              </a:rPr>
              <a:t>25000 </a:t>
            </a:r>
            <a:r>
              <a:rPr lang="en-US" sz="2000" b="1" dirty="0">
                <a:solidFill>
                  <a:srgbClr val="002060"/>
                </a:solidFill>
              </a:rPr>
              <a:t>bookings while Resort Hotel has around 15000 bookings </a:t>
            </a:r>
            <a:r>
              <a:rPr lang="en-US" sz="2000" b="1" dirty="0" smtClean="0">
                <a:solidFill>
                  <a:srgbClr val="002060"/>
                </a:solidFill>
              </a:rPr>
              <a:t>whereas In </a:t>
            </a:r>
            <a:r>
              <a:rPr lang="en-US" b="1" dirty="0">
                <a:solidFill>
                  <a:srgbClr val="002060"/>
                </a:solidFill>
              </a:rPr>
              <a:t>2017 </a:t>
            </a:r>
            <a:r>
              <a:rPr lang="en-US" b="1" dirty="0" smtClean="0">
                <a:solidFill>
                  <a:srgbClr val="002060"/>
                </a:solidFill>
              </a:rPr>
              <a:t>City </a:t>
            </a:r>
            <a:r>
              <a:rPr lang="en-US" sz="2000" b="1" dirty="0" smtClean="0">
                <a:solidFill>
                  <a:srgbClr val="002060"/>
                </a:solidFill>
              </a:rPr>
              <a:t>Hotel </a:t>
            </a:r>
            <a:r>
              <a:rPr lang="en-US" sz="2000" b="1" dirty="0">
                <a:solidFill>
                  <a:srgbClr val="002060"/>
                </a:solidFill>
              </a:rPr>
              <a:t>had around 20000 bookings while Resort Hotel had around 12000 bookings.</a:t>
            </a:r>
            <a:endParaRPr lang="en-IN" sz="2000" b="1" dirty="0">
              <a:solidFill>
                <a:srgbClr val="002060"/>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4686" y="100485"/>
            <a:ext cx="656492" cy="673240"/>
          </a:xfrm>
          <a:prstGeom prst="rect">
            <a:avLst/>
          </a:prstGeom>
        </p:spPr>
      </p:pic>
    </p:spTree>
    <p:extLst>
      <p:ext uri="{BB962C8B-B14F-4D97-AF65-F5344CB8AC3E}">
        <p14:creationId xmlns:p14="http://schemas.microsoft.com/office/powerpoint/2010/main" val="3203999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350558" cy="281353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0897" y="0"/>
            <a:ext cx="5771103" cy="2944167"/>
          </a:xfrm>
          <a:prstGeom prst="rect">
            <a:avLst/>
          </a:prstGeom>
        </p:spPr>
      </p:pic>
      <p:sp>
        <p:nvSpPr>
          <p:cNvPr id="4" name="TextBox 3"/>
          <p:cNvSpPr txBox="1"/>
          <p:nvPr/>
        </p:nvSpPr>
        <p:spPr>
          <a:xfrm>
            <a:off x="170822" y="3094892"/>
            <a:ext cx="11806813" cy="3539430"/>
          </a:xfrm>
          <a:prstGeom prst="rect">
            <a:avLst/>
          </a:prstGeom>
          <a:noFill/>
        </p:spPr>
        <p:txBody>
          <a:bodyPr wrap="square" rtlCol="0">
            <a:spAutoFit/>
          </a:bodyPr>
          <a:lstStyle/>
          <a:p>
            <a:r>
              <a:rPr lang="en-US" sz="2800" b="1" dirty="0" smtClean="0">
                <a:solidFill>
                  <a:srgbClr val="C00000"/>
                </a:solidFill>
              </a:rPr>
              <a:t>CONCLUSIONS:</a:t>
            </a:r>
          </a:p>
          <a:p>
            <a:pPr marL="457200" indent="-457200">
              <a:buAutoNum type="arabicPeriod"/>
            </a:pPr>
            <a:r>
              <a:rPr lang="en-US" sz="2800" b="1" dirty="0" smtClean="0">
                <a:solidFill>
                  <a:srgbClr val="002060"/>
                </a:solidFill>
              </a:rPr>
              <a:t>July </a:t>
            </a:r>
            <a:r>
              <a:rPr lang="en-US" sz="2800" b="1" dirty="0">
                <a:solidFill>
                  <a:srgbClr val="002060"/>
                </a:solidFill>
              </a:rPr>
              <a:t>and August months had the most Bookings</a:t>
            </a:r>
            <a:r>
              <a:rPr lang="en-US" sz="2800" b="1" dirty="0" smtClean="0">
                <a:solidFill>
                  <a:srgbClr val="002060"/>
                </a:solidFill>
              </a:rPr>
              <a:t>.</a:t>
            </a:r>
          </a:p>
          <a:p>
            <a:pPr marL="457200" indent="-457200">
              <a:buAutoNum type="arabicPeriod"/>
            </a:pPr>
            <a:endParaRPr lang="en-US" sz="2800" b="1" dirty="0" smtClean="0">
              <a:solidFill>
                <a:srgbClr val="002060"/>
              </a:solidFill>
            </a:endParaRPr>
          </a:p>
          <a:p>
            <a:pPr marL="457200" indent="-457200">
              <a:buAutoNum type="arabicPeriod"/>
            </a:pPr>
            <a:r>
              <a:rPr lang="en-US" sz="2800" b="1" dirty="0" smtClean="0">
                <a:solidFill>
                  <a:srgbClr val="002060"/>
                </a:solidFill>
              </a:rPr>
              <a:t>We </a:t>
            </a:r>
            <a:r>
              <a:rPr lang="en-US" sz="2800" b="1" dirty="0">
                <a:solidFill>
                  <a:srgbClr val="002060"/>
                </a:solidFill>
              </a:rPr>
              <a:t>can find similar trend in each month in each hotel.If City hotel has positive rate of change then resort hotel has also positive rate of change and if City hotel has negative rate of change then Resort Hotel has also negative rate of change although City Hotel has </a:t>
            </a:r>
            <a:r>
              <a:rPr lang="en-US" sz="2800" b="1" dirty="0" smtClean="0">
                <a:solidFill>
                  <a:srgbClr val="002060"/>
                </a:solidFill>
              </a:rPr>
              <a:t>higher Positive </a:t>
            </a:r>
            <a:r>
              <a:rPr lang="en-US" sz="2800" b="1" dirty="0">
                <a:solidFill>
                  <a:srgbClr val="002060"/>
                </a:solidFill>
              </a:rPr>
              <a:t>rate of change.</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15894" y="100485"/>
            <a:ext cx="455525" cy="673240"/>
          </a:xfrm>
          <a:prstGeom prst="rect">
            <a:avLst/>
          </a:prstGeom>
        </p:spPr>
      </p:pic>
    </p:spTree>
    <p:extLst>
      <p:ext uri="{BB962C8B-B14F-4D97-AF65-F5344CB8AC3E}">
        <p14:creationId xmlns:p14="http://schemas.microsoft.com/office/powerpoint/2010/main" val="1005190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878286" cy="395905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8140" y="70338"/>
            <a:ext cx="6089302" cy="33159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8382" y="3305908"/>
            <a:ext cx="6293618" cy="3552092"/>
          </a:xfrm>
          <a:prstGeom prst="rect">
            <a:avLst/>
          </a:prstGeom>
        </p:spPr>
      </p:pic>
      <p:sp>
        <p:nvSpPr>
          <p:cNvPr id="5" name="TextBox 4"/>
          <p:cNvSpPr txBox="1"/>
          <p:nvPr/>
        </p:nvSpPr>
        <p:spPr>
          <a:xfrm>
            <a:off x="211015" y="3898760"/>
            <a:ext cx="5667271" cy="3016210"/>
          </a:xfrm>
          <a:prstGeom prst="rect">
            <a:avLst/>
          </a:prstGeom>
          <a:noFill/>
        </p:spPr>
        <p:txBody>
          <a:bodyPr wrap="square" rtlCol="0">
            <a:spAutoFit/>
          </a:bodyPr>
          <a:lstStyle/>
          <a:p>
            <a:r>
              <a:rPr lang="en-US" sz="3200" b="1" dirty="0" smtClean="0">
                <a:solidFill>
                  <a:srgbClr val="C00000"/>
                </a:solidFill>
              </a:rPr>
              <a:t>CONCLUSIONS:</a:t>
            </a:r>
          </a:p>
          <a:p>
            <a:pPr marL="457200" indent="-457200">
              <a:buAutoNum type="arabicPeriod"/>
            </a:pPr>
            <a:r>
              <a:rPr lang="en-US" b="1" dirty="0" smtClean="0">
                <a:solidFill>
                  <a:srgbClr val="002060"/>
                </a:solidFill>
              </a:rPr>
              <a:t>Both </a:t>
            </a:r>
            <a:r>
              <a:rPr lang="en-US" b="1" dirty="0">
                <a:solidFill>
                  <a:srgbClr val="002060"/>
                </a:solidFill>
              </a:rPr>
              <a:t>the hotel has lower retention rate i.e 3.9% in which City hotel has retention rate of 3.11% and Resort hotel has </a:t>
            </a:r>
            <a:r>
              <a:rPr lang="en-US" b="1" dirty="0" smtClean="0">
                <a:solidFill>
                  <a:srgbClr val="002060"/>
                </a:solidFill>
              </a:rPr>
              <a:t>retention </a:t>
            </a:r>
            <a:r>
              <a:rPr lang="en-US" b="1" dirty="0">
                <a:solidFill>
                  <a:srgbClr val="002060"/>
                </a:solidFill>
              </a:rPr>
              <a:t>rate of 5.02</a:t>
            </a:r>
            <a:r>
              <a:rPr lang="en-US" b="1" dirty="0" smtClean="0">
                <a:solidFill>
                  <a:srgbClr val="002060"/>
                </a:solidFill>
              </a:rPr>
              <a:t>%</a:t>
            </a:r>
          </a:p>
          <a:p>
            <a:pPr marL="457200" indent="-457200">
              <a:buAutoNum type="arabicPeriod"/>
            </a:pPr>
            <a:endParaRPr lang="en-US" b="1" dirty="0">
              <a:solidFill>
                <a:srgbClr val="002060"/>
              </a:solidFill>
            </a:endParaRPr>
          </a:p>
          <a:p>
            <a:pPr marL="457200" indent="-457200">
              <a:buAutoNum type="arabicPeriod"/>
            </a:pPr>
            <a:r>
              <a:rPr lang="en-US" b="1" dirty="0">
                <a:solidFill>
                  <a:srgbClr val="002060"/>
                </a:solidFill>
              </a:rPr>
              <a:t>For Resort Hotel adr starts to increase from May and increases upto July after that is starts to decrease</a:t>
            </a:r>
            <a:r>
              <a:rPr lang="en-US" b="1" dirty="0" smtClean="0">
                <a:solidFill>
                  <a:srgbClr val="002060"/>
                </a:solidFill>
              </a:rPr>
              <a:t>.</a:t>
            </a:r>
          </a:p>
          <a:p>
            <a:pPr marL="457200" indent="-457200">
              <a:buAutoNum type="arabicPeriod"/>
            </a:pPr>
            <a:r>
              <a:rPr lang="en-US" b="1" dirty="0">
                <a:solidFill>
                  <a:srgbClr val="002060"/>
                </a:solidFill>
              </a:rPr>
              <a:t>For City Hotel adr starts to increase </a:t>
            </a:r>
            <a:r>
              <a:rPr lang="en-US" b="1" dirty="0" smtClean="0">
                <a:solidFill>
                  <a:srgbClr val="002060"/>
                </a:solidFill>
              </a:rPr>
              <a:t>from </a:t>
            </a:r>
            <a:r>
              <a:rPr lang="en-US" b="1" dirty="0">
                <a:solidFill>
                  <a:srgbClr val="002060"/>
                </a:solidFill>
              </a:rPr>
              <a:t>March and increases upto April after that is starts to decrease.</a:t>
            </a:r>
            <a:endParaRPr lang="en-US" b="1" dirty="0" smtClean="0">
              <a:solidFill>
                <a:srgbClr val="002060"/>
              </a:solidFill>
            </a:endParaRPr>
          </a:p>
          <a:p>
            <a:pPr marL="457200" indent="-457200">
              <a:buAutoNum type="arabicPeriod"/>
            </a:pPr>
            <a:endParaRPr lang="en-IN" sz="1400" dirty="0"/>
          </a:p>
        </p:txBody>
      </p:sp>
    </p:spTree>
    <p:extLst>
      <p:ext uri="{BB962C8B-B14F-4D97-AF65-F5344CB8AC3E}">
        <p14:creationId xmlns:p14="http://schemas.microsoft.com/office/powerpoint/2010/main" val="3952194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90252" y="0"/>
            <a:ext cx="5701748" cy="3231654"/>
          </a:xfrm>
          <a:prstGeom prst="rect">
            <a:avLst/>
          </a:prstGeom>
          <a:noFill/>
        </p:spPr>
        <p:txBody>
          <a:bodyPr wrap="square" rtlCol="0">
            <a:spAutoFit/>
          </a:bodyPr>
          <a:lstStyle/>
          <a:p>
            <a:r>
              <a:rPr lang="en-US" sz="2400" b="1" dirty="0" smtClean="0">
                <a:solidFill>
                  <a:srgbClr val="C00000"/>
                </a:solidFill>
              </a:rPr>
              <a:t>CONCLUSIONS:</a:t>
            </a:r>
          </a:p>
          <a:p>
            <a:pPr marL="457200" indent="-457200">
              <a:buAutoNum type="arabicPeriod"/>
            </a:pPr>
            <a:r>
              <a:rPr lang="en-US" sz="2000" b="1" dirty="0" smtClean="0">
                <a:solidFill>
                  <a:srgbClr val="002060"/>
                </a:solidFill>
              </a:rPr>
              <a:t>Around 26% </a:t>
            </a:r>
            <a:r>
              <a:rPr lang="en-US" sz="2000" b="1" dirty="0">
                <a:solidFill>
                  <a:srgbClr val="002060"/>
                </a:solidFill>
              </a:rPr>
              <a:t>of bookings were cancelled by guests with no </a:t>
            </a:r>
            <a:r>
              <a:rPr lang="en-US" sz="2000" b="1" dirty="0" smtClean="0">
                <a:solidFill>
                  <a:srgbClr val="002060"/>
                </a:solidFill>
              </a:rPr>
              <a:t>deposit.</a:t>
            </a:r>
          </a:p>
          <a:p>
            <a:pPr marL="457200" indent="-457200">
              <a:buAutoNum type="arabicPeriod"/>
            </a:pPr>
            <a:r>
              <a:rPr lang="en-US" sz="2000" b="1" dirty="0">
                <a:solidFill>
                  <a:srgbClr val="002060"/>
                </a:solidFill>
              </a:rPr>
              <a:t>So it's obvious that guests who do not pay any deposit while booking are likely to cancel more reservations. Also it is interesting to note that non-refundable deposits had more cancellation than refundable deposits. Logically one would have assumed that refundable deposits have more cancellation.</a:t>
            </a:r>
            <a:endParaRPr lang="en-US" sz="2000" b="1" dirty="0" smtClean="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30216"/>
            <a:ext cx="11779807" cy="362778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6520070" cy="2604052"/>
          </a:xfrm>
          <a:prstGeom prst="rect">
            <a:avLst/>
          </a:prstGeom>
        </p:spPr>
      </p:pic>
    </p:spTree>
    <p:extLst>
      <p:ext uri="{BB962C8B-B14F-4D97-AF65-F5344CB8AC3E}">
        <p14:creationId xmlns:p14="http://schemas.microsoft.com/office/powerpoint/2010/main" val="2335251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553325"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4838"/>
            <a:ext cx="12192000" cy="4153162"/>
          </a:xfrm>
          <a:prstGeom prst="rect">
            <a:avLst/>
          </a:prstGeom>
        </p:spPr>
      </p:pic>
      <p:sp>
        <p:nvSpPr>
          <p:cNvPr id="4" name="TextBox 3"/>
          <p:cNvSpPr txBox="1"/>
          <p:nvPr/>
        </p:nvSpPr>
        <p:spPr>
          <a:xfrm>
            <a:off x="7553739" y="0"/>
            <a:ext cx="4638261" cy="1846659"/>
          </a:xfrm>
          <a:prstGeom prst="rect">
            <a:avLst/>
          </a:prstGeom>
          <a:noFill/>
        </p:spPr>
        <p:txBody>
          <a:bodyPr wrap="square" rtlCol="0">
            <a:spAutoFit/>
          </a:bodyPr>
          <a:lstStyle/>
          <a:p>
            <a:r>
              <a:rPr lang="en-US" b="1" dirty="0" smtClean="0">
                <a:solidFill>
                  <a:srgbClr val="C00000"/>
                </a:solidFill>
              </a:rPr>
              <a:t>CONCLUSIONS:</a:t>
            </a:r>
          </a:p>
          <a:p>
            <a:r>
              <a:rPr lang="en-US" sz="2400" b="1" dirty="0">
                <a:solidFill>
                  <a:srgbClr val="002060"/>
                </a:solidFill>
              </a:rPr>
              <a:t>Total 69028 bookings were made by TA/TO in which 21400 were cancelled which is approximately 31%.</a:t>
            </a:r>
            <a:endParaRPr lang="en-IN" sz="2400" b="1" dirty="0">
              <a:solidFill>
                <a:srgbClr val="002060"/>
              </a:solidFill>
            </a:endParaRPr>
          </a:p>
        </p:txBody>
      </p:sp>
    </p:spTree>
    <p:extLst>
      <p:ext uri="{BB962C8B-B14F-4D97-AF65-F5344CB8AC3E}">
        <p14:creationId xmlns:p14="http://schemas.microsoft.com/office/powerpoint/2010/main" val="1926300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145702"/>
          </a:xfrm>
          <a:prstGeom prst="rect">
            <a:avLst/>
          </a:prstGeom>
        </p:spPr>
      </p:pic>
      <p:sp>
        <p:nvSpPr>
          <p:cNvPr id="4" name="TextBox 3"/>
          <p:cNvSpPr txBox="1"/>
          <p:nvPr/>
        </p:nvSpPr>
        <p:spPr>
          <a:xfrm>
            <a:off x="307021" y="4394080"/>
            <a:ext cx="11884979" cy="1569660"/>
          </a:xfrm>
          <a:prstGeom prst="rect">
            <a:avLst/>
          </a:prstGeom>
          <a:noFill/>
        </p:spPr>
        <p:txBody>
          <a:bodyPr wrap="square" rtlCol="0">
            <a:spAutoFit/>
          </a:bodyPr>
          <a:lstStyle/>
          <a:p>
            <a:r>
              <a:rPr lang="en-US" sz="2400" b="1" dirty="0" smtClean="0">
                <a:solidFill>
                  <a:srgbClr val="C00000"/>
                </a:solidFill>
              </a:rPr>
              <a:t>CONCLUSIONS:</a:t>
            </a:r>
          </a:p>
          <a:p>
            <a:pPr marL="342900" indent="-342900">
              <a:buAutoNum type="arabicPeriod"/>
            </a:pPr>
            <a:r>
              <a:rPr lang="en-US" sz="2400" b="1" dirty="0" smtClean="0">
                <a:solidFill>
                  <a:srgbClr val="002060"/>
                </a:solidFill>
              </a:rPr>
              <a:t>Distribution </a:t>
            </a:r>
            <a:r>
              <a:rPr lang="en-US" sz="2400" b="1" dirty="0">
                <a:solidFill>
                  <a:srgbClr val="002060"/>
                </a:solidFill>
              </a:rPr>
              <a:t>Channnel "Direct" &amp; "TA/TO" has contributed more in ADR in both the </a:t>
            </a:r>
            <a:r>
              <a:rPr lang="en-US" sz="2400" b="1" dirty="0" smtClean="0">
                <a:solidFill>
                  <a:srgbClr val="002060"/>
                </a:solidFill>
              </a:rPr>
              <a:t>hotels.</a:t>
            </a:r>
          </a:p>
          <a:p>
            <a:pPr marL="342900" indent="-342900">
              <a:buAutoNum type="arabicPeriod"/>
            </a:pPr>
            <a:r>
              <a:rPr lang="en-US" sz="2400" b="1" dirty="0">
                <a:solidFill>
                  <a:srgbClr val="002060"/>
                </a:solidFill>
              </a:rPr>
              <a:t>Distribution Channel "GDS" has contributed in "City Hotel" only</a:t>
            </a:r>
            <a:r>
              <a:rPr lang="en-US" sz="2400" dirty="0"/>
              <a:t>.</a:t>
            </a:r>
            <a:endParaRPr lang="en-US" sz="2400" dirty="0" smtClean="0"/>
          </a:p>
        </p:txBody>
      </p:sp>
    </p:spTree>
    <p:extLst>
      <p:ext uri="{BB962C8B-B14F-4D97-AF65-F5344CB8AC3E}">
        <p14:creationId xmlns:p14="http://schemas.microsoft.com/office/powerpoint/2010/main" val="2981748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748" y="238539"/>
            <a:ext cx="5874026" cy="195800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87" y="2671709"/>
            <a:ext cx="10058400" cy="3725865"/>
          </a:xfrm>
          <a:prstGeom prst="rect">
            <a:avLst/>
          </a:prstGeom>
        </p:spPr>
      </p:pic>
      <p:sp>
        <p:nvSpPr>
          <p:cNvPr id="4" name="TextBox 3"/>
          <p:cNvSpPr txBox="1"/>
          <p:nvPr/>
        </p:nvSpPr>
        <p:spPr>
          <a:xfrm>
            <a:off x="6390861" y="318052"/>
            <a:ext cx="5595731" cy="1631216"/>
          </a:xfrm>
          <a:prstGeom prst="rect">
            <a:avLst/>
          </a:prstGeom>
          <a:noFill/>
        </p:spPr>
        <p:txBody>
          <a:bodyPr wrap="square" rtlCol="0">
            <a:spAutoFit/>
          </a:bodyPr>
          <a:lstStyle/>
          <a:p>
            <a:r>
              <a:rPr lang="en-US" sz="2800" b="1" dirty="0" smtClean="0">
                <a:solidFill>
                  <a:srgbClr val="C00000"/>
                </a:solidFill>
              </a:rPr>
              <a:t>CONCLUSIONS:</a:t>
            </a:r>
          </a:p>
          <a:p>
            <a:r>
              <a:rPr lang="en-US" sz="2400" b="1" dirty="0">
                <a:solidFill>
                  <a:srgbClr val="002060"/>
                </a:solidFill>
              </a:rPr>
              <a:t>"Online TA" has around 35% cancellation rate followed by Groups which has around 27% Cancellation rate.</a:t>
            </a:r>
            <a:endParaRPr lang="en-IN" sz="2400" b="1" dirty="0">
              <a:solidFill>
                <a:srgbClr val="002060"/>
              </a:solidFill>
            </a:endParaRPr>
          </a:p>
        </p:txBody>
      </p:sp>
    </p:spTree>
    <p:extLst>
      <p:ext uri="{BB962C8B-B14F-4D97-AF65-F5344CB8AC3E}">
        <p14:creationId xmlns:p14="http://schemas.microsoft.com/office/powerpoint/2010/main" val="40160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988"/>
            <a:ext cx="5275385" cy="337578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5384" y="0"/>
            <a:ext cx="6916615" cy="3275763"/>
          </a:xfrm>
          <a:prstGeom prst="rect">
            <a:avLst/>
          </a:prstGeom>
        </p:spPr>
      </p:pic>
      <p:sp>
        <p:nvSpPr>
          <p:cNvPr id="5" name="TextBox 4"/>
          <p:cNvSpPr txBox="1"/>
          <p:nvPr/>
        </p:nvSpPr>
        <p:spPr>
          <a:xfrm>
            <a:off x="0" y="3406391"/>
            <a:ext cx="12192000" cy="2123658"/>
          </a:xfrm>
          <a:prstGeom prst="rect">
            <a:avLst/>
          </a:prstGeom>
          <a:noFill/>
        </p:spPr>
        <p:txBody>
          <a:bodyPr wrap="square" rtlCol="0">
            <a:spAutoFit/>
          </a:bodyPr>
          <a:lstStyle/>
          <a:p>
            <a:r>
              <a:rPr lang="en-US" dirty="0" smtClean="0">
                <a:solidFill>
                  <a:srgbClr val="FF0000"/>
                </a:solidFill>
              </a:rPr>
              <a:t> </a:t>
            </a:r>
            <a:r>
              <a:rPr lang="en-US" sz="3600" b="1" dirty="0" smtClean="0">
                <a:solidFill>
                  <a:srgbClr val="C00000"/>
                </a:solidFill>
              </a:rPr>
              <a:t>CONCLUSIONS:</a:t>
            </a:r>
          </a:p>
          <a:p>
            <a:pPr marL="457200" indent="-457200">
              <a:buAutoNum type="arabicPeriod"/>
            </a:pPr>
            <a:r>
              <a:rPr lang="en-US" sz="2400" b="1" dirty="0" smtClean="0">
                <a:solidFill>
                  <a:srgbClr val="002060"/>
                </a:solidFill>
              </a:rPr>
              <a:t>Majority </a:t>
            </a:r>
            <a:r>
              <a:rPr lang="en-US" sz="2400" b="1" dirty="0">
                <a:solidFill>
                  <a:srgbClr val="002060"/>
                </a:solidFill>
              </a:rPr>
              <a:t>of people are getting room of their </a:t>
            </a:r>
            <a:r>
              <a:rPr lang="en-US" sz="2400" b="1" dirty="0" smtClean="0">
                <a:solidFill>
                  <a:srgbClr val="002060"/>
                </a:solidFill>
              </a:rPr>
              <a:t>choices.</a:t>
            </a:r>
          </a:p>
          <a:p>
            <a:pPr marL="457200" indent="-457200">
              <a:buAutoNum type="arabicPeriod"/>
            </a:pPr>
            <a:endParaRPr lang="en-US" sz="2400" b="1" dirty="0">
              <a:solidFill>
                <a:srgbClr val="002060"/>
              </a:solidFill>
            </a:endParaRPr>
          </a:p>
          <a:p>
            <a:pPr marL="457200" indent="-457200">
              <a:buAutoNum type="arabicPeriod"/>
            </a:pPr>
            <a:r>
              <a:rPr lang="en-US" sz="2400" b="1" dirty="0">
                <a:solidFill>
                  <a:srgbClr val="002060"/>
                </a:solidFill>
              </a:rPr>
              <a:t>T</a:t>
            </a:r>
            <a:r>
              <a:rPr lang="en-US" sz="2400" b="1" dirty="0" smtClean="0">
                <a:solidFill>
                  <a:srgbClr val="002060"/>
                </a:solidFill>
              </a:rPr>
              <a:t>here </a:t>
            </a:r>
            <a:r>
              <a:rPr lang="en-US" sz="2400" b="1" dirty="0">
                <a:solidFill>
                  <a:srgbClr val="002060"/>
                </a:solidFill>
              </a:rPr>
              <a:t>is no much(2.5%) effect on cancellation of the bookings even if the guests are not assigned with rooms which they reserved during booking.</a:t>
            </a:r>
            <a:endParaRPr lang="en-IN" sz="2400" b="1" dirty="0">
              <a:solidFill>
                <a:srgbClr val="002060"/>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4686" y="100485"/>
            <a:ext cx="656492" cy="673240"/>
          </a:xfrm>
          <a:prstGeom prst="rect">
            <a:avLst/>
          </a:prstGeom>
        </p:spPr>
      </p:pic>
    </p:spTree>
    <p:extLst>
      <p:ext uri="{BB962C8B-B14F-4D97-AF65-F5344CB8AC3E}">
        <p14:creationId xmlns:p14="http://schemas.microsoft.com/office/powerpoint/2010/main" val="3503830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4466" y="3607359"/>
            <a:ext cx="6923314" cy="292407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83" y="268357"/>
            <a:ext cx="6023113" cy="3218421"/>
          </a:xfrm>
          <a:prstGeom prst="rect">
            <a:avLst/>
          </a:prstGeom>
        </p:spPr>
      </p:pic>
      <p:sp>
        <p:nvSpPr>
          <p:cNvPr id="4" name="TextBox 3"/>
          <p:cNvSpPr txBox="1"/>
          <p:nvPr/>
        </p:nvSpPr>
        <p:spPr>
          <a:xfrm>
            <a:off x="130628" y="3547068"/>
            <a:ext cx="4983983" cy="3139321"/>
          </a:xfrm>
          <a:prstGeom prst="rect">
            <a:avLst/>
          </a:prstGeom>
          <a:noFill/>
        </p:spPr>
        <p:txBody>
          <a:bodyPr wrap="square" rtlCol="0">
            <a:spAutoFit/>
          </a:bodyPr>
          <a:lstStyle/>
          <a:p>
            <a:r>
              <a:rPr lang="en-US" sz="3600" b="1" dirty="0" smtClean="0">
                <a:solidFill>
                  <a:srgbClr val="C00000"/>
                </a:solidFill>
              </a:rPr>
              <a:t>CONCLUSIONS:</a:t>
            </a:r>
          </a:p>
          <a:p>
            <a:pPr marL="457200" indent="-457200">
              <a:buAutoNum type="arabicPeriod"/>
            </a:pPr>
            <a:r>
              <a:rPr lang="en-US" b="1" dirty="0" smtClean="0">
                <a:solidFill>
                  <a:srgbClr val="002060"/>
                </a:solidFill>
              </a:rPr>
              <a:t>Most </a:t>
            </a:r>
            <a:r>
              <a:rPr lang="en-US" b="1" dirty="0">
                <a:solidFill>
                  <a:srgbClr val="002060"/>
                </a:solidFill>
              </a:rPr>
              <a:t>of the People stays in these hotels are within 7 days and people staying 1 to 3 days are more in number</a:t>
            </a:r>
            <a:r>
              <a:rPr lang="en-US" b="1" dirty="0" smtClean="0">
                <a:solidFill>
                  <a:srgbClr val="002060"/>
                </a:solidFill>
              </a:rPr>
              <a:t>.</a:t>
            </a:r>
          </a:p>
          <a:p>
            <a:pPr marL="457200" indent="-457200">
              <a:buAutoNum type="arabicPeriod"/>
            </a:pPr>
            <a:r>
              <a:rPr lang="en-US" b="1" dirty="0">
                <a:solidFill>
                  <a:srgbClr val="002060"/>
                </a:solidFill>
              </a:rPr>
              <a:t>'Direct' and 'Online TA' are contributing the most in both types of hotels</a:t>
            </a:r>
            <a:r>
              <a:rPr lang="en-US" b="1" dirty="0" smtClean="0">
                <a:solidFill>
                  <a:srgbClr val="002060"/>
                </a:solidFill>
              </a:rPr>
              <a:t>.</a:t>
            </a:r>
          </a:p>
          <a:p>
            <a:pPr marL="457200" indent="-457200">
              <a:buAutoNum type="arabicPeriod"/>
            </a:pPr>
            <a:r>
              <a:rPr lang="en-US" b="1" dirty="0">
                <a:solidFill>
                  <a:srgbClr val="002060"/>
                </a:solidFill>
              </a:rPr>
              <a:t>Lead time has a positive correlation with the Cancellation mean as lead time increases the chances of booking get cancelled also increases.</a:t>
            </a:r>
            <a:endParaRPr lang="en-IN" b="1" dirty="0">
              <a:solidFill>
                <a:srgbClr val="002060"/>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4686" y="100485"/>
            <a:ext cx="656492" cy="67324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0679" y="298175"/>
            <a:ext cx="4770782" cy="3085050"/>
          </a:xfrm>
          <a:prstGeom prst="rect">
            <a:avLst/>
          </a:prstGeom>
        </p:spPr>
      </p:pic>
    </p:spTree>
    <p:extLst>
      <p:ext uri="{BB962C8B-B14F-4D97-AF65-F5344CB8AC3E}">
        <p14:creationId xmlns:p14="http://schemas.microsoft.com/office/powerpoint/2010/main" val="42903621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997732" cy="4421275"/>
          </a:xfrm>
          <a:prstGeom prst="rect">
            <a:avLst/>
          </a:prstGeom>
        </p:spPr>
      </p:pic>
      <p:sp>
        <p:nvSpPr>
          <p:cNvPr id="3" name="TextBox 2"/>
          <p:cNvSpPr txBox="1"/>
          <p:nvPr/>
        </p:nvSpPr>
        <p:spPr>
          <a:xfrm>
            <a:off x="100484" y="4250453"/>
            <a:ext cx="12091516" cy="2369880"/>
          </a:xfrm>
          <a:prstGeom prst="rect">
            <a:avLst/>
          </a:prstGeom>
          <a:noFill/>
        </p:spPr>
        <p:txBody>
          <a:bodyPr wrap="square" rtlCol="0">
            <a:spAutoFit/>
          </a:bodyPr>
          <a:lstStyle/>
          <a:p>
            <a:r>
              <a:rPr lang="en-US" sz="2800" b="1" dirty="0" smtClean="0">
                <a:solidFill>
                  <a:srgbClr val="C00000"/>
                </a:solidFill>
              </a:rPr>
              <a:t>CONCLUSIONS:</a:t>
            </a:r>
          </a:p>
          <a:p>
            <a:pPr marL="457200" indent="-457200">
              <a:buAutoNum type="arabicPeriod"/>
            </a:pPr>
            <a:r>
              <a:rPr lang="en-US" sz="2000" b="1" dirty="0" smtClean="0">
                <a:solidFill>
                  <a:srgbClr val="002060"/>
                </a:solidFill>
              </a:rPr>
              <a:t>Total </a:t>
            </a:r>
            <a:r>
              <a:rPr lang="en-US" sz="2000" b="1" dirty="0">
                <a:solidFill>
                  <a:srgbClr val="002060"/>
                </a:solidFill>
              </a:rPr>
              <a:t>stay and lead time is positively correlated which </a:t>
            </a:r>
            <a:r>
              <a:rPr lang="en-US" sz="2000" b="1" dirty="0" smtClean="0">
                <a:solidFill>
                  <a:srgbClr val="002060"/>
                </a:solidFill>
              </a:rPr>
              <a:t>implies </a:t>
            </a:r>
            <a:r>
              <a:rPr lang="en-US" sz="2000" b="1" dirty="0">
                <a:solidFill>
                  <a:srgbClr val="002060"/>
                </a:solidFill>
              </a:rPr>
              <a:t>if total stay increases then lead time also increases which is quite obvious</a:t>
            </a:r>
            <a:r>
              <a:rPr lang="en-US" sz="2000" b="1" dirty="0" smtClean="0">
                <a:solidFill>
                  <a:srgbClr val="002060"/>
                </a:solidFill>
              </a:rPr>
              <a:t>.</a:t>
            </a:r>
          </a:p>
          <a:p>
            <a:pPr marL="457200" indent="-457200">
              <a:buAutoNum type="arabicPeriod"/>
            </a:pPr>
            <a:r>
              <a:rPr lang="en-US" sz="2000" b="1" dirty="0">
                <a:solidFill>
                  <a:srgbClr val="002060"/>
                </a:solidFill>
              </a:rPr>
              <a:t>Repeated guest and previous booking not cancelled has correlation of 0.44 which implies old guests not cancelled most of their booking</a:t>
            </a:r>
            <a:r>
              <a:rPr lang="en-US" sz="2000" b="1" dirty="0" smtClean="0">
                <a:solidFill>
                  <a:srgbClr val="002060"/>
                </a:solidFill>
              </a:rPr>
              <a:t>.</a:t>
            </a:r>
          </a:p>
          <a:p>
            <a:pPr marL="457200" indent="-457200">
              <a:buAutoNum type="arabicPeriod"/>
            </a:pPr>
            <a:r>
              <a:rPr lang="en-US" sz="2000" b="1" dirty="0">
                <a:solidFill>
                  <a:srgbClr val="002060"/>
                </a:solidFill>
              </a:rPr>
              <a:t>Adr and total stay has positive correlation which implies as the number of stay increases the adr also increases.</a:t>
            </a:r>
            <a:endParaRPr lang="en-IN" sz="2000" b="1" dirty="0">
              <a:solidFill>
                <a:srgbClr val="002060"/>
              </a:solidFill>
            </a:endParaRPr>
          </a:p>
        </p:txBody>
      </p:sp>
    </p:spTree>
    <p:extLst>
      <p:ext uri="{BB962C8B-B14F-4D97-AF65-F5344CB8AC3E}">
        <p14:creationId xmlns:p14="http://schemas.microsoft.com/office/powerpoint/2010/main" val="3678405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6572" y="653534"/>
            <a:ext cx="4830816" cy="646331"/>
          </a:xfrm>
          <a:prstGeom prst="rect">
            <a:avLst/>
          </a:prstGeom>
        </p:spPr>
        <p:txBody>
          <a:bodyPr wrap="square">
            <a:spAutoFit/>
          </a:bodyPr>
          <a:lstStyle/>
          <a:p>
            <a:endParaRPr lang="en-IN" sz="3600" dirty="0"/>
          </a:p>
        </p:txBody>
      </p:sp>
      <p:sp>
        <p:nvSpPr>
          <p:cNvPr id="3" name="Title 2"/>
          <p:cNvSpPr>
            <a:spLocks noGrp="1"/>
          </p:cNvSpPr>
          <p:nvPr>
            <p:ph type="title"/>
          </p:nvPr>
        </p:nvSpPr>
        <p:spPr>
          <a:xfrm>
            <a:off x="417443" y="139149"/>
            <a:ext cx="10936357" cy="1551540"/>
          </a:xfrm>
        </p:spPr>
        <p:txBody>
          <a:bodyPr/>
          <a:lstStyle/>
          <a:p>
            <a:r>
              <a:rPr lang="en-US" b="1" dirty="0" smtClean="0">
                <a:solidFill>
                  <a:srgbClr val="C00000"/>
                </a:solidFill>
                <a:latin typeface="Arial" panose="020B0604020202020204" pitchFamily="34" charset="0"/>
                <a:cs typeface="Arial" panose="020B0604020202020204" pitchFamily="34" charset="0"/>
              </a:rPr>
              <a:t>PROBLEM STATEMENT</a:t>
            </a:r>
            <a:endParaRPr lang="en-IN" b="1" dirty="0">
              <a:solidFill>
                <a:srgbClr val="C00000"/>
              </a:solidFill>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506896" y="1391479"/>
            <a:ext cx="11151704" cy="4432852"/>
          </a:xfrm>
        </p:spPr>
        <p:txBody>
          <a:bodyPr numCol="1">
            <a:normAutofit/>
          </a:bodyPr>
          <a:lstStyle/>
          <a:p>
            <a:pPr algn="just"/>
            <a:r>
              <a:rPr lang="en-US" i="1" dirty="0" smtClean="0">
                <a:solidFill>
                  <a:srgbClr val="002060"/>
                </a:solidFill>
              </a:rPr>
              <a:t>The hotel industry is a competitive market, where hotels need to optimize their booking strategies to attract more customers and increase their revenue.The provided hotel booking dataset contains valuable information that can help hotels understand how to attract more bookings and optimize their pricing strategies. The goal of this project is to use this data to explore and analyze various factors that govern the bookings such as the best time of year to book a hotel room, the optimal length of stay in order to get the best daily rate, and to predict whether or not a hotel is likely to receive a disproportionately high number of special requests. By understanding these factors, hotels can make informed decisions to improve their booking strategies and increase their revenue.</a:t>
            </a:r>
            <a:endParaRPr lang="en-IN" i="1"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4686" y="100485"/>
            <a:ext cx="656492" cy="673240"/>
          </a:xfrm>
          <a:prstGeom prst="rect">
            <a:avLst/>
          </a:prstGeom>
        </p:spPr>
      </p:pic>
    </p:spTree>
    <p:extLst>
      <p:ext uri="{BB962C8B-B14F-4D97-AF65-F5344CB8AC3E}">
        <p14:creationId xmlns:p14="http://schemas.microsoft.com/office/powerpoint/2010/main" val="2861494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0" cy="7663636"/>
          </a:xfrm>
          <a:prstGeom prst="rect">
            <a:avLst/>
          </a:prstGeom>
          <a:noFill/>
        </p:spPr>
        <p:txBody>
          <a:bodyPr wrap="square" rtlCol="0">
            <a:spAutoFit/>
          </a:bodyPr>
          <a:lstStyle/>
          <a:p>
            <a:r>
              <a:rPr lang="en-US" sz="3600" b="1" dirty="0" smtClean="0">
                <a:solidFill>
                  <a:srgbClr val="C00000"/>
                </a:solidFill>
              </a:rPr>
              <a:t>CONCLUSIONS SUMMARY:</a:t>
            </a:r>
          </a:p>
          <a:p>
            <a:pPr marL="457200" indent="-457200">
              <a:buAutoNum type="arabicPeriod"/>
            </a:pPr>
            <a:r>
              <a:rPr lang="en-US" sz="2000" b="1" dirty="0" smtClean="0">
                <a:solidFill>
                  <a:srgbClr val="002060"/>
                </a:solidFill>
              </a:rPr>
              <a:t>City</a:t>
            </a:r>
            <a:r>
              <a:rPr lang="en-US" sz="2000" b="1" dirty="0">
                <a:solidFill>
                  <a:srgbClr val="002060"/>
                </a:solidFill>
              </a:rPr>
              <a:t> hotel has the most number of bookings and it is the most preferred hotel by the visitors</a:t>
            </a:r>
            <a:r>
              <a:rPr lang="en-US" sz="2000" b="1" dirty="0" smtClean="0">
                <a:solidFill>
                  <a:srgbClr val="002060"/>
                </a:solidFill>
              </a:rPr>
              <a:t>.</a:t>
            </a:r>
          </a:p>
          <a:p>
            <a:pPr marL="457200" indent="-457200">
              <a:buFontTx/>
              <a:buAutoNum type="arabicPeriod"/>
            </a:pPr>
            <a:r>
              <a:rPr lang="en-US" sz="2000" b="1" dirty="0">
                <a:solidFill>
                  <a:srgbClr val="002060"/>
                </a:solidFill>
              </a:rPr>
              <a:t>BB(Bed and Breakfast) is preferred by most number of guests.</a:t>
            </a:r>
          </a:p>
          <a:p>
            <a:pPr marL="457200" indent="-457200">
              <a:buFontTx/>
              <a:buAutoNum type="arabicPeriod"/>
            </a:pPr>
            <a:r>
              <a:rPr lang="en-US" sz="2000" b="1" dirty="0">
                <a:solidFill>
                  <a:srgbClr val="002060"/>
                </a:solidFill>
              </a:rPr>
              <a:t>Most visitors are from Portugal(PRT) more than 25000 followed by United Kingdom(GBR) around 10000.</a:t>
            </a:r>
          </a:p>
          <a:p>
            <a:pPr marL="457200" indent="-457200">
              <a:buFontTx/>
              <a:buAutoNum type="arabicPeriod"/>
            </a:pPr>
            <a:r>
              <a:rPr lang="en-US" sz="2000" b="1" dirty="0" smtClean="0">
                <a:solidFill>
                  <a:srgbClr val="002060"/>
                </a:solidFill>
              </a:rPr>
              <a:t>Distribution</a:t>
            </a:r>
            <a:r>
              <a:rPr lang="en-US" sz="2000" b="1" dirty="0">
                <a:solidFill>
                  <a:srgbClr val="002060"/>
                </a:solidFill>
              </a:rPr>
              <a:t> Channel 'TA/TO' is mostly used for booking hotels.</a:t>
            </a:r>
          </a:p>
          <a:p>
            <a:pPr marL="457200" indent="-457200">
              <a:buFontTx/>
              <a:buAutoNum type="arabicPeriod"/>
            </a:pPr>
            <a:r>
              <a:rPr lang="en-US" sz="2000" b="1" dirty="0">
                <a:solidFill>
                  <a:srgbClr val="002060"/>
                </a:solidFill>
              </a:rPr>
              <a:t>Most </a:t>
            </a:r>
            <a:r>
              <a:rPr lang="en-US" sz="2000" b="1" dirty="0" smtClean="0">
                <a:solidFill>
                  <a:srgbClr val="002060"/>
                </a:solidFill>
              </a:rPr>
              <a:t>Preferred</a:t>
            </a:r>
            <a:r>
              <a:rPr lang="en-US" sz="2000" b="1" dirty="0">
                <a:solidFill>
                  <a:srgbClr val="002060"/>
                </a:solidFill>
              </a:rPr>
              <a:t> Room type is "A"</a:t>
            </a:r>
          </a:p>
          <a:p>
            <a:pPr marL="457200" indent="-457200">
              <a:buFontTx/>
              <a:buAutoNum type="arabicPeriod"/>
            </a:pPr>
            <a:r>
              <a:rPr lang="en-US" sz="2000" b="1" dirty="0">
                <a:solidFill>
                  <a:srgbClr val="002060"/>
                </a:solidFill>
              </a:rPr>
              <a:t>Transient Customer type is maximum While Group is minimum.</a:t>
            </a:r>
          </a:p>
          <a:p>
            <a:pPr marL="457200" indent="-457200">
              <a:buFontTx/>
              <a:buAutoNum type="arabicPeriod"/>
            </a:pPr>
            <a:r>
              <a:rPr lang="en-US" sz="2000" b="1" dirty="0">
                <a:solidFill>
                  <a:srgbClr val="002060"/>
                </a:solidFill>
              </a:rPr>
              <a:t>Most guest does not need parking space at all only few guest asked for parking space of one car.</a:t>
            </a:r>
          </a:p>
          <a:p>
            <a:pPr marL="457200" indent="-457200">
              <a:buFontTx/>
              <a:buAutoNum type="arabicPeriod"/>
            </a:pPr>
            <a:r>
              <a:rPr lang="en-US" sz="2000" b="1" dirty="0">
                <a:solidFill>
                  <a:srgbClr val="002060"/>
                </a:solidFill>
              </a:rPr>
              <a:t>Most of the guests around 80% </a:t>
            </a:r>
            <a:r>
              <a:rPr lang="en-US" sz="2000" b="1" dirty="0" smtClean="0">
                <a:solidFill>
                  <a:srgbClr val="002060"/>
                </a:solidFill>
              </a:rPr>
              <a:t>not</a:t>
            </a:r>
            <a:r>
              <a:rPr lang="en-US" sz="2000" b="1" dirty="0">
                <a:solidFill>
                  <a:srgbClr val="002060"/>
                </a:solidFill>
              </a:rPr>
              <a:t> made any changes to the booking and around 12% of guest made one changes in their booking.</a:t>
            </a:r>
          </a:p>
          <a:p>
            <a:pPr marL="457200" indent="-457200">
              <a:buFontTx/>
              <a:buAutoNum type="arabicPeriod"/>
            </a:pPr>
            <a:r>
              <a:rPr lang="en-US" sz="2000" b="1" dirty="0">
                <a:solidFill>
                  <a:srgbClr val="002060"/>
                </a:solidFill>
              </a:rPr>
              <a:t>Total 27.5% of booking were cancelled out of which 30% of cancellation comes from City Hotel and 24% of cancellation comes from Resort Hotel. So,City Hotel has higher rate of cancellation.</a:t>
            </a:r>
          </a:p>
          <a:p>
            <a:pPr marL="457200" indent="-457200">
              <a:buFontTx/>
              <a:buAutoNum type="arabicPeriod"/>
            </a:pPr>
            <a:r>
              <a:rPr lang="en-US" sz="2000" b="1" dirty="0" smtClean="0">
                <a:solidFill>
                  <a:srgbClr val="002060"/>
                </a:solidFill>
              </a:rPr>
              <a:t>Resort</a:t>
            </a:r>
            <a:r>
              <a:rPr lang="en-US" sz="2000" b="1" dirty="0">
                <a:solidFill>
                  <a:srgbClr val="002060"/>
                </a:solidFill>
              </a:rPr>
              <a:t> hotel has slightly higher lead time in comparison to City hotel.</a:t>
            </a:r>
          </a:p>
          <a:p>
            <a:pPr marL="457200" indent="-457200">
              <a:buFontTx/>
              <a:buAutoNum type="arabicPeriod"/>
            </a:pPr>
            <a:r>
              <a:rPr lang="en-US" sz="2000" b="1" dirty="0">
                <a:solidFill>
                  <a:srgbClr val="002060"/>
                </a:solidFill>
              </a:rPr>
              <a:t>2016 had been the best year for these hotels in terms of </a:t>
            </a:r>
            <a:r>
              <a:rPr lang="en-US" sz="2000" b="1" dirty="0" smtClean="0">
                <a:solidFill>
                  <a:srgbClr val="002060"/>
                </a:solidFill>
              </a:rPr>
              <a:t>booking.</a:t>
            </a:r>
          </a:p>
          <a:p>
            <a:pPr marL="457200" indent="-457200">
              <a:buFontTx/>
              <a:buAutoNum type="arabicPeriod"/>
            </a:pPr>
            <a:r>
              <a:rPr lang="en-US" sz="2000" b="1" dirty="0">
                <a:solidFill>
                  <a:srgbClr val="002060"/>
                </a:solidFill>
              </a:rPr>
              <a:t>Year 2015 City Hotel and Resort Hotel had </a:t>
            </a:r>
            <a:r>
              <a:rPr lang="en-US" sz="2000" b="1" dirty="0" smtClean="0">
                <a:solidFill>
                  <a:srgbClr val="002060"/>
                </a:solidFill>
              </a:rPr>
              <a:t>exactly</a:t>
            </a:r>
            <a:r>
              <a:rPr lang="en-US" sz="2000" b="1" dirty="0">
                <a:solidFill>
                  <a:srgbClr val="002060"/>
                </a:solidFill>
              </a:rPr>
              <a:t> same number of bookings but after 2015 City Hotel has more number of bookings.</a:t>
            </a:r>
          </a:p>
          <a:p>
            <a:pPr marL="457200" indent="-457200">
              <a:buFontTx/>
              <a:buAutoNum type="arabicPeriod"/>
            </a:pPr>
            <a:r>
              <a:rPr lang="en-US" sz="2000" b="1" dirty="0">
                <a:solidFill>
                  <a:srgbClr val="002060"/>
                </a:solidFill>
              </a:rPr>
              <a:t>Year 2016 City Hotel had more than</a:t>
            </a:r>
            <a:r>
              <a:rPr lang="en-US" sz="2000" b="1">
                <a:solidFill>
                  <a:srgbClr val="002060"/>
                </a:solidFill>
              </a:rPr>
              <a:t> </a:t>
            </a:r>
            <a:r>
              <a:rPr lang="en-US" sz="2000" b="1" smtClean="0">
                <a:solidFill>
                  <a:srgbClr val="002060"/>
                </a:solidFill>
              </a:rPr>
              <a:t>25000</a:t>
            </a:r>
            <a:r>
              <a:rPr lang="en-US" sz="2000" b="1" dirty="0">
                <a:solidFill>
                  <a:srgbClr val="002060"/>
                </a:solidFill>
              </a:rPr>
              <a:t> bookings while Resort Hotel has around 15000 bookings whereas in 2017 City Hotel had around 20000 bookings while Resort Hotel had around 12000 bookings.</a:t>
            </a:r>
          </a:p>
          <a:p>
            <a:pPr marL="457200" indent="-457200">
              <a:buFontTx/>
              <a:buAutoNum type="arabicPeriod"/>
            </a:pPr>
            <a:r>
              <a:rPr lang="en-US" sz="2000" b="1" dirty="0">
                <a:solidFill>
                  <a:srgbClr val="002060"/>
                </a:solidFill>
              </a:rPr>
              <a:t>July and August months had the most Bookings.</a:t>
            </a:r>
          </a:p>
          <a:p>
            <a:pPr marL="457200" indent="-457200">
              <a:buFontTx/>
              <a:buAutoNum type="arabicPeriod"/>
            </a:pPr>
            <a:r>
              <a:rPr lang="en-US" sz="2000" b="1" dirty="0">
                <a:solidFill>
                  <a:srgbClr val="002060"/>
                </a:solidFill>
              </a:rPr>
              <a:t>Both the hotel has lower retention rate </a:t>
            </a:r>
            <a:r>
              <a:rPr lang="en-US" sz="2000" b="1" dirty="0" smtClean="0">
                <a:solidFill>
                  <a:srgbClr val="002060"/>
                </a:solidFill>
              </a:rPr>
              <a:t>i.e.</a:t>
            </a:r>
            <a:r>
              <a:rPr lang="en-US" sz="2000" b="1" dirty="0">
                <a:solidFill>
                  <a:srgbClr val="002060"/>
                </a:solidFill>
              </a:rPr>
              <a:t> 3.9% in which City hotel has retention rate of 3.11% and Resort hotel has </a:t>
            </a:r>
            <a:r>
              <a:rPr lang="en-US" sz="2000" b="1" dirty="0" smtClean="0">
                <a:solidFill>
                  <a:srgbClr val="002060"/>
                </a:solidFill>
              </a:rPr>
              <a:t>retention</a:t>
            </a:r>
            <a:r>
              <a:rPr lang="en-US" sz="2000" b="1" dirty="0">
                <a:solidFill>
                  <a:srgbClr val="002060"/>
                </a:solidFill>
              </a:rPr>
              <a:t> rate of 5.02</a:t>
            </a:r>
            <a:r>
              <a:rPr lang="en-US" sz="2000" b="1" dirty="0" smtClean="0">
                <a:solidFill>
                  <a:srgbClr val="002060"/>
                </a:solidFill>
              </a:rPr>
              <a:t>%.</a:t>
            </a:r>
            <a:endParaRPr lang="en-US" sz="2000" b="1" dirty="0">
              <a:solidFill>
                <a:srgbClr val="002060"/>
              </a:solidFill>
            </a:endParaRPr>
          </a:p>
          <a:p>
            <a:pPr marL="457200" indent="-457200">
              <a:buAutoNum type="arabicPeriod"/>
            </a:pPr>
            <a:endParaRPr lang="en-US" sz="2000" dirty="0"/>
          </a:p>
          <a:p>
            <a:endParaRPr lang="en-IN"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4686" y="100485"/>
            <a:ext cx="656492" cy="673240"/>
          </a:xfrm>
          <a:prstGeom prst="rect">
            <a:avLst/>
          </a:prstGeom>
        </p:spPr>
      </p:pic>
    </p:spTree>
    <p:extLst>
      <p:ext uri="{BB962C8B-B14F-4D97-AF65-F5344CB8AC3E}">
        <p14:creationId xmlns:p14="http://schemas.microsoft.com/office/powerpoint/2010/main" val="23327031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 y="0"/>
            <a:ext cx="12192000" cy="7140416"/>
          </a:xfrm>
          <a:prstGeom prst="rect">
            <a:avLst/>
          </a:prstGeom>
          <a:noFill/>
        </p:spPr>
        <p:txBody>
          <a:bodyPr wrap="square" rtlCol="0">
            <a:spAutoFit/>
          </a:bodyPr>
          <a:lstStyle/>
          <a:p>
            <a:r>
              <a:rPr lang="en-US" dirty="0" smtClean="0"/>
              <a:t>16.  </a:t>
            </a:r>
            <a:r>
              <a:rPr lang="en-US" sz="2000" b="1" dirty="0" smtClean="0">
                <a:solidFill>
                  <a:srgbClr val="002060"/>
                </a:solidFill>
              </a:rPr>
              <a:t>For</a:t>
            </a:r>
            <a:r>
              <a:rPr lang="en-US" sz="2000" b="1" dirty="0">
                <a:solidFill>
                  <a:srgbClr val="002060"/>
                </a:solidFill>
              </a:rPr>
              <a:t> Resort Hotel adr starts to increase from May and increases </a:t>
            </a:r>
            <a:r>
              <a:rPr lang="en-US" sz="2000" b="1" dirty="0" smtClean="0">
                <a:solidFill>
                  <a:srgbClr val="002060"/>
                </a:solidFill>
              </a:rPr>
              <a:t>upto</a:t>
            </a:r>
            <a:r>
              <a:rPr lang="en-US" sz="2000" b="1" dirty="0">
                <a:solidFill>
                  <a:srgbClr val="002060"/>
                </a:solidFill>
              </a:rPr>
              <a:t> July after that is starts to decrease</a:t>
            </a:r>
            <a:r>
              <a:rPr lang="en-US" sz="2000" b="1" dirty="0" smtClean="0">
                <a:solidFill>
                  <a:srgbClr val="002060"/>
                </a:solidFill>
              </a:rPr>
              <a:t>. </a:t>
            </a:r>
          </a:p>
          <a:p>
            <a:r>
              <a:rPr lang="en-US" b="1" dirty="0" smtClean="0">
                <a:solidFill>
                  <a:srgbClr val="002060"/>
                </a:solidFill>
              </a:rPr>
              <a:t>17.  </a:t>
            </a:r>
            <a:r>
              <a:rPr lang="en-US" sz="2000" b="1" dirty="0" smtClean="0">
                <a:solidFill>
                  <a:srgbClr val="002060"/>
                </a:solidFill>
              </a:rPr>
              <a:t>For</a:t>
            </a:r>
            <a:r>
              <a:rPr lang="en-US" sz="2000" b="1" dirty="0">
                <a:solidFill>
                  <a:srgbClr val="002060"/>
                </a:solidFill>
              </a:rPr>
              <a:t> City Hotel adr starts to increase </a:t>
            </a:r>
            <a:r>
              <a:rPr lang="en-US" sz="2000" b="1" dirty="0" smtClean="0">
                <a:solidFill>
                  <a:srgbClr val="002060"/>
                </a:solidFill>
              </a:rPr>
              <a:t>from</a:t>
            </a:r>
            <a:r>
              <a:rPr lang="en-US" sz="2000" b="1" dirty="0">
                <a:solidFill>
                  <a:srgbClr val="002060"/>
                </a:solidFill>
              </a:rPr>
              <a:t> March and increases upto April after that is starts to decrease</a:t>
            </a:r>
            <a:r>
              <a:rPr lang="en-US" b="1" dirty="0">
                <a:solidFill>
                  <a:srgbClr val="002060"/>
                </a:solidFill>
              </a:rPr>
              <a:t>.</a:t>
            </a:r>
          </a:p>
          <a:p>
            <a:r>
              <a:rPr lang="en-US" b="1" dirty="0" smtClean="0">
                <a:solidFill>
                  <a:srgbClr val="002060"/>
                </a:solidFill>
              </a:rPr>
              <a:t>18</a:t>
            </a:r>
            <a:r>
              <a:rPr lang="en-US" sz="2000" b="1" dirty="0" smtClean="0">
                <a:solidFill>
                  <a:srgbClr val="002060"/>
                </a:solidFill>
              </a:rPr>
              <a:t>.  Lead</a:t>
            </a:r>
            <a:r>
              <a:rPr lang="en-US" sz="2000" b="1" dirty="0">
                <a:solidFill>
                  <a:srgbClr val="002060"/>
                </a:solidFill>
              </a:rPr>
              <a:t> time has a positive correlation with the Cancellation </a:t>
            </a:r>
            <a:r>
              <a:rPr lang="en-US" sz="2000" b="1" dirty="0" smtClean="0">
                <a:solidFill>
                  <a:srgbClr val="002060"/>
                </a:solidFill>
              </a:rPr>
              <a:t>mean</a:t>
            </a:r>
            <a:r>
              <a:rPr lang="en-US" b="1" dirty="0" smtClean="0">
                <a:solidFill>
                  <a:srgbClr val="002060"/>
                </a:solidFill>
              </a:rPr>
              <a:t>.</a:t>
            </a:r>
            <a:endParaRPr lang="en-US" b="1" dirty="0">
              <a:solidFill>
                <a:srgbClr val="002060"/>
              </a:solidFill>
            </a:endParaRPr>
          </a:p>
          <a:p>
            <a:pPr marL="342900" indent="-342900">
              <a:buAutoNum type="arabicPeriod" startAt="19"/>
            </a:pPr>
            <a:r>
              <a:rPr lang="en-US" b="1" dirty="0" smtClean="0">
                <a:solidFill>
                  <a:srgbClr val="002060"/>
                </a:solidFill>
              </a:rPr>
              <a:t> </a:t>
            </a:r>
            <a:r>
              <a:rPr lang="en-US" sz="2000" b="1" dirty="0" smtClean="0">
                <a:solidFill>
                  <a:srgbClr val="002060"/>
                </a:solidFill>
              </a:rPr>
              <a:t>Around</a:t>
            </a:r>
            <a:r>
              <a:rPr lang="en-US" sz="2000" b="1" dirty="0">
                <a:solidFill>
                  <a:srgbClr val="002060"/>
                </a:solidFill>
              </a:rPr>
              <a:t> 25% of bookings were cancelled by guests with no </a:t>
            </a:r>
            <a:r>
              <a:rPr lang="en-US" sz="2000" b="1" dirty="0" smtClean="0">
                <a:solidFill>
                  <a:srgbClr val="002060"/>
                </a:solidFill>
              </a:rPr>
              <a:t>deposit.</a:t>
            </a:r>
          </a:p>
          <a:p>
            <a:pPr marL="342900" indent="-342900">
              <a:buFontTx/>
              <a:buAutoNum type="arabicPeriod" startAt="19"/>
            </a:pPr>
            <a:r>
              <a:rPr lang="en-US" sz="2000" b="1" dirty="0" smtClean="0">
                <a:solidFill>
                  <a:srgbClr val="002060"/>
                </a:solidFill>
              </a:rPr>
              <a:t> Total</a:t>
            </a:r>
            <a:r>
              <a:rPr lang="en-US" sz="2000" b="1" dirty="0">
                <a:solidFill>
                  <a:srgbClr val="002060"/>
                </a:solidFill>
              </a:rPr>
              <a:t> 69028 bookings were made by TA/TO in which 21400 were cancelled which is approximately 31</a:t>
            </a:r>
            <a:r>
              <a:rPr lang="en-US" sz="2000" b="1" dirty="0" smtClean="0">
                <a:solidFill>
                  <a:srgbClr val="002060"/>
                </a:solidFill>
              </a:rPr>
              <a:t>%.</a:t>
            </a:r>
          </a:p>
          <a:p>
            <a:pPr marL="342900" indent="-342900">
              <a:buFontTx/>
              <a:buAutoNum type="arabicPeriod" startAt="19"/>
            </a:pPr>
            <a:r>
              <a:rPr lang="en-US" sz="2000" b="1" dirty="0" smtClean="0">
                <a:solidFill>
                  <a:srgbClr val="002060"/>
                </a:solidFill>
              </a:rPr>
              <a:t> Online</a:t>
            </a:r>
            <a:r>
              <a:rPr lang="en-US" sz="2000" b="1" dirty="0">
                <a:solidFill>
                  <a:srgbClr val="002060"/>
                </a:solidFill>
              </a:rPr>
              <a:t> TA has around 35% cancellation rate followed by Groups which has around 27% Cancellation rate.</a:t>
            </a:r>
          </a:p>
          <a:p>
            <a:pPr marL="342900" indent="-342900">
              <a:buFontTx/>
              <a:buAutoNum type="arabicPeriod" startAt="19"/>
            </a:pPr>
            <a:r>
              <a:rPr lang="en-US" sz="2000" b="1" dirty="0" smtClean="0">
                <a:solidFill>
                  <a:srgbClr val="002060"/>
                </a:solidFill>
              </a:rPr>
              <a:t> Distribution</a:t>
            </a:r>
            <a:r>
              <a:rPr lang="en-US" sz="2000" b="1" dirty="0">
                <a:solidFill>
                  <a:srgbClr val="002060"/>
                </a:solidFill>
              </a:rPr>
              <a:t> </a:t>
            </a:r>
            <a:r>
              <a:rPr lang="en-US" sz="2000" b="1" dirty="0" smtClean="0">
                <a:solidFill>
                  <a:srgbClr val="002060"/>
                </a:solidFill>
              </a:rPr>
              <a:t>Channel</a:t>
            </a:r>
            <a:r>
              <a:rPr lang="en-US" sz="2000" b="1" dirty="0">
                <a:solidFill>
                  <a:srgbClr val="002060"/>
                </a:solidFill>
              </a:rPr>
              <a:t> "Direct" &amp; "TA/TO" has contributed more in ADR in both the hotels</a:t>
            </a:r>
            <a:r>
              <a:rPr lang="en-US" sz="2000" b="1" dirty="0" smtClean="0">
                <a:solidFill>
                  <a:srgbClr val="002060"/>
                </a:solidFill>
              </a:rPr>
              <a:t>.</a:t>
            </a:r>
          </a:p>
          <a:p>
            <a:pPr marL="342900" indent="-342900">
              <a:buFontTx/>
              <a:buAutoNum type="arabicPeriod" startAt="19"/>
            </a:pPr>
            <a:r>
              <a:rPr lang="en-US" sz="2000" b="1" dirty="0" smtClean="0">
                <a:solidFill>
                  <a:srgbClr val="002060"/>
                </a:solidFill>
              </a:rPr>
              <a:t> Majority</a:t>
            </a:r>
            <a:r>
              <a:rPr lang="en-US" sz="2000" b="1" dirty="0">
                <a:solidFill>
                  <a:srgbClr val="002060"/>
                </a:solidFill>
              </a:rPr>
              <a:t> of people are getting room of their choices</a:t>
            </a:r>
            <a:r>
              <a:rPr lang="en-US" sz="2000" b="1" dirty="0" smtClean="0">
                <a:solidFill>
                  <a:srgbClr val="002060"/>
                </a:solidFill>
              </a:rPr>
              <a:t>.</a:t>
            </a:r>
          </a:p>
          <a:p>
            <a:pPr marL="342900" indent="-342900">
              <a:buFontTx/>
              <a:buAutoNum type="arabicPeriod" startAt="19"/>
            </a:pPr>
            <a:r>
              <a:rPr lang="en-US" sz="2000" b="1" dirty="0" smtClean="0">
                <a:solidFill>
                  <a:srgbClr val="002060"/>
                </a:solidFill>
              </a:rPr>
              <a:t> Only</a:t>
            </a:r>
            <a:r>
              <a:rPr lang="en-US" sz="2000" b="1" dirty="0">
                <a:solidFill>
                  <a:srgbClr val="002060"/>
                </a:solidFill>
              </a:rPr>
              <a:t> 2.5% of guest cancel the bookings </a:t>
            </a:r>
            <a:r>
              <a:rPr lang="en-US" sz="2000" b="1" dirty="0" smtClean="0">
                <a:solidFill>
                  <a:srgbClr val="002060"/>
                </a:solidFill>
              </a:rPr>
              <a:t>if preferred room choice is not allocated.</a:t>
            </a:r>
          </a:p>
          <a:p>
            <a:pPr marL="342900" indent="-342900">
              <a:buFontTx/>
              <a:buAutoNum type="arabicPeriod" startAt="19"/>
            </a:pPr>
            <a:r>
              <a:rPr lang="en-US" sz="2000" b="1" dirty="0" smtClean="0">
                <a:solidFill>
                  <a:srgbClr val="002060"/>
                </a:solidFill>
              </a:rPr>
              <a:t> 'Direct</a:t>
            </a:r>
            <a:r>
              <a:rPr lang="en-US" sz="2000" b="1" dirty="0">
                <a:solidFill>
                  <a:srgbClr val="002060"/>
                </a:solidFill>
              </a:rPr>
              <a:t>' and 'Online TA' are contributing the most in both types of hotels</a:t>
            </a:r>
          </a:p>
          <a:p>
            <a:pPr marL="342900" indent="-342900">
              <a:buFontTx/>
              <a:buAutoNum type="arabicPeriod" startAt="19"/>
            </a:pPr>
            <a:r>
              <a:rPr lang="en-US" sz="2000" b="1" dirty="0" smtClean="0">
                <a:solidFill>
                  <a:srgbClr val="002060"/>
                </a:solidFill>
              </a:rPr>
              <a:t> Most</a:t>
            </a:r>
            <a:r>
              <a:rPr lang="en-US" sz="2000" b="1" dirty="0">
                <a:solidFill>
                  <a:srgbClr val="002060"/>
                </a:solidFill>
              </a:rPr>
              <a:t> of the People stays in these hotels are within 7 days and people staying 1 to 3 days are more in number</a:t>
            </a:r>
            <a:r>
              <a:rPr lang="en-US" sz="2000" b="1" dirty="0" smtClean="0">
                <a:solidFill>
                  <a:srgbClr val="002060"/>
                </a:solidFill>
              </a:rPr>
              <a:t>.</a:t>
            </a:r>
          </a:p>
          <a:p>
            <a:pPr marL="342900" indent="-342900">
              <a:buFontTx/>
              <a:buAutoNum type="arabicPeriod" startAt="19"/>
            </a:pPr>
            <a:r>
              <a:rPr lang="en-US" sz="2000" b="1" dirty="0" smtClean="0">
                <a:solidFill>
                  <a:srgbClr val="002060"/>
                </a:solidFill>
              </a:rPr>
              <a:t> Total</a:t>
            </a:r>
            <a:r>
              <a:rPr lang="en-US" sz="2000" b="1" dirty="0">
                <a:solidFill>
                  <a:srgbClr val="002060"/>
                </a:solidFill>
              </a:rPr>
              <a:t> stay and lead time is positively </a:t>
            </a:r>
            <a:r>
              <a:rPr lang="en-US" sz="2000" b="1" dirty="0" smtClean="0">
                <a:solidFill>
                  <a:srgbClr val="002060"/>
                </a:solidFill>
              </a:rPr>
              <a:t>correlated.</a:t>
            </a:r>
          </a:p>
          <a:p>
            <a:pPr marL="342900" indent="-342900">
              <a:buFontTx/>
              <a:buAutoNum type="arabicPeriod" startAt="19"/>
            </a:pPr>
            <a:r>
              <a:rPr lang="en-US" sz="2000" b="1" dirty="0" smtClean="0">
                <a:solidFill>
                  <a:srgbClr val="002060"/>
                </a:solidFill>
              </a:rPr>
              <a:t> Adr</a:t>
            </a:r>
            <a:r>
              <a:rPr lang="en-US" sz="2000" b="1" dirty="0">
                <a:solidFill>
                  <a:srgbClr val="002060"/>
                </a:solidFill>
              </a:rPr>
              <a:t> and total stay has positive </a:t>
            </a:r>
            <a:r>
              <a:rPr lang="en-US" sz="2000" b="1" dirty="0" smtClean="0">
                <a:solidFill>
                  <a:srgbClr val="002060"/>
                </a:solidFill>
              </a:rPr>
              <a:t>correlation.</a:t>
            </a:r>
            <a:endParaRPr lang="en-US" sz="2000" b="1" dirty="0">
              <a:solidFill>
                <a:srgbClr val="002060"/>
              </a:solidFill>
            </a:endParaRPr>
          </a:p>
          <a:p>
            <a:endParaRPr lang="en-US" dirty="0"/>
          </a:p>
          <a:p>
            <a:pPr marL="342900" indent="-342900">
              <a:buFontTx/>
              <a:buAutoNum type="arabicPeriod" startAt="19"/>
            </a:pPr>
            <a:endParaRPr lang="en-US" dirty="0"/>
          </a:p>
          <a:p>
            <a:pPr marL="342900" indent="-342900">
              <a:buAutoNum type="arabicPeriod" startAt="19"/>
            </a:pPr>
            <a:endParaRPr lang="en-US" dirty="0"/>
          </a:p>
          <a:p>
            <a:endParaRPr lang="en-US" dirty="0" smtClean="0"/>
          </a:p>
          <a:p>
            <a:endParaRPr lang="en-US" dirty="0"/>
          </a:p>
          <a:p>
            <a:endParaRPr lang="en-US" dirty="0"/>
          </a:p>
          <a:p>
            <a:pPr marL="342900" indent="-342900">
              <a:buAutoNum type="arabicPeriod" startAt="17"/>
            </a:pPr>
            <a:endParaRPr lang="en-US" dirty="0" smtClean="0"/>
          </a:p>
          <a:p>
            <a:pPr marL="342900" indent="-342900">
              <a:buAutoNum type="arabicPeriod" startAt="17"/>
            </a:pPr>
            <a:endParaRPr lang="en-US" dirty="0"/>
          </a:p>
          <a:p>
            <a:endParaRPr lang="en-US" dirty="0" smtClean="0"/>
          </a:p>
          <a:p>
            <a:endParaRPr lang="en-US" dirty="0"/>
          </a:p>
          <a:p>
            <a:endParaRPr lang="en-IN" dirty="0"/>
          </a:p>
        </p:txBody>
      </p:sp>
    </p:spTree>
    <p:extLst>
      <p:ext uri="{BB962C8B-B14F-4D97-AF65-F5344CB8AC3E}">
        <p14:creationId xmlns:p14="http://schemas.microsoft.com/office/powerpoint/2010/main" val="23685790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4553" y="2753248"/>
            <a:ext cx="5184951" cy="1200329"/>
          </a:xfrm>
          <a:prstGeom prst="rect">
            <a:avLst/>
          </a:prstGeom>
          <a:noFill/>
        </p:spPr>
        <p:txBody>
          <a:bodyPr wrap="square" rtlCol="0">
            <a:spAutoFit/>
          </a:bodyPr>
          <a:lstStyle/>
          <a:p>
            <a:pPr algn="ctr"/>
            <a:r>
              <a:rPr lang="en-IN" sz="7200" b="1" dirty="0">
                <a:solidFill>
                  <a:srgbClr val="C00000"/>
                </a:solidFill>
                <a:latin typeface="Arial" panose="020B0604020202020204" pitchFamily="34" charset="0"/>
                <a:cs typeface="Arial" panose="020B0604020202020204" pitchFamily="34" charset="0"/>
              </a:rPr>
              <a:t>Thank</a:t>
            </a:r>
            <a:r>
              <a:rPr lang="en-IN" sz="7200" b="1" spc="-85" dirty="0">
                <a:solidFill>
                  <a:srgbClr val="C00000"/>
                </a:solidFill>
                <a:latin typeface="Arial" panose="020B0604020202020204" pitchFamily="34" charset="0"/>
                <a:cs typeface="Arial" panose="020B0604020202020204" pitchFamily="34" charset="0"/>
              </a:rPr>
              <a:t> </a:t>
            </a:r>
            <a:r>
              <a:rPr lang="en-IN" sz="7200" b="1" dirty="0">
                <a:solidFill>
                  <a:srgbClr val="C00000"/>
                </a:solidFill>
                <a:latin typeface="Arial" panose="020B0604020202020204" pitchFamily="34" charset="0"/>
                <a:cs typeface="Arial" panose="020B0604020202020204" pitchFamily="34" charset="0"/>
              </a:rPr>
              <a:t>You</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4686" y="100485"/>
            <a:ext cx="656492" cy="673240"/>
          </a:xfrm>
          <a:prstGeom prst="rect">
            <a:avLst/>
          </a:prstGeom>
        </p:spPr>
      </p:pic>
    </p:spTree>
    <p:extLst>
      <p:ext uri="{BB962C8B-B14F-4D97-AF65-F5344CB8AC3E}">
        <p14:creationId xmlns:p14="http://schemas.microsoft.com/office/powerpoint/2010/main" val="3155203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52176"/>
          </a:xfrm>
        </p:spPr>
        <p:txBody>
          <a:bodyPr>
            <a:normAutofit/>
          </a:bodyPr>
          <a:lstStyle/>
          <a:p>
            <a:r>
              <a:rPr lang="en-US" b="1" dirty="0" smtClean="0">
                <a:solidFill>
                  <a:srgbClr val="C00000"/>
                </a:solidFill>
                <a:latin typeface="Arial" panose="020B0604020202020204" pitchFamily="34" charset="0"/>
                <a:cs typeface="Arial" panose="020B0604020202020204" pitchFamily="34" charset="0"/>
              </a:rPr>
              <a:t>PROJECT WORK FLOW:</a:t>
            </a:r>
            <a:endParaRPr lang="en-IN"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b="1" dirty="0" smtClean="0">
                <a:solidFill>
                  <a:srgbClr val="C00000"/>
                </a:solidFill>
              </a:rPr>
              <a:t>DATA CLEANING:</a:t>
            </a:r>
            <a:r>
              <a:rPr lang="en-US" b="1" i="1" dirty="0" smtClean="0">
                <a:solidFill>
                  <a:srgbClr val="C00000"/>
                </a:solidFill>
              </a:rPr>
              <a:t> </a:t>
            </a:r>
            <a:r>
              <a:rPr lang="en-US" b="1" dirty="0" smtClean="0">
                <a:solidFill>
                  <a:srgbClr val="002060"/>
                </a:solidFill>
                <a:cs typeface="Arial" panose="020B0604020202020204" pitchFamily="34" charset="0"/>
              </a:rPr>
              <a:t>Removing NULL Values,Duplicate Values,Feature Construction are done.</a:t>
            </a:r>
          </a:p>
          <a:p>
            <a:r>
              <a:rPr lang="en-US" b="1" dirty="0" smtClean="0">
                <a:solidFill>
                  <a:srgbClr val="C00000"/>
                </a:solidFill>
              </a:rPr>
              <a:t>UNIVARIATE ANALYSIS: </a:t>
            </a:r>
            <a:r>
              <a:rPr lang="en-US" b="1" dirty="0" smtClean="0">
                <a:solidFill>
                  <a:srgbClr val="002060"/>
                </a:solidFill>
              </a:rPr>
              <a:t>Univariate Analysis is done by taking only one variable into consideration.</a:t>
            </a:r>
          </a:p>
          <a:p>
            <a:r>
              <a:rPr lang="en-US" b="1" dirty="0" smtClean="0">
                <a:solidFill>
                  <a:srgbClr val="C00000"/>
                </a:solidFill>
              </a:rPr>
              <a:t>BIVARIATE ANALYSIS: </a:t>
            </a:r>
            <a:r>
              <a:rPr lang="en-US" b="1" dirty="0" smtClean="0">
                <a:solidFill>
                  <a:srgbClr val="002060"/>
                </a:solidFill>
              </a:rPr>
              <a:t>Bivariate Analysis is done by taking two variable into consideration.</a:t>
            </a:r>
          </a:p>
          <a:p>
            <a:r>
              <a:rPr lang="en-US" b="1" dirty="0" smtClean="0">
                <a:solidFill>
                  <a:srgbClr val="C00000"/>
                </a:solidFill>
              </a:rPr>
              <a:t>MULTIVARIATE ANALYSIS</a:t>
            </a:r>
            <a:r>
              <a:rPr lang="en-US" dirty="0" smtClean="0">
                <a:solidFill>
                  <a:srgbClr val="C00000"/>
                </a:solidFill>
              </a:rPr>
              <a:t>:</a:t>
            </a:r>
            <a:r>
              <a:rPr lang="en-US" dirty="0" smtClean="0">
                <a:solidFill>
                  <a:srgbClr val="FF0000"/>
                </a:solidFill>
              </a:rPr>
              <a:t> </a:t>
            </a:r>
            <a:r>
              <a:rPr lang="en-US" b="1" dirty="0" smtClean="0">
                <a:solidFill>
                  <a:srgbClr val="002060"/>
                </a:solidFill>
              </a:rPr>
              <a:t>Multivariate Analysis is done by taking more than two variable into consideration.</a:t>
            </a:r>
            <a:endParaRPr lang="en-IN"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4686" y="100485"/>
            <a:ext cx="656492" cy="673240"/>
          </a:xfrm>
          <a:prstGeom prst="rect">
            <a:avLst/>
          </a:prstGeom>
        </p:spPr>
      </p:pic>
    </p:spTree>
    <p:extLst>
      <p:ext uri="{BB962C8B-B14F-4D97-AF65-F5344CB8AC3E}">
        <p14:creationId xmlns:p14="http://schemas.microsoft.com/office/powerpoint/2010/main" val="781093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DATA DESCRIPTION</a:t>
            </a:r>
            <a:endParaRPr lang="en-IN" b="1" dirty="0">
              <a:solidFill>
                <a:srgbClr val="C00000"/>
              </a:solidFill>
            </a:endParaRPr>
          </a:p>
        </p:txBody>
      </p:sp>
      <p:sp>
        <p:nvSpPr>
          <p:cNvPr id="3" name="Content Placeholder 2"/>
          <p:cNvSpPr>
            <a:spLocks noGrp="1"/>
          </p:cNvSpPr>
          <p:nvPr>
            <p:ph idx="1"/>
          </p:nvPr>
        </p:nvSpPr>
        <p:spPr>
          <a:xfrm>
            <a:off x="838200" y="1461247"/>
            <a:ext cx="10515600" cy="4715716"/>
          </a:xfrm>
        </p:spPr>
        <p:txBody>
          <a:bodyPr>
            <a:normAutofit fontScale="92500" lnSpcReduction="10000"/>
          </a:bodyPr>
          <a:lstStyle/>
          <a:p>
            <a:r>
              <a:rPr lang="en-US" sz="1800" b="1" spc="-5" dirty="0" smtClean="0">
                <a:latin typeface="Arial"/>
                <a:cs typeface="Arial"/>
              </a:rPr>
              <a:t>hotel</a:t>
            </a:r>
            <a:r>
              <a:rPr lang="en-US" sz="1800" b="1" spc="-30" dirty="0" smtClean="0">
                <a:latin typeface="Arial"/>
                <a:cs typeface="Arial"/>
              </a:rPr>
              <a:t> </a:t>
            </a:r>
            <a:r>
              <a:rPr lang="en-US" sz="1800" spc="-5" dirty="0" smtClean="0">
                <a:latin typeface="Microsoft Sans Serif"/>
                <a:cs typeface="Microsoft Sans Serif"/>
              </a:rPr>
              <a:t>:Resort</a:t>
            </a:r>
            <a:r>
              <a:rPr lang="en-US" sz="1800" spc="-10" dirty="0" smtClean="0">
                <a:latin typeface="Microsoft Sans Serif"/>
                <a:cs typeface="Microsoft Sans Serif"/>
              </a:rPr>
              <a:t> </a:t>
            </a:r>
            <a:r>
              <a:rPr lang="en-US" sz="1800" spc="-5" dirty="0" smtClean="0">
                <a:latin typeface="Microsoft Sans Serif"/>
                <a:cs typeface="Microsoft Sans Serif"/>
              </a:rPr>
              <a:t>Hotel</a:t>
            </a:r>
            <a:r>
              <a:rPr lang="en-US" sz="1800" spc="15" dirty="0" smtClean="0">
                <a:latin typeface="Microsoft Sans Serif"/>
                <a:cs typeface="Microsoft Sans Serif"/>
              </a:rPr>
              <a:t> </a:t>
            </a:r>
            <a:r>
              <a:rPr lang="en-US" sz="1800" spc="-5" dirty="0" smtClean="0">
                <a:latin typeface="Microsoft Sans Serif"/>
                <a:cs typeface="Microsoft Sans Serif"/>
              </a:rPr>
              <a:t>or</a:t>
            </a:r>
            <a:r>
              <a:rPr lang="en-US" sz="1800" dirty="0" smtClean="0">
                <a:latin typeface="Microsoft Sans Serif"/>
                <a:cs typeface="Microsoft Sans Serif"/>
              </a:rPr>
              <a:t> </a:t>
            </a:r>
            <a:r>
              <a:rPr lang="en-US" sz="1800" spc="-5" dirty="0" smtClean="0">
                <a:latin typeface="Microsoft Sans Serif"/>
                <a:cs typeface="Microsoft Sans Serif"/>
              </a:rPr>
              <a:t>City</a:t>
            </a:r>
            <a:r>
              <a:rPr lang="en-US" sz="1800" spc="15" dirty="0" smtClean="0">
                <a:latin typeface="Microsoft Sans Serif"/>
                <a:cs typeface="Microsoft Sans Serif"/>
              </a:rPr>
              <a:t> </a:t>
            </a:r>
            <a:r>
              <a:rPr lang="en-US" sz="1800" spc="-5" dirty="0" smtClean="0">
                <a:latin typeface="Microsoft Sans Serif"/>
                <a:cs typeface="Microsoft Sans Serif"/>
              </a:rPr>
              <a:t>Hotel</a:t>
            </a:r>
            <a:endParaRPr lang="en-US" sz="1800" dirty="0" smtClean="0">
              <a:latin typeface="Microsoft Sans Serif"/>
              <a:cs typeface="Microsoft Sans Serif"/>
            </a:endParaRPr>
          </a:p>
          <a:p>
            <a:r>
              <a:rPr lang="en-US" sz="1800" b="1" spc="-5" dirty="0" smtClean="0">
                <a:latin typeface="Arial"/>
                <a:cs typeface="Arial"/>
              </a:rPr>
              <a:t>is_canceled</a:t>
            </a:r>
            <a:r>
              <a:rPr lang="en-US" sz="1800" b="1" spc="-30" dirty="0" smtClean="0">
                <a:latin typeface="Arial"/>
                <a:cs typeface="Arial"/>
              </a:rPr>
              <a:t> </a:t>
            </a:r>
            <a:r>
              <a:rPr lang="en-US" sz="1800" spc="-5" dirty="0" smtClean="0">
                <a:latin typeface="Microsoft Sans Serif"/>
                <a:cs typeface="Microsoft Sans Serif"/>
              </a:rPr>
              <a:t>:</a:t>
            </a:r>
            <a:r>
              <a:rPr lang="en-US" sz="1800" spc="20" dirty="0" smtClean="0">
                <a:latin typeface="Microsoft Sans Serif"/>
                <a:cs typeface="Microsoft Sans Serif"/>
              </a:rPr>
              <a:t> </a:t>
            </a:r>
            <a:r>
              <a:rPr lang="en-US" sz="1800" spc="-5" dirty="0" smtClean="0">
                <a:latin typeface="Microsoft Sans Serif"/>
                <a:cs typeface="Microsoft Sans Serif"/>
              </a:rPr>
              <a:t>Value</a:t>
            </a:r>
            <a:r>
              <a:rPr lang="en-US" sz="1800" spc="20" dirty="0" smtClean="0">
                <a:latin typeface="Microsoft Sans Serif"/>
                <a:cs typeface="Microsoft Sans Serif"/>
              </a:rPr>
              <a:t> </a:t>
            </a:r>
            <a:r>
              <a:rPr lang="en-US" sz="1800" spc="-5" dirty="0" smtClean="0">
                <a:latin typeface="Microsoft Sans Serif"/>
                <a:cs typeface="Microsoft Sans Serif"/>
              </a:rPr>
              <a:t>indicating if</a:t>
            </a:r>
            <a:r>
              <a:rPr lang="en-US" sz="1800" spc="20" dirty="0" smtClean="0">
                <a:latin typeface="Microsoft Sans Serif"/>
                <a:cs typeface="Microsoft Sans Serif"/>
              </a:rPr>
              <a:t> </a:t>
            </a:r>
            <a:r>
              <a:rPr lang="en-US" sz="1800" spc="-5" dirty="0" smtClean="0">
                <a:latin typeface="Microsoft Sans Serif"/>
                <a:cs typeface="Microsoft Sans Serif"/>
              </a:rPr>
              <a:t>the</a:t>
            </a:r>
            <a:r>
              <a:rPr lang="en-US" sz="1800" spc="10" dirty="0" smtClean="0">
                <a:latin typeface="Microsoft Sans Serif"/>
                <a:cs typeface="Microsoft Sans Serif"/>
              </a:rPr>
              <a:t> </a:t>
            </a:r>
            <a:r>
              <a:rPr lang="en-US" sz="1800" spc="-5" dirty="0" smtClean="0">
                <a:latin typeface="Microsoft Sans Serif"/>
                <a:cs typeface="Microsoft Sans Serif"/>
              </a:rPr>
              <a:t>booking was</a:t>
            </a:r>
            <a:r>
              <a:rPr lang="en-US" sz="1800" spc="15" dirty="0" smtClean="0">
                <a:latin typeface="Microsoft Sans Serif"/>
                <a:cs typeface="Microsoft Sans Serif"/>
              </a:rPr>
              <a:t> </a:t>
            </a:r>
            <a:r>
              <a:rPr lang="en-US" sz="1800" spc="-5" dirty="0" smtClean="0">
                <a:latin typeface="Microsoft Sans Serif"/>
                <a:cs typeface="Microsoft Sans Serif"/>
              </a:rPr>
              <a:t>canceled (1)</a:t>
            </a:r>
            <a:r>
              <a:rPr lang="en-US" sz="1800" spc="5" dirty="0" smtClean="0">
                <a:latin typeface="Microsoft Sans Serif"/>
                <a:cs typeface="Microsoft Sans Serif"/>
              </a:rPr>
              <a:t> </a:t>
            </a:r>
            <a:r>
              <a:rPr lang="en-US" sz="1800" spc="-5" dirty="0" smtClean="0">
                <a:latin typeface="Microsoft Sans Serif"/>
                <a:cs typeface="Microsoft Sans Serif"/>
              </a:rPr>
              <a:t>or</a:t>
            </a:r>
            <a:r>
              <a:rPr lang="en-US" sz="1800" spc="5" dirty="0" smtClean="0">
                <a:latin typeface="Microsoft Sans Serif"/>
                <a:cs typeface="Microsoft Sans Serif"/>
              </a:rPr>
              <a:t> </a:t>
            </a:r>
            <a:r>
              <a:rPr lang="en-US" sz="1800" spc="-5" dirty="0" smtClean="0">
                <a:latin typeface="Microsoft Sans Serif"/>
                <a:cs typeface="Microsoft Sans Serif"/>
              </a:rPr>
              <a:t>not</a:t>
            </a:r>
            <a:r>
              <a:rPr lang="en-US" sz="1800" spc="10" dirty="0" smtClean="0">
                <a:latin typeface="Microsoft Sans Serif"/>
                <a:cs typeface="Microsoft Sans Serif"/>
              </a:rPr>
              <a:t> </a:t>
            </a:r>
            <a:r>
              <a:rPr lang="en-US" sz="1800" spc="-5" dirty="0" smtClean="0">
                <a:latin typeface="Microsoft Sans Serif"/>
                <a:cs typeface="Microsoft Sans Serif"/>
              </a:rPr>
              <a:t>(0)</a:t>
            </a:r>
          </a:p>
          <a:p>
            <a:r>
              <a:rPr lang="en-US" sz="1800" b="1" spc="-5" dirty="0" smtClean="0">
                <a:latin typeface="Arial"/>
                <a:cs typeface="Arial"/>
              </a:rPr>
              <a:t>lead_time</a:t>
            </a:r>
            <a:r>
              <a:rPr lang="en-US" sz="1800" b="1" spc="-10" dirty="0" smtClean="0">
                <a:latin typeface="Arial"/>
                <a:cs typeface="Arial"/>
              </a:rPr>
              <a:t> </a:t>
            </a:r>
            <a:r>
              <a:rPr lang="en-US" sz="1800" spc="-5" dirty="0" smtClean="0">
                <a:latin typeface="Microsoft Sans Serif"/>
                <a:cs typeface="Microsoft Sans Serif"/>
              </a:rPr>
              <a:t>:</a:t>
            </a:r>
            <a:r>
              <a:rPr lang="en-US" sz="1800" spc="25" dirty="0" smtClean="0">
                <a:latin typeface="Microsoft Sans Serif"/>
                <a:cs typeface="Microsoft Sans Serif"/>
              </a:rPr>
              <a:t> </a:t>
            </a:r>
            <a:r>
              <a:rPr lang="en-US" sz="1800" spc="-5" dirty="0" smtClean="0">
                <a:latin typeface="Microsoft Sans Serif"/>
                <a:cs typeface="Microsoft Sans Serif"/>
              </a:rPr>
              <a:t>Number</a:t>
            </a:r>
            <a:r>
              <a:rPr lang="en-US" sz="1800" spc="5" dirty="0" smtClean="0">
                <a:latin typeface="Microsoft Sans Serif"/>
                <a:cs typeface="Microsoft Sans Serif"/>
              </a:rPr>
              <a:t> </a:t>
            </a:r>
            <a:r>
              <a:rPr lang="en-US" sz="1800" spc="-5" dirty="0" smtClean="0">
                <a:latin typeface="Microsoft Sans Serif"/>
                <a:cs typeface="Microsoft Sans Serif"/>
              </a:rPr>
              <a:t>of</a:t>
            </a:r>
            <a:r>
              <a:rPr lang="en-US" sz="1800" spc="20" dirty="0" smtClean="0">
                <a:latin typeface="Microsoft Sans Serif"/>
                <a:cs typeface="Microsoft Sans Serif"/>
              </a:rPr>
              <a:t> </a:t>
            </a:r>
            <a:r>
              <a:rPr lang="en-US" sz="1800" spc="-5" dirty="0" smtClean="0">
                <a:latin typeface="Microsoft Sans Serif"/>
                <a:cs typeface="Microsoft Sans Serif"/>
              </a:rPr>
              <a:t>days</a:t>
            </a:r>
            <a:r>
              <a:rPr lang="en-US" sz="1800" spc="10" dirty="0" smtClean="0">
                <a:latin typeface="Microsoft Sans Serif"/>
                <a:cs typeface="Microsoft Sans Serif"/>
              </a:rPr>
              <a:t> </a:t>
            </a:r>
            <a:r>
              <a:rPr lang="en-US" sz="1800" dirty="0" smtClean="0">
                <a:latin typeface="Microsoft Sans Serif"/>
                <a:cs typeface="Microsoft Sans Serif"/>
              </a:rPr>
              <a:t>that</a:t>
            </a:r>
            <a:r>
              <a:rPr lang="en-US" sz="1800" spc="10" dirty="0" smtClean="0">
                <a:latin typeface="Microsoft Sans Serif"/>
                <a:cs typeface="Microsoft Sans Serif"/>
              </a:rPr>
              <a:t> </a:t>
            </a:r>
            <a:r>
              <a:rPr lang="en-US" sz="1800" spc="-5" dirty="0" smtClean="0">
                <a:latin typeface="Microsoft Sans Serif"/>
                <a:cs typeface="Microsoft Sans Serif"/>
              </a:rPr>
              <a:t>elapsed between</a:t>
            </a:r>
            <a:r>
              <a:rPr lang="en-US" sz="1800" spc="5" dirty="0" smtClean="0">
                <a:latin typeface="Microsoft Sans Serif"/>
                <a:cs typeface="Microsoft Sans Serif"/>
              </a:rPr>
              <a:t> </a:t>
            </a:r>
            <a:r>
              <a:rPr lang="en-US" sz="1800" spc="-5" dirty="0" smtClean="0">
                <a:latin typeface="Microsoft Sans Serif"/>
                <a:cs typeface="Microsoft Sans Serif"/>
              </a:rPr>
              <a:t>the</a:t>
            </a:r>
            <a:r>
              <a:rPr lang="en-US" sz="1800" spc="15" dirty="0" smtClean="0">
                <a:latin typeface="Microsoft Sans Serif"/>
                <a:cs typeface="Microsoft Sans Serif"/>
              </a:rPr>
              <a:t> </a:t>
            </a:r>
            <a:r>
              <a:rPr lang="en-US" sz="1800" spc="-5" dirty="0" smtClean="0">
                <a:latin typeface="Microsoft Sans Serif"/>
                <a:cs typeface="Microsoft Sans Serif"/>
              </a:rPr>
              <a:t>entering date</a:t>
            </a:r>
            <a:r>
              <a:rPr lang="en-US" sz="1800" spc="5" dirty="0" smtClean="0">
                <a:latin typeface="Microsoft Sans Serif"/>
                <a:cs typeface="Microsoft Sans Serif"/>
              </a:rPr>
              <a:t> </a:t>
            </a:r>
            <a:r>
              <a:rPr lang="en-US" sz="1800" spc="-5" dirty="0" smtClean="0">
                <a:latin typeface="Microsoft Sans Serif"/>
                <a:cs typeface="Microsoft Sans Serif"/>
              </a:rPr>
              <a:t>of</a:t>
            </a:r>
            <a:r>
              <a:rPr lang="en-US" sz="1800" spc="25" dirty="0" smtClean="0">
                <a:latin typeface="Microsoft Sans Serif"/>
                <a:cs typeface="Microsoft Sans Serif"/>
              </a:rPr>
              <a:t> </a:t>
            </a:r>
            <a:r>
              <a:rPr lang="en-US" sz="1800" spc="-5" dirty="0" smtClean="0">
                <a:latin typeface="Microsoft Sans Serif"/>
                <a:cs typeface="Microsoft Sans Serif"/>
              </a:rPr>
              <a:t>the</a:t>
            </a:r>
            <a:r>
              <a:rPr lang="en-US" sz="1800" spc="5" dirty="0" smtClean="0">
                <a:latin typeface="Microsoft Sans Serif"/>
                <a:cs typeface="Microsoft Sans Serif"/>
              </a:rPr>
              <a:t> </a:t>
            </a:r>
            <a:r>
              <a:rPr lang="en-US" sz="1800" spc="-5" dirty="0" smtClean="0">
                <a:latin typeface="Microsoft Sans Serif"/>
                <a:cs typeface="Microsoft Sans Serif"/>
              </a:rPr>
              <a:t>booking</a:t>
            </a:r>
            <a:r>
              <a:rPr lang="en-US" sz="1800" spc="395" dirty="0" smtClean="0">
                <a:latin typeface="Microsoft Sans Serif"/>
                <a:cs typeface="Microsoft Sans Serif"/>
              </a:rPr>
              <a:t> </a:t>
            </a:r>
            <a:r>
              <a:rPr lang="en-US" sz="1800" dirty="0" smtClean="0">
                <a:latin typeface="Microsoft Sans Serif"/>
                <a:cs typeface="Microsoft Sans Serif"/>
              </a:rPr>
              <a:t>and</a:t>
            </a:r>
            <a:r>
              <a:rPr lang="en-US" sz="1800" spc="10" dirty="0" smtClean="0">
                <a:latin typeface="Microsoft Sans Serif"/>
                <a:cs typeface="Microsoft Sans Serif"/>
              </a:rPr>
              <a:t> </a:t>
            </a:r>
            <a:r>
              <a:rPr lang="en-US" sz="1800" spc="-5" dirty="0" smtClean="0">
                <a:latin typeface="Microsoft Sans Serif"/>
                <a:cs typeface="Microsoft Sans Serif"/>
              </a:rPr>
              <a:t>the</a:t>
            </a:r>
            <a:r>
              <a:rPr lang="en-US" sz="1800" spc="15" dirty="0" smtClean="0">
                <a:latin typeface="Microsoft Sans Serif"/>
                <a:cs typeface="Microsoft Sans Serif"/>
              </a:rPr>
              <a:t> </a:t>
            </a:r>
            <a:r>
              <a:rPr lang="en-US" sz="1800" spc="-5" dirty="0" smtClean="0">
                <a:latin typeface="Microsoft Sans Serif"/>
                <a:cs typeface="Microsoft Sans Serif"/>
              </a:rPr>
              <a:t>arrival</a:t>
            </a:r>
            <a:r>
              <a:rPr lang="en-US" sz="1800" dirty="0" smtClean="0">
                <a:latin typeface="Microsoft Sans Serif"/>
                <a:cs typeface="Microsoft Sans Serif"/>
              </a:rPr>
              <a:t> </a:t>
            </a:r>
            <a:r>
              <a:rPr lang="en-US" sz="1800" spc="-5" dirty="0" smtClean="0">
                <a:latin typeface="Microsoft Sans Serif"/>
                <a:cs typeface="Microsoft Sans Serif"/>
              </a:rPr>
              <a:t>date</a:t>
            </a:r>
            <a:endParaRPr lang="en-US" sz="1800" dirty="0" smtClean="0">
              <a:latin typeface="Microsoft Sans Serif"/>
              <a:cs typeface="Microsoft Sans Serif"/>
            </a:endParaRPr>
          </a:p>
          <a:p>
            <a:r>
              <a:rPr lang="en-US" sz="1800" b="1" spc="-5" dirty="0" smtClean="0">
                <a:latin typeface="Arial"/>
                <a:cs typeface="Arial"/>
              </a:rPr>
              <a:t>arrival_date_year</a:t>
            </a:r>
            <a:r>
              <a:rPr lang="en-US" sz="1800" b="1" spc="-15" dirty="0" smtClean="0">
                <a:latin typeface="Arial"/>
                <a:cs typeface="Arial"/>
              </a:rPr>
              <a:t> </a:t>
            </a:r>
            <a:r>
              <a:rPr lang="en-US" sz="1800" spc="-5" dirty="0" smtClean="0">
                <a:latin typeface="Microsoft Sans Serif"/>
                <a:cs typeface="Microsoft Sans Serif"/>
              </a:rPr>
              <a:t>:</a:t>
            </a:r>
            <a:r>
              <a:rPr lang="en-US" sz="1800" spc="10" dirty="0" smtClean="0">
                <a:latin typeface="Microsoft Sans Serif"/>
                <a:cs typeface="Microsoft Sans Serif"/>
              </a:rPr>
              <a:t> </a:t>
            </a:r>
            <a:r>
              <a:rPr lang="en-US" sz="1800" spc="-5" dirty="0" smtClean="0">
                <a:latin typeface="Microsoft Sans Serif"/>
                <a:cs typeface="Microsoft Sans Serif"/>
              </a:rPr>
              <a:t>Year</a:t>
            </a:r>
            <a:r>
              <a:rPr lang="en-US" sz="1800" spc="15" dirty="0" smtClean="0">
                <a:latin typeface="Microsoft Sans Serif"/>
                <a:cs typeface="Microsoft Sans Serif"/>
              </a:rPr>
              <a:t> </a:t>
            </a:r>
            <a:r>
              <a:rPr lang="en-US" sz="1800" spc="-5" dirty="0" smtClean="0">
                <a:latin typeface="Microsoft Sans Serif"/>
                <a:cs typeface="Microsoft Sans Serif"/>
              </a:rPr>
              <a:t>of</a:t>
            </a:r>
            <a:r>
              <a:rPr lang="en-US" sz="1800" dirty="0" smtClean="0">
                <a:latin typeface="Microsoft Sans Serif"/>
                <a:cs typeface="Microsoft Sans Serif"/>
              </a:rPr>
              <a:t> </a:t>
            </a:r>
            <a:r>
              <a:rPr lang="en-US" sz="1800" spc="-5" dirty="0" smtClean="0">
                <a:latin typeface="Microsoft Sans Serif"/>
                <a:cs typeface="Microsoft Sans Serif"/>
              </a:rPr>
              <a:t>arrival date</a:t>
            </a:r>
            <a:endParaRPr lang="en-US" sz="1800" dirty="0" smtClean="0">
              <a:latin typeface="Microsoft Sans Serif"/>
              <a:cs typeface="Microsoft Sans Serif"/>
            </a:endParaRPr>
          </a:p>
          <a:p>
            <a:r>
              <a:rPr lang="en-US" sz="1800" b="1" spc="-5" dirty="0" smtClean="0">
                <a:latin typeface="Arial"/>
                <a:cs typeface="Arial"/>
              </a:rPr>
              <a:t>arrival_date_month</a:t>
            </a:r>
            <a:r>
              <a:rPr lang="en-US" sz="1800" b="1" spc="-25" dirty="0" smtClean="0">
                <a:latin typeface="Arial"/>
                <a:cs typeface="Arial"/>
              </a:rPr>
              <a:t> </a:t>
            </a:r>
            <a:r>
              <a:rPr lang="en-US" sz="1800" spc="-5" dirty="0" smtClean="0">
                <a:latin typeface="Microsoft Sans Serif"/>
                <a:cs typeface="Microsoft Sans Serif"/>
              </a:rPr>
              <a:t>:</a:t>
            </a:r>
            <a:r>
              <a:rPr lang="en-US" sz="1800" spc="15" dirty="0" smtClean="0">
                <a:latin typeface="Microsoft Sans Serif"/>
                <a:cs typeface="Microsoft Sans Serif"/>
              </a:rPr>
              <a:t> </a:t>
            </a:r>
            <a:r>
              <a:rPr lang="en-US" sz="1800" spc="-5" dirty="0" smtClean="0">
                <a:latin typeface="Microsoft Sans Serif"/>
                <a:cs typeface="Microsoft Sans Serif"/>
              </a:rPr>
              <a:t>Month</a:t>
            </a:r>
            <a:r>
              <a:rPr lang="en-US" sz="1800" dirty="0" smtClean="0">
                <a:latin typeface="Microsoft Sans Serif"/>
                <a:cs typeface="Microsoft Sans Serif"/>
              </a:rPr>
              <a:t> </a:t>
            </a:r>
            <a:r>
              <a:rPr lang="en-US" sz="1800" spc="-5" dirty="0" smtClean="0">
                <a:latin typeface="Microsoft Sans Serif"/>
                <a:cs typeface="Microsoft Sans Serif"/>
              </a:rPr>
              <a:t>of</a:t>
            </a:r>
            <a:r>
              <a:rPr lang="en-US" sz="1800" spc="5" dirty="0" smtClean="0">
                <a:latin typeface="Microsoft Sans Serif"/>
                <a:cs typeface="Microsoft Sans Serif"/>
              </a:rPr>
              <a:t> </a:t>
            </a:r>
            <a:r>
              <a:rPr lang="en-US" sz="1800" spc="-5" dirty="0" smtClean="0">
                <a:latin typeface="Microsoft Sans Serif"/>
                <a:cs typeface="Microsoft Sans Serif"/>
              </a:rPr>
              <a:t>arrival date</a:t>
            </a:r>
          </a:p>
          <a:p>
            <a:r>
              <a:rPr lang="en-US" sz="1800" b="1" spc="-5" dirty="0" smtClean="0">
                <a:latin typeface="Arial"/>
                <a:cs typeface="Arial"/>
              </a:rPr>
              <a:t>arrival_date_week_number</a:t>
            </a:r>
            <a:r>
              <a:rPr lang="en-US" sz="1800" b="1" spc="-10" dirty="0" smtClean="0">
                <a:latin typeface="Arial"/>
                <a:cs typeface="Arial"/>
              </a:rPr>
              <a:t> </a:t>
            </a:r>
            <a:r>
              <a:rPr lang="en-US" sz="1800" spc="-5" dirty="0" smtClean="0">
                <a:latin typeface="Microsoft Sans Serif"/>
                <a:cs typeface="Microsoft Sans Serif"/>
              </a:rPr>
              <a:t>:</a:t>
            </a:r>
            <a:r>
              <a:rPr lang="en-US" sz="1800" spc="25" dirty="0" smtClean="0">
                <a:latin typeface="Microsoft Sans Serif"/>
                <a:cs typeface="Microsoft Sans Serif"/>
              </a:rPr>
              <a:t> </a:t>
            </a:r>
            <a:r>
              <a:rPr lang="en-US" sz="1800" spc="-5" dirty="0" smtClean="0">
                <a:latin typeface="Microsoft Sans Serif"/>
                <a:cs typeface="Microsoft Sans Serif"/>
              </a:rPr>
              <a:t>Week</a:t>
            </a:r>
            <a:r>
              <a:rPr lang="en-US" sz="1800" spc="20" dirty="0" smtClean="0">
                <a:latin typeface="Microsoft Sans Serif"/>
                <a:cs typeface="Microsoft Sans Serif"/>
              </a:rPr>
              <a:t> </a:t>
            </a:r>
            <a:r>
              <a:rPr lang="en-US" sz="1800" spc="-5" dirty="0" smtClean="0">
                <a:latin typeface="Microsoft Sans Serif"/>
                <a:cs typeface="Microsoft Sans Serif"/>
              </a:rPr>
              <a:t>number</a:t>
            </a:r>
            <a:r>
              <a:rPr lang="en-US" sz="1800" dirty="0" smtClean="0">
                <a:latin typeface="Microsoft Sans Serif"/>
                <a:cs typeface="Microsoft Sans Serif"/>
              </a:rPr>
              <a:t> </a:t>
            </a:r>
            <a:r>
              <a:rPr lang="en-US" sz="1800" spc="-5" dirty="0" smtClean="0">
                <a:latin typeface="Microsoft Sans Serif"/>
                <a:cs typeface="Microsoft Sans Serif"/>
              </a:rPr>
              <a:t>of</a:t>
            </a:r>
            <a:r>
              <a:rPr lang="en-US" sz="1800" spc="10" dirty="0" smtClean="0">
                <a:latin typeface="Microsoft Sans Serif"/>
                <a:cs typeface="Microsoft Sans Serif"/>
              </a:rPr>
              <a:t> </a:t>
            </a:r>
            <a:r>
              <a:rPr lang="en-US" sz="1800" spc="-5" dirty="0" smtClean="0">
                <a:latin typeface="Microsoft Sans Serif"/>
                <a:cs typeface="Microsoft Sans Serif"/>
              </a:rPr>
              <a:t>year</a:t>
            </a:r>
            <a:r>
              <a:rPr lang="en-US" sz="1800" spc="10" dirty="0" smtClean="0">
                <a:latin typeface="Microsoft Sans Serif"/>
                <a:cs typeface="Microsoft Sans Serif"/>
              </a:rPr>
              <a:t> </a:t>
            </a:r>
            <a:r>
              <a:rPr lang="en-US" sz="1800" spc="-5" dirty="0" smtClean="0">
                <a:latin typeface="Microsoft Sans Serif"/>
                <a:cs typeface="Microsoft Sans Serif"/>
              </a:rPr>
              <a:t>for</a:t>
            </a:r>
            <a:r>
              <a:rPr lang="en-US" sz="1800" spc="10" dirty="0" smtClean="0">
                <a:latin typeface="Microsoft Sans Serif"/>
                <a:cs typeface="Microsoft Sans Serif"/>
              </a:rPr>
              <a:t> </a:t>
            </a:r>
            <a:r>
              <a:rPr lang="en-US" sz="1800" spc="-5" dirty="0" smtClean="0">
                <a:latin typeface="Microsoft Sans Serif"/>
                <a:cs typeface="Microsoft Sans Serif"/>
              </a:rPr>
              <a:t>arrival</a:t>
            </a:r>
            <a:r>
              <a:rPr lang="en-US" sz="1800" spc="5" dirty="0" smtClean="0">
                <a:latin typeface="Microsoft Sans Serif"/>
                <a:cs typeface="Microsoft Sans Serif"/>
              </a:rPr>
              <a:t> </a:t>
            </a:r>
            <a:r>
              <a:rPr lang="en-US" sz="1800" spc="-5" dirty="0" smtClean="0">
                <a:latin typeface="Microsoft Sans Serif"/>
                <a:cs typeface="Microsoft Sans Serif"/>
              </a:rPr>
              <a:t>date</a:t>
            </a:r>
          </a:p>
          <a:p>
            <a:r>
              <a:rPr lang="en-US" sz="1800" b="1" spc="-5" dirty="0" smtClean="0">
                <a:latin typeface="Arial"/>
                <a:cs typeface="Arial"/>
              </a:rPr>
              <a:t>arrival_date_day_of_month</a:t>
            </a:r>
            <a:r>
              <a:rPr lang="en-US" sz="1800" b="1" spc="-25" dirty="0" smtClean="0">
                <a:latin typeface="Arial"/>
                <a:cs typeface="Arial"/>
              </a:rPr>
              <a:t> </a:t>
            </a:r>
            <a:r>
              <a:rPr lang="en-US" sz="1800" spc="-5" dirty="0" smtClean="0">
                <a:latin typeface="Microsoft Sans Serif"/>
                <a:cs typeface="Microsoft Sans Serif"/>
              </a:rPr>
              <a:t>:</a:t>
            </a:r>
            <a:r>
              <a:rPr lang="en-US" sz="1800" spc="15" dirty="0" smtClean="0">
                <a:latin typeface="Microsoft Sans Serif"/>
                <a:cs typeface="Microsoft Sans Serif"/>
              </a:rPr>
              <a:t> </a:t>
            </a:r>
            <a:r>
              <a:rPr lang="en-US" sz="1800" spc="-5" dirty="0" smtClean="0">
                <a:latin typeface="Microsoft Sans Serif"/>
                <a:cs typeface="Microsoft Sans Serif"/>
              </a:rPr>
              <a:t>Day</a:t>
            </a:r>
            <a:r>
              <a:rPr lang="en-US" sz="1800" spc="15" dirty="0" smtClean="0">
                <a:latin typeface="Microsoft Sans Serif"/>
                <a:cs typeface="Microsoft Sans Serif"/>
              </a:rPr>
              <a:t> </a:t>
            </a:r>
            <a:r>
              <a:rPr lang="en-US" sz="1800" spc="-5" dirty="0" smtClean="0">
                <a:latin typeface="Microsoft Sans Serif"/>
                <a:cs typeface="Microsoft Sans Serif"/>
              </a:rPr>
              <a:t>of</a:t>
            </a:r>
            <a:r>
              <a:rPr lang="en-US" sz="1800" spc="5" dirty="0" smtClean="0">
                <a:latin typeface="Microsoft Sans Serif"/>
                <a:cs typeface="Microsoft Sans Serif"/>
              </a:rPr>
              <a:t> </a:t>
            </a:r>
            <a:r>
              <a:rPr lang="en-US" sz="1800" spc="-5" dirty="0" smtClean="0">
                <a:latin typeface="Microsoft Sans Serif"/>
                <a:cs typeface="Microsoft Sans Serif"/>
              </a:rPr>
              <a:t>arrival date</a:t>
            </a:r>
          </a:p>
          <a:p>
            <a:r>
              <a:rPr lang="en-US" sz="1800" b="1" spc="-5" dirty="0" smtClean="0">
                <a:latin typeface="Arial"/>
                <a:cs typeface="Arial"/>
              </a:rPr>
              <a:t>stays_in_weekend_nights</a:t>
            </a:r>
            <a:r>
              <a:rPr lang="en-US" sz="1800" b="1" spc="-30" dirty="0" smtClean="0">
                <a:latin typeface="Arial"/>
                <a:cs typeface="Arial"/>
              </a:rPr>
              <a:t> </a:t>
            </a:r>
            <a:r>
              <a:rPr lang="en-US" sz="1800" spc="-5" dirty="0" smtClean="0">
                <a:latin typeface="Microsoft Sans Serif"/>
                <a:cs typeface="Microsoft Sans Serif"/>
              </a:rPr>
              <a:t>:</a:t>
            </a:r>
            <a:r>
              <a:rPr lang="en-US" sz="1800" spc="15" dirty="0" smtClean="0">
                <a:latin typeface="Microsoft Sans Serif"/>
                <a:cs typeface="Microsoft Sans Serif"/>
              </a:rPr>
              <a:t> </a:t>
            </a:r>
            <a:r>
              <a:rPr lang="en-US" sz="1800" spc="-5" dirty="0" smtClean="0">
                <a:latin typeface="Microsoft Sans Serif"/>
                <a:cs typeface="Microsoft Sans Serif"/>
              </a:rPr>
              <a:t>Number of</a:t>
            </a:r>
            <a:r>
              <a:rPr lang="en-US" sz="1800" spc="5" dirty="0" smtClean="0">
                <a:latin typeface="Microsoft Sans Serif"/>
                <a:cs typeface="Microsoft Sans Serif"/>
              </a:rPr>
              <a:t> </a:t>
            </a:r>
            <a:r>
              <a:rPr lang="en-US" sz="1800" spc="-5" dirty="0" smtClean="0">
                <a:latin typeface="Microsoft Sans Serif"/>
                <a:cs typeface="Microsoft Sans Serif"/>
              </a:rPr>
              <a:t>weekend nights</a:t>
            </a:r>
          </a:p>
          <a:p>
            <a:r>
              <a:rPr lang="en-US" sz="1800" b="1" spc="-5" dirty="0" smtClean="0">
                <a:latin typeface="Arial"/>
                <a:cs typeface="Arial"/>
              </a:rPr>
              <a:t>stays_in_week_nights</a:t>
            </a:r>
            <a:r>
              <a:rPr lang="en-US" sz="1800" b="1" spc="-30" dirty="0" smtClean="0">
                <a:latin typeface="Arial"/>
                <a:cs typeface="Arial"/>
              </a:rPr>
              <a:t> </a:t>
            </a:r>
            <a:r>
              <a:rPr lang="en-US" sz="1800" spc="-5" dirty="0" smtClean="0">
                <a:latin typeface="Microsoft Sans Serif"/>
                <a:cs typeface="Microsoft Sans Serif"/>
              </a:rPr>
              <a:t>:</a:t>
            </a:r>
            <a:r>
              <a:rPr lang="en-US" sz="1800" spc="15" dirty="0" smtClean="0">
                <a:latin typeface="Microsoft Sans Serif"/>
                <a:cs typeface="Microsoft Sans Serif"/>
              </a:rPr>
              <a:t> </a:t>
            </a:r>
            <a:r>
              <a:rPr lang="en-US" sz="1800" spc="-5" dirty="0" smtClean="0">
                <a:latin typeface="Microsoft Sans Serif"/>
                <a:cs typeface="Microsoft Sans Serif"/>
              </a:rPr>
              <a:t>Number</a:t>
            </a:r>
            <a:r>
              <a:rPr lang="en-US" sz="1800" dirty="0" smtClean="0">
                <a:latin typeface="Microsoft Sans Serif"/>
                <a:cs typeface="Microsoft Sans Serif"/>
              </a:rPr>
              <a:t> </a:t>
            </a:r>
            <a:r>
              <a:rPr lang="en-US" sz="1800" spc="-5" dirty="0" smtClean="0">
                <a:latin typeface="Microsoft Sans Serif"/>
                <a:cs typeface="Microsoft Sans Serif"/>
              </a:rPr>
              <a:t>of</a:t>
            </a:r>
            <a:r>
              <a:rPr lang="en-US" sz="1800" spc="5" dirty="0" smtClean="0">
                <a:latin typeface="Microsoft Sans Serif"/>
                <a:cs typeface="Microsoft Sans Serif"/>
              </a:rPr>
              <a:t> </a:t>
            </a:r>
            <a:r>
              <a:rPr lang="en-US" sz="1800" spc="-5" dirty="0" smtClean="0">
                <a:latin typeface="Microsoft Sans Serif"/>
                <a:cs typeface="Microsoft Sans Serif"/>
              </a:rPr>
              <a:t>week</a:t>
            </a:r>
            <a:r>
              <a:rPr lang="en-US" sz="1800" spc="10" dirty="0" smtClean="0">
                <a:latin typeface="Microsoft Sans Serif"/>
                <a:cs typeface="Microsoft Sans Serif"/>
              </a:rPr>
              <a:t> </a:t>
            </a:r>
            <a:r>
              <a:rPr lang="en-US" sz="1800" spc="-5" dirty="0" smtClean="0">
                <a:latin typeface="Microsoft Sans Serif"/>
                <a:cs typeface="Microsoft Sans Serif"/>
              </a:rPr>
              <a:t>nights.</a:t>
            </a:r>
            <a:endParaRPr lang="en-US" sz="1800" dirty="0" smtClean="0">
              <a:latin typeface="Microsoft Sans Serif"/>
              <a:cs typeface="Microsoft Sans Serif"/>
            </a:endParaRPr>
          </a:p>
          <a:p>
            <a:r>
              <a:rPr lang="en-IN" sz="1800" b="1" spc="-5" dirty="0" smtClean="0">
                <a:latin typeface="Arial"/>
                <a:cs typeface="Arial"/>
              </a:rPr>
              <a:t>adults</a:t>
            </a:r>
            <a:r>
              <a:rPr lang="en-IN" sz="1800" b="1" spc="-30" dirty="0" smtClean="0">
                <a:latin typeface="Arial"/>
                <a:cs typeface="Arial"/>
              </a:rPr>
              <a:t> </a:t>
            </a:r>
            <a:r>
              <a:rPr lang="en-IN" sz="1800" spc="-5" dirty="0" smtClean="0">
                <a:latin typeface="Microsoft Sans Serif"/>
                <a:cs typeface="Microsoft Sans Serif"/>
              </a:rPr>
              <a:t>:</a:t>
            </a:r>
            <a:r>
              <a:rPr lang="en-IN" sz="1800" spc="10" dirty="0" smtClean="0">
                <a:latin typeface="Microsoft Sans Serif"/>
                <a:cs typeface="Microsoft Sans Serif"/>
              </a:rPr>
              <a:t> </a:t>
            </a:r>
            <a:r>
              <a:rPr lang="en-IN" sz="1800" spc="-5" dirty="0" smtClean="0">
                <a:latin typeface="Microsoft Sans Serif"/>
                <a:cs typeface="Microsoft Sans Serif"/>
              </a:rPr>
              <a:t>Number</a:t>
            </a:r>
            <a:r>
              <a:rPr lang="en-IN" sz="1800" dirty="0" smtClean="0">
                <a:latin typeface="Microsoft Sans Serif"/>
                <a:cs typeface="Microsoft Sans Serif"/>
              </a:rPr>
              <a:t> </a:t>
            </a:r>
            <a:r>
              <a:rPr lang="en-IN" sz="1800" spc="-5" dirty="0" smtClean="0">
                <a:latin typeface="Microsoft Sans Serif"/>
                <a:cs typeface="Microsoft Sans Serif"/>
              </a:rPr>
              <a:t>of</a:t>
            </a:r>
            <a:r>
              <a:rPr lang="en-IN" sz="1800" dirty="0" smtClean="0">
                <a:latin typeface="Microsoft Sans Serif"/>
                <a:cs typeface="Microsoft Sans Serif"/>
              </a:rPr>
              <a:t> </a:t>
            </a:r>
            <a:r>
              <a:rPr lang="en-IN" sz="1800" spc="-5" dirty="0" smtClean="0">
                <a:latin typeface="Microsoft Sans Serif"/>
                <a:cs typeface="Microsoft Sans Serif"/>
              </a:rPr>
              <a:t>adults</a:t>
            </a:r>
          </a:p>
          <a:p>
            <a:r>
              <a:rPr lang="en-IN" sz="1800" b="1" spc="-5" dirty="0" smtClean="0">
                <a:latin typeface="Arial"/>
                <a:cs typeface="Arial"/>
              </a:rPr>
              <a:t>children </a:t>
            </a:r>
            <a:r>
              <a:rPr lang="en-IN" sz="1800" spc="-5" dirty="0" smtClean="0">
                <a:latin typeface="Microsoft Sans Serif"/>
                <a:cs typeface="Microsoft Sans Serif"/>
              </a:rPr>
              <a:t>: Number of children</a:t>
            </a:r>
          </a:p>
          <a:p>
            <a:r>
              <a:rPr lang="en-IN" sz="1800" b="1" spc="-5" dirty="0" smtClean="0">
                <a:latin typeface="Arial"/>
                <a:cs typeface="Arial"/>
              </a:rPr>
              <a:t>babies</a:t>
            </a:r>
            <a:r>
              <a:rPr lang="en-IN" sz="1800" b="1" spc="-30" dirty="0" smtClean="0">
                <a:latin typeface="Arial"/>
                <a:cs typeface="Arial"/>
              </a:rPr>
              <a:t> </a:t>
            </a:r>
            <a:r>
              <a:rPr lang="en-IN" sz="1800" spc="-5" dirty="0" smtClean="0">
                <a:latin typeface="Microsoft Sans Serif"/>
                <a:cs typeface="Microsoft Sans Serif"/>
              </a:rPr>
              <a:t>:</a:t>
            </a:r>
            <a:r>
              <a:rPr lang="en-IN" sz="1800" spc="10" dirty="0" smtClean="0">
                <a:latin typeface="Microsoft Sans Serif"/>
                <a:cs typeface="Microsoft Sans Serif"/>
              </a:rPr>
              <a:t> </a:t>
            </a:r>
            <a:r>
              <a:rPr lang="en-IN" sz="1800" spc="-5" dirty="0" smtClean="0">
                <a:latin typeface="Microsoft Sans Serif"/>
                <a:cs typeface="Microsoft Sans Serif"/>
              </a:rPr>
              <a:t>Number of</a:t>
            </a:r>
            <a:r>
              <a:rPr lang="en-IN" sz="1800" spc="5" dirty="0" smtClean="0">
                <a:latin typeface="Microsoft Sans Serif"/>
                <a:cs typeface="Microsoft Sans Serif"/>
              </a:rPr>
              <a:t> </a:t>
            </a:r>
            <a:r>
              <a:rPr lang="en-IN" sz="1800" spc="-5" dirty="0" smtClean="0">
                <a:latin typeface="Microsoft Sans Serif"/>
                <a:cs typeface="Microsoft Sans Serif"/>
              </a:rPr>
              <a:t>babies</a:t>
            </a:r>
          </a:p>
          <a:p>
            <a:r>
              <a:rPr lang="en-US" sz="1800" b="1" spc="-5" dirty="0" smtClean="0">
                <a:latin typeface="Arial"/>
                <a:cs typeface="Arial"/>
              </a:rPr>
              <a:t>meal</a:t>
            </a:r>
            <a:r>
              <a:rPr lang="en-US" sz="1800" b="1" spc="-15" dirty="0" smtClean="0">
                <a:latin typeface="Arial"/>
                <a:cs typeface="Arial"/>
              </a:rPr>
              <a:t> </a:t>
            </a:r>
            <a:r>
              <a:rPr lang="en-US" sz="1800" spc="-5" dirty="0" smtClean="0">
                <a:latin typeface="Microsoft Sans Serif"/>
                <a:cs typeface="Microsoft Sans Serif"/>
              </a:rPr>
              <a:t>:</a:t>
            </a:r>
            <a:r>
              <a:rPr lang="en-US" sz="1800" spc="10" dirty="0" smtClean="0">
                <a:latin typeface="Microsoft Sans Serif"/>
                <a:cs typeface="Microsoft Sans Serif"/>
              </a:rPr>
              <a:t> </a:t>
            </a:r>
            <a:r>
              <a:rPr lang="en-US" sz="1800" spc="-5" dirty="0" smtClean="0">
                <a:latin typeface="Microsoft Sans Serif"/>
                <a:cs typeface="Microsoft Sans Serif"/>
              </a:rPr>
              <a:t>Type of</a:t>
            </a:r>
            <a:r>
              <a:rPr lang="en-US" sz="1800" spc="10" dirty="0" smtClean="0">
                <a:latin typeface="Microsoft Sans Serif"/>
                <a:cs typeface="Microsoft Sans Serif"/>
              </a:rPr>
              <a:t> </a:t>
            </a:r>
            <a:r>
              <a:rPr lang="en-US" sz="1800" spc="-5" dirty="0" smtClean="0">
                <a:latin typeface="Microsoft Sans Serif"/>
                <a:cs typeface="Microsoft Sans Serif"/>
              </a:rPr>
              <a:t>meal booked.</a:t>
            </a:r>
          </a:p>
          <a:p>
            <a:r>
              <a:rPr lang="en-IN" sz="1800" b="1" spc="-5" dirty="0" smtClean="0">
                <a:latin typeface="Arial"/>
                <a:cs typeface="Arial"/>
              </a:rPr>
              <a:t>country</a:t>
            </a:r>
            <a:r>
              <a:rPr lang="en-IN" sz="1800" b="1" spc="-25" dirty="0" smtClean="0">
                <a:latin typeface="Arial"/>
                <a:cs typeface="Arial"/>
              </a:rPr>
              <a:t> </a:t>
            </a:r>
            <a:r>
              <a:rPr lang="en-IN" sz="1800" spc="-5" dirty="0" smtClean="0">
                <a:latin typeface="Microsoft Sans Serif"/>
                <a:cs typeface="Microsoft Sans Serif"/>
              </a:rPr>
              <a:t>:</a:t>
            </a:r>
            <a:r>
              <a:rPr lang="en-IN" sz="1800" spc="10" dirty="0" smtClean="0">
                <a:latin typeface="Microsoft Sans Serif"/>
                <a:cs typeface="Microsoft Sans Serif"/>
              </a:rPr>
              <a:t> </a:t>
            </a:r>
            <a:r>
              <a:rPr lang="en-IN" sz="1800" spc="-5" dirty="0" smtClean="0">
                <a:latin typeface="Microsoft Sans Serif"/>
                <a:cs typeface="Microsoft Sans Serif"/>
              </a:rPr>
              <a:t>Country of</a:t>
            </a:r>
            <a:r>
              <a:rPr lang="en-IN" sz="1800" dirty="0" smtClean="0">
                <a:latin typeface="Microsoft Sans Serif"/>
                <a:cs typeface="Microsoft Sans Serif"/>
              </a:rPr>
              <a:t> </a:t>
            </a:r>
            <a:r>
              <a:rPr lang="en-IN" sz="1800" spc="-5" dirty="0" smtClean="0">
                <a:latin typeface="Microsoft Sans Serif"/>
                <a:cs typeface="Microsoft Sans Serif"/>
              </a:rPr>
              <a:t>origin.</a:t>
            </a:r>
          </a:p>
          <a:p>
            <a:endParaRPr lang="en-IN" sz="1800" dirty="0" smtClean="0">
              <a:latin typeface="Microsoft Sans Serif"/>
              <a:cs typeface="Microsoft Sans Serif"/>
            </a:endParaRPr>
          </a:p>
          <a:p>
            <a:endParaRPr lang="en-US" sz="1800" spc="-5" dirty="0" smtClean="0">
              <a:latin typeface="Microsoft Sans Serif"/>
              <a:cs typeface="Microsoft Sans Serif"/>
            </a:endParaRPr>
          </a:p>
          <a:p>
            <a:endParaRPr lang="en-US" sz="1800" dirty="0" smtClean="0">
              <a:latin typeface="Microsoft Sans Serif"/>
              <a:cs typeface="Microsoft Sans Serif"/>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4686" y="100485"/>
            <a:ext cx="656492" cy="673240"/>
          </a:xfrm>
          <a:prstGeom prst="rect">
            <a:avLst/>
          </a:prstGeom>
        </p:spPr>
      </p:pic>
    </p:spTree>
    <p:extLst>
      <p:ext uri="{BB962C8B-B14F-4D97-AF65-F5344CB8AC3E}">
        <p14:creationId xmlns:p14="http://schemas.microsoft.com/office/powerpoint/2010/main" val="1276674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0" y="0"/>
            <a:ext cx="11353800" cy="6176963"/>
          </a:xfrm>
        </p:spPr>
        <p:txBody>
          <a:bodyPr>
            <a:normAutofit fontScale="70000" lnSpcReduction="20000"/>
          </a:bodyPr>
          <a:lstStyle/>
          <a:p>
            <a:endParaRPr lang="en-IN" sz="2000" b="1" spc="-5" dirty="0" smtClean="0">
              <a:latin typeface="Arial"/>
              <a:cs typeface="Arial"/>
            </a:endParaRPr>
          </a:p>
          <a:p>
            <a:endParaRPr lang="en-IN" sz="2000" b="1" spc="-5" dirty="0" smtClean="0">
              <a:latin typeface="Arial"/>
              <a:cs typeface="Arial"/>
            </a:endParaRPr>
          </a:p>
          <a:p>
            <a:r>
              <a:rPr lang="en-IN" sz="2000" b="1" spc="-5" dirty="0" smtClean="0">
                <a:latin typeface="Arial"/>
                <a:cs typeface="Arial"/>
              </a:rPr>
              <a:t>market_segment</a:t>
            </a:r>
            <a:r>
              <a:rPr lang="en-IN" sz="2000" b="1" spc="-25" dirty="0" smtClean="0">
                <a:latin typeface="Arial"/>
                <a:cs typeface="Arial"/>
              </a:rPr>
              <a:t> </a:t>
            </a:r>
            <a:r>
              <a:rPr lang="en-IN" sz="2000" spc="-5" dirty="0" smtClean="0">
                <a:latin typeface="Microsoft Sans Serif"/>
                <a:cs typeface="Microsoft Sans Serif"/>
              </a:rPr>
              <a:t>:</a:t>
            </a:r>
            <a:r>
              <a:rPr lang="en-IN" sz="2000" spc="20" dirty="0" smtClean="0">
                <a:latin typeface="Microsoft Sans Serif"/>
                <a:cs typeface="Microsoft Sans Serif"/>
              </a:rPr>
              <a:t> </a:t>
            </a:r>
            <a:r>
              <a:rPr lang="en-IN" sz="2000" spc="-5" dirty="0" smtClean="0">
                <a:latin typeface="Microsoft Sans Serif"/>
                <a:cs typeface="Microsoft Sans Serif"/>
              </a:rPr>
              <a:t>Market</a:t>
            </a:r>
            <a:r>
              <a:rPr lang="en-IN" sz="2000" dirty="0" smtClean="0">
                <a:latin typeface="Microsoft Sans Serif"/>
                <a:cs typeface="Microsoft Sans Serif"/>
              </a:rPr>
              <a:t> </a:t>
            </a:r>
            <a:r>
              <a:rPr lang="en-IN" sz="2000" spc="-5" dirty="0" smtClean="0">
                <a:latin typeface="Microsoft Sans Serif"/>
                <a:cs typeface="Microsoft Sans Serif"/>
              </a:rPr>
              <a:t>segment designation.</a:t>
            </a:r>
            <a:r>
              <a:rPr lang="en-IN" sz="2000" spc="-10" dirty="0" smtClean="0">
                <a:latin typeface="Microsoft Sans Serif"/>
                <a:cs typeface="Microsoft Sans Serif"/>
              </a:rPr>
              <a:t> </a:t>
            </a:r>
            <a:r>
              <a:rPr lang="en-IN" sz="2000" spc="-5" dirty="0" smtClean="0">
                <a:latin typeface="Microsoft Sans Serif"/>
                <a:cs typeface="Microsoft Sans Serif"/>
              </a:rPr>
              <a:t>(TA/TO)</a:t>
            </a:r>
          </a:p>
          <a:p>
            <a:r>
              <a:rPr lang="en-US" sz="2000" b="1" spc="-5" dirty="0" smtClean="0">
                <a:latin typeface="Arial"/>
                <a:cs typeface="Arial"/>
              </a:rPr>
              <a:t>distribution_channel </a:t>
            </a:r>
            <a:r>
              <a:rPr lang="en-US" sz="2000" spc="-5" dirty="0" smtClean="0">
                <a:latin typeface="Microsoft Sans Serif"/>
                <a:cs typeface="Microsoft Sans Serif"/>
              </a:rPr>
              <a:t>: Booking distribution channel.(T/A/TO)</a:t>
            </a:r>
          </a:p>
          <a:p>
            <a:r>
              <a:rPr lang="en-US" sz="2000" b="1" spc="-5" dirty="0" smtClean="0">
                <a:latin typeface="Arial"/>
                <a:cs typeface="Arial"/>
              </a:rPr>
              <a:t>is_repeated_guest</a:t>
            </a:r>
            <a:r>
              <a:rPr lang="en-US" sz="2000" b="1" spc="-35" dirty="0" smtClean="0">
                <a:latin typeface="Arial"/>
                <a:cs typeface="Arial"/>
              </a:rPr>
              <a:t> </a:t>
            </a:r>
            <a:r>
              <a:rPr lang="en-US" sz="2000" dirty="0" smtClean="0">
                <a:latin typeface="Microsoft Sans Serif"/>
                <a:cs typeface="Microsoft Sans Serif"/>
              </a:rPr>
              <a:t>:</a:t>
            </a:r>
            <a:r>
              <a:rPr lang="en-US" sz="2000" spc="10" dirty="0" smtClean="0">
                <a:latin typeface="Microsoft Sans Serif"/>
                <a:cs typeface="Microsoft Sans Serif"/>
              </a:rPr>
              <a:t> </a:t>
            </a:r>
            <a:r>
              <a:rPr lang="en-US" sz="2000" spc="-5" dirty="0" smtClean="0">
                <a:latin typeface="Microsoft Sans Serif"/>
                <a:cs typeface="Microsoft Sans Serif"/>
              </a:rPr>
              <a:t>is</a:t>
            </a:r>
            <a:r>
              <a:rPr lang="en-US" sz="2000" spc="20" dirty="0" smtClean="0">
                <a:latin typeface="Microsoft Sans Serif"/>
                <a:cs typeface="Microsoft Sans Serif"/>
              </a:rPr>
              <a:t> </a:t>
            </a:r>
            <a:r>
              <a:rPr lang="en-US" sz="2000" spc="-5" dirty="0" smtClean="0">
                <a:latin typeface="Microsoft Sans Serif"/>
                <a:cs typeface="Microsoft Sans Serif"/>
              </a:rPr>
              <a:t>a</a:t>
            </a:r>
            <a:r>
              <a:rPr lang="en-US" sz="2000" spc="10" dirty="0" smtClean="0">
                <a:latin typeface="Microsoft Sans Serif"/>
                <a:cs typeface="Microsoft Sans Serif"/>
              </a:rPr>
              <a:t> </a:t>
            </a:r>
            <a:r>
              <a:rPr lang="en-US" sz="2000" spc="-5" dirty="0" smtClean="0">
                <a:latin typeface="Microsoft Sans Serif"/>
                <a:cs typeface="Microsoft Sans Serif"/>
              </a:rPr>
              <a:t>repeated</a:t>
            </a:r>
            <a:r>
              <a:rPr lang="en-US" sz="2000" spc="-10" dirty="0" smtClean="0">
                <a:latin typeface="Microsoft Sans Serif"/>
                <a:cs typeface="Microsoft Sans Serif"/>
              </a:rPr>
              <a:t> </a:t>
            </a:r>
            <a:r>
              <a:rPr lang="en-US" sz="2000" spc="-5" dirty="0" smtClean="0">
                <a:latin typeface="Microsoft Sans Serif"/>
                <a:cs typeface="Microsoft Sans Serif"/>
              </a:rPr>
              <a:t>guest (1)</a:t>
            </a:r>
            <a:r>
              <a:rPr lang="en-US" sz="2000" dirty="0" smtClean="0">
                <a:latin typeface="Microsoft Sans Serif"/>
                <a:cs typeface="Microsoft Sans Serif"/>
              </a:rPr>
              <a:t> </a:t>
            </a:r>
            <a:r>
              <a:rPr lang="en-US" sz="2000" spc="-5" dirty="0" smtClean="0">
                <a:latin typeface="Microsoft Sans Serif"/>
                <a:cs typeface="Microsoft Sans Serif"/>
              </a:rPr>
              <a:t>or</a:t>
            </a:r>
            <a:r>
              <a:rPr lang="en-US" sz="2000" spc="10" dirty="0" smtClean="0">
                <a:latin typeface="Microsoft Sans Serif"/>
                <a:cs typeface="Microsoft Sans Serif"/>
              </a:rPr>
              <a:t> </a:t>
            </a:r>
            <a:r>
              <a:rPr lang="en-US" sz="2000" dirty="0" smtClean="0">
                <a:latin typeface="Microsoft Sans Serif"/>
                <a:cs typeface="Microsoft Sans Serif"/>
              </a:rPr>
              <a:t>not </a:t>
            </a:r>
            <a:r>
              <a:rPr lang="en-US" sz="2000" spc="-5" dirty="0" smtClean="0">
                <a:latin typeface="Microsoft Sans Serif"/>
                <a:cs typeface="Microsoft Sans Serif"/>
              </a:rPr>
              <a:t>(0)</a:t>
            </a:r>
          </a:p>
          <a:p>
            <a:r>
              <a:rPr lang="en-US" sz="2000" b="1" spc="-5" dirty="0" smtClean="0">
                <a:latin typeface="Arial"/>
                <a:cs typeface="Arial"/>
              </a:rPr>
              <a:t>previous_cancellations</a:t>
            </a:r>
            <a:r>
              <a:rPr lang="en-US" sz="2000" b="1" spc="-20" dirty="0" smtClean="0">
                <a:latin typeface="Arial"/>
                <a:cs typeface="Arial"/>
              </a:rPr>
              <a:t> </a:t>
            </a:r>
            <a:r>
              <a:rPr lang="en-US" sz="2000" spc="-5" dirty="0" smtClean="0">
                <a:latin typeface="Microsoft Sans Serif"/>
                <a:cs typeface="Microsoft Sans Serif"/>
              </a:rPr>
              <a:t>:</a:t>
            </a:r>
            <a:r>
              <a:rPr lang="en-US" sz="2000" spc="25" dirty="0" smtClean="0">
                <a:latin typeface="Microsoft Sans Serif"/>
                <a:cs typeface="Microsoft Sans Serif"/>
              </a:rPr>
              <a:t> </a:t>
            </a:r>
            <a:r>
              <a:rPr lang="en-US" sz="2000" spc="-5" dirty="0" smtClean="0">
                <a:latin typeface="Microsoft Sans Serif"/>
                <a:cs typeface="Microsoft Sans Serif"/>
              </a:rPr>
              <a:t>Number</a:t>
            </a:r>
            <a:r>
              <a:rPr lang="en-US" sz="2000" spc="5" dirty="0" smtClean="0">
                <a:latin typeface="Microsoft Sans Serif"/>
                <a:cs typeface="Microsoft Sans Serif"/>
              </a:rPr>
              <a:t> </a:t>
            </a:r>
            <a:r>
              <a:rPr lang="en-US" sz="2000" spc="-5" dirty="0" smtClean="0">
                <a:latin typeface="Microsoft Sans Serif"/>
                <a:cs typeface="Microsoft Sans Serif"/>
              </a:rPr>
              <a:t>of</a:t>
            </a:r>
            <a:r>
              <a:rPr lang="en-US" sz="2000" spc="25" dirty="0" smtClean="0">
                <a:latin typeface="Microsoft Sans Serif"/>
                <a:cs typeface="Microsoft Sans Serif"/>
              </a:rPr>
              <a:t> </a:t>
            </a:r>
            <a:r>
              <a:rPr lang="en-US" sz="2000" spc="-5" dirty="0" smtClean="0">
                <a:latin typeface="Microsoft Sans Serif"/>
                <a:cs typeface="Microsoft Sans Serif"/>
              </a:rPr>
              <a:t>previous bookings</a:t>
            </a:r>
            <a:r>
              <a:rPr lang="en-US" sz="2000" spc="5" dirty="0" smtClean="0">
                <a:latin typeface="Microsoft Sans Serif"/>
                <a:cs typeface="Microsoft Sans Serif"/>
              </a:rPr>
              <a:t> </a:t>
            </a:r>
            <a:r>
              <a:rPr lang="en-US" sz="2000" dirty="0" smtClean="0">
                <a:latin typeface="Microsoft Sans Serif"/>
                <a:cs typeface="Microsoft Sans Serif"/>
              </a:rPr>
              <a:t>that</a:t>
            </a:r>
            <a:r>
              <a:rPr lang="en-US" sz="2000" spc="10" dirty="0" smtClean="0">
                <a:latin typeface="Microsoft Sans Serif"/>
                <a:cs typeface="Microsoft Sans Serif"/>
              </a:rPr>
              <a:t> </a:t>
            </a:r>
            <a:r>
              <a:rPr lang="en-US" sz="2000" spc="-5" dirty="0" smtClean="0">
                <a:latin typeface="Microsoft Sans Serif"/>
                <a:cs typeface="Microsoft Sans Serif"/>
              </a:rPr>
              <a:t>were</a:t>
            </a:r>
            <a:r>
              <a:rPr lang="en-US" sz="2000" spc="20" dirty="0" smtClean="0">
                <a:latin typeface="Microsoft Sans Serif"/>
                <a:cs typeface="Microsoft Sans Serif"/>
              </a:rPr>
              <a:t> </a:t>
            </a:r>
            <a:r>
              <a:rPr lang="en-US" sz="2000" spc="-5" dirty="0" smtClean="0">
                <a:latin typeface="Microsoft Sans Serif"/>
                <a:cs typeface="Microsoft Sans Serif"/>
              </a:rPr>
              <a:t>cancelled</a:t>
            </a:r>
            <a:r>
              <a:rPr lang="en-US" sz="2000" dirty="0" smtClean="0">
                <a:latin typeface="Microsoft Sans Serif"/>
                <a:cs typeface="Microsoft Sans Serif"/>
              </a:rPr>
              <a:t> </a:t>
            </a:r>
            <a:r>
              <a:rPr lang="en-US" sz="2000" spc="-5" dirty="0" smtClean="0">
                <a:latin typeface="Microsoft Sans Serif"/>
                <a:cs typeface="Microsoft Sans Serif"/>
              </a:rPr>
              <a:t>by</a:t>
            </a:r>
            <a:r>
              <a:rPr lang="en-US" sz="2000" spc="15" dirty="0" smtClean="0">
                <a:latin typeface="Microsoft Sans Serif"/>
                <a:cs typeface="Microsoft Sans Serif"/>
              </a:rPr>
              <a:t> </a:t>
            </a:r>
            <a:r>
              <a:rPr lang="en-US" sz="2000" spc="-5" dirty="0" smtClean="0">
                <a:latin typeface="Microsoft Sans Serif"/>
                <a:cs typeface="Microsoft Sans Serif"/>
              </a:rPr>
              <a:t>the</a:t>
            </a:r>
            <a:r>
              <a:rPr lang="en-US" sz="2000" spc="25" dirty="0" smtClean="0">
                <a:latin typeface="Microsoft Sans Serif"/>
                <a:cs typeface="Microsoft Sans Serif"/>
              </a:rPr>
              <a:t> </a:t>
            </a:r>
            <a:r>
              <a:rPr lang="en-US" sz="2000" spc="-5" dirty="0" smtClean="0">
                <a:latin typeface="Microsoft Sans Serif"/>
                <a:cs typeface="Microsoft Sans Serif"/>
              </a:rPr>
              <a:t>customer</a:t>
            </a:r>
            <a:r>
              <a:rPr lang="en-US" sz="2000" dirty="0" smtClean="0">
                <a:latin typeface="Microsoft Sans Serif"/>
                <a:cs typeface="Microsoft Sans Serif"/>
              </a:rPr>
              <a:t> </a:t>
            </a:r>
            <a:r>
              <a:rPr lang="en-US" sz="2000" spc="-5" dirty="0" smtClean="0">
                <a:latin typeface="Microsoft Sans Serif"/>
                <a:cs typeface="Microsoft Sans Serif"/>
              </a:rPr>
              <a:t>prior</a:t>
            </a:r>
            <a:r>
              <a:rPr lang="en-US" sz="2000" spc="5" dirty="0" smtClean="0">
                <a:latin typeface="Microsoft Sans Serif"/>
                <a:cs typeface="Microsoft Sans Serif"/>
              </a:rPr>
              <a:t> </a:t>
            </a:r>
            <a:r>
              <a:rPr lang="en-US" sz="2000" spc="-5" dirty="0" smtClean="0">
                <a:latin typeface="Microsoft Sans Serif"/>
                <a:cs typeface="Microsoft Sans Serif"/>
              </a:rPr>
              <a:t>to</a:t>
            </a:r>
            <a:r>
              <a:rPr lang="en-US" sz="2000" spc="15" dirty="0" smtClean="0">
                <a:latin typeface="Microsoft Sans Serif"/>
                <a:cs typeface="Microsoft Sans Serif"/>
              </a:rPr>
              <a:t> </a:t>
            </a:r>
            <a:r>
              <a:rPr lang="en-US" sz="2000" spc="-5" dirty="0" smtClean="0">
                <a:latin typeface="Microsoft Sans Serif"/>
                <a:cs typeface="Microsoft Sans Serif"/>
              </a:rPr>
              <a:t>the</a:t>
            </a:r>
            <a:r>
              <a:rPr lang="en-US" sz="2000" spc="20" dirty="0" smtClean="0">
                <a:latin typeface="Microsoft Sans Serif"/>
                <a:cs typeface="Microsoft Sans Serif"/>
              </a:rPr>
              <a:t> </a:t>
            </a:r>
            <a:r>
              <a:rPr lang="en-US" sz="2000" spc="-5" dirty="0" smtClean="0">
                <a:latin typeface="Microsoft Sans Serif"/>
                <a:cs typeface="Microsoft Sans Serif"/>
              </a:rPr>
              <a:t>current booking</a:t>
            </a:r>
            <a:endParaRPr lang="en-US" sz="2000" dirty="0" smtClean="0">
              <a:latin typeface="Microsoft Sans Serif"/>
              <a:cs typeface="Microsoft Sans Serif"/>
            </a:endParaRPr>
          </a:p>
          <a:p>
            <a:r>
              <a:rPr lang="en-US" sz="2000" b="1" spc="-5" dirty="0" smtClean="0">
                <a:latin typeface="Arial"/>
                <a:cs typeface="Arial"/>
              </a:rPr>
              <a:t>previous_bookings_not_canceled</a:t>
            </a:r>
            <a:r>
              <a:rPr lang="en-US" sz="2000" b="1" spc="-25" dirty="0" smtClean="0">
                <a:latin typeface="Arial"/>
                <a:cs typeface="Arial"/>
              </a:rPr>
              <a:t> </a:t>
            </a:r>
            <a:r>
              <a:rPr lang="en-US" sz="2000" spc="-5" dirty="0" smtClean="0">
                <a:latin typeface="Microsoft Sans Serif"/>
                <a:cs typeface="Microsoft Sans Serif"/>
              </a:rPr>
              <a:t>:</a:t>
            </a:r>
            <a:r>
              <a:rPr lang="en-US" sz="2000" spc="25" dirty="0" smtClean="0">
                <a:latin typeface="Microsoft Sans Serif"/>
                <a:cs typeface="Microsoft Sans Serif"/>
              </a:rPr>
              <a:t> </a:t>
            </a:r>
            <a:r>
              <a:rPr lang="en-US" sz="2000" spc="-5" dirty="0" smtClean="0">
                <a:latin typeface="Microsoft Sans Serif"/>
                <a:cs typeface="Microsoft Sans Serif"/>
              </a:rPr>
              <a:t>Number</a:t>
            </a:r>
            <a:r>
              <a:rPr lang="en-US" sz="2000" spc="5" dirty="0" smtClean="0">
                <a:latin typeface="Microsoft Sans Serif"/>
                <a:cs typeface="Microsoft Sans Serif"/>
              </a:rPr>
              <a:t> </a:t>
            </a:r>
            <a:r>
              <a:rPr lang="en-US" sz="2000" spc="-5" dirty="0" smtClean="0">
                <a:latin typeface="Microsoft Sans Serif"/>
                <a:cs typeface="Microsoft Sans Serif"/>
              </a:rPr>
              <a:t>of</a:t>
            </a:r>
            <a:r>
              <a:rPr lang="en-US" sz="2000" spc="15" dirty="0" smtClean="0">
                <a:latin typeface="Microsoft Sans Serif"/>
                <a:cs typeface="Microsoft Sans Serif"/>
              </a:rPr>
              <a:t> </a:t>
            </a:r>
            <a:r>
              <a:rPr lang="en-US" sz="2000" spc="-5" dirty="0" smtClean="0">
                <a:latin typeface="Microsoft Sans Serif"/>
                <a:cs typeface="Microsoft Sans Serif"/>
              </a:rPr>
              <a:t>previous bookings</a:t>
            </a:r>
            <a:r>
              <a:rPr lang="en-US" sz="2000" dirty="0" smtClean="0">
                <a:latin typeface="Microsoft Sans Serif"/>
                <a:cs typeface="Microsoft Sans Serif"/>
              </a:rPr>
              <a:t> </a:t>
            </a:r>
            <a:r>
              <a:rPr lang="en-US" sz="2000" spc="-5" dirty="0" smtClean="0">
                <a:latin typeface="Microsoft Sans Serif"/>
                <a:cs typeface="Microsoft Sans Serif"/>
              </a:rPr>
              <a:t>not</a:t>
            </a:r>
            <a:r>
              <a:rPr lang="en-US" sz="2000" spc="10" dirty="0" smtClean="0">
                <a:latin typeface="Microsoft Sans Serif"/>
                <a:cs typeface="Microsoft Sans Serif"/>
              </a:rPr>
              <a:t> </a:t>
            </a:r>
            <a:r>
              <a:rPr lang="en-US" sz="2000" spc="-5" dirty="0" smtClean="0">
                <a:latin typeface="Microsoft Sans Serif"/>
                <a:cs typeface="Microsoft Sans Serif"/>
              </a:rPr>
              <a:t>cancelled</a:t>
            </a:r>
            <a:r>
              <a:rPr lang="en-US" sz="2000" spc="-10" dirty="0" smtClean="0">
                <a:latin typeface="Microsoft Sans Serif"/>
                <a:cs typeface="Microsoft Sans Serif"/>
              </a:rPr>
              <a:t> </a:t>
            </a:r>
            <a:r>
              <a:rPr lang="en-US" sz="2000" spc="-5" dirty="0" smtClean="0">
                <a:latin typeface="Microsoft Sans Serif"/>
                <a:cs typeface="Microsoft Sans Serif"/>
              </a:rPr>
              <a:t>by</a:t>
            </a:r>
            <a:r>
              <a:rPr lang="en-US" sz="2000" spc="20" dirty="0" smtClean="0">
                <a:latin typeface="Microsoft Sans Serif"/>
                <a:cs typeface="Microsoft Sans Serif"/>
              </a:rPr>
              <a:t> </a:t>
            </a:r>
            <a:r>
              <a:rPr lang="en-US" sz="2000" spc="-5" dirty="0" smtClean="0">
                <a:latin typeface="Microsoft Sans Serif"/>
                <a:cs typeface="Microsoft Sans Serif"/>
              </a:rPr>
              <a:t>the</a:t>
            </a:r>
            <a:r>
              <a:rPr lang="en-US" sz="2000" spc="15" dirty="0" smtClean="0">
                <a:latin typeface="Microsoft Sans Serif"/>
                <a:cs typeface="Microsoft Sans Serif"/>
              </a:rPr>
              <a:t> </a:t>
            </a:r>
            <a:r>
              <a:rPr lang="en-US" sz="2000" spc="-5" dirty="0" smtClean="0">
                <a:latin typeface="Microsoft Sans Serif"/>
                <a:cs typeface="Microsoft Sans Serif"/>
              </a:rPr>
              <a:t>customer</a:t>
            </a:r>
            <a:r>
              <a:rPr lang="en-US" sz="2000" dirty="0" smtClean="0">
                <a:latin typeface="Microsoft Sans Serif"/>
                <a:cs typeface="Microsoft Sans Serif"/>
              </a:rPr>
              <a:t> </a:t>
            </a:r>
            <a:r>
              <a:rPr lang="en-US" sz="2000" spc="-5" dirty="0" smtClean="0">
                <a:latin typeface="Microsoft Sans Serif"/>
                <a:cs typeface="Microsoft Sans Serif"/>
              </a:rPr>
              <a:t>prior</a:t>
            </a:r>
            <a:r>
              <a:rPr lang="en-US" sz="2000" dirty="0" smtClean="0">
                <a:latin typeface="Microsoft Sans Serif"/>
                <a:cs typeface="Microsoft Sans Serif"/>
              </a:rPr>
              <a:t> </a:t>
            </a:r>
            <a:r>
              <a:rPr lang="en-US" sz="2000" spc="-5" dirty="0" smtClean="0">
                <a:latin typeface="Microsoft Sans Serif"/>
                <a:cs typeface="Microsoft Sans Serif"/>
              </a:rPr>
              <a:t>to</a:t>
            </a:r>
            <a:r>
              <a:rPr lang="en-US" sz="2000" spc="25" dirty="0" smtClean="0">
                <a:latin typeface="Microsoft Sans Serif"/>
                <a:cs typeface="Microsoft Sans Serif"/>
              </a:rPr>
              <a:t> </a:t>
            </a:r>
            <a:r>
              <a:rPr lang="en-US" sz="2000" spc="-5" dirty="0" smtClean="0">
                <a:latin typeface="Microsoft Sans Serif"/>
                <a:cs typeface="Microsoft Sans Serif"/>
              </a:rPr>
              <a:t>the current</a:t>
            </a:r>
            <a:r>
              <a:rPr lang="en-US" sz="2000" spc="-10" dirty="0" smtClean="0">
                <a:latin typeface="Microsoft Sans Serif"/>
                <a:cs typeface="Microsoft Sans Serif"/>
              </a:rPr>
              <a:t> </a:t>
            </a:r>
            <a:r>
              <a:rPr lang="en-US" sz="2000" spc="-5" dirty="0" smtClean="0">
                <a:latin typeface="Microsoft Sans Serif"/>
                <a:cs typeface="Microsoft Sans Serif"/>
              </a:rPr>
              <a:t>booking</a:t>
            </a:r>
            <a:endParaRPr lang="en-US" sz="2000" dirty="0" smtClean="0">
              <a:latin typeface="Microsoft Sans Serif"/>
              <a:cs typeface="Microsoft Sans Serif"/>
            </a:endParaRPr>
          </a:p>
          <a:p>
            <a:r>
              <a:rPr lang="en-US" sz="2000" b="1" spc="-5" dirty="0" smtClean="0">
                <a:latin typeface="Arial"/>
                <a:cs typeface="Arial"/>
              </a:rPr>
              <a:t>reserved_room_type</a:t>
            </a:r>
            <a:r>
              <a:rPr lang="en-US" sz="2000" b="1" spc="-25" dirty="0" smtClean="0">
                <a:latin typeface="Arial"/>
                <a:cs typeface="Arial"/>
              </a:rPr>
              <a:t> </a:t>
            </a:r>
            <a:r>
              <a:rPr lang="en-US" sz="2000" spc="-5" dirty="0" smtClean="0">
                <a:latin typeface="Microsoft Sans Serif"/>
                <a:cs typeface="Microsoft Sans Serif"/>
              </a:rPr>
              <a:t>:</a:t>
            </a:r>
            <a:r>
              <a:rPr lang="en-US" sz="2000" spc="15" dirty="0" smtClean="0">
                <a:latin typeface="Microsoft Sans Serif"/>
                <a:cs typeface="Microsoft Sans Serif"/>
              </a:rPr>
              <a:t> </a:t>
            </a:r>
            <a:r>
              <a:rPr lang="en-US" sz="2000" spc="-5" dirty="0" smtClean="0">
                <a:latin typeface="Microsoft Sans Serif"/>
                <a:cs typeface="Microsoft Sans Serif"/>
              </a:rPr>
              <a:t>Code</a:t>
            </a:r>
            <a:r>
              <a:rPr lang="en-US" sz="2000" spc="10" dirty="0" smtClean="0">
                <a:latin typeface="Microsoft Sans Serif"/>
                <a:cs typeface="Microsoft Sans Serif"/>
              </a:rPr>
              <a:t> </a:t>
            </a:r>
            <a:r>
              <a:rPr lang="en-US" sz="2000" spc="-5" dirty="0" smtClean="0">
                <a:latin typeface="Microsoft Sans Serif"/>
                <a:cs typeface="Microsoft Sans Serif"/>
              </a:rPr>
              <a:t>of</a:t>
            </a:r>
            <a:r>
              <a:rPr lang="en-US" sz="2000" spc="15" dirty="0" smtClean="0">
                <a:latin typeface="Microsoft Sans Serif"/>
                <a:cs typeface="Microsoft Sans Serif"/>
              </a:rPr>
              <a:t> </a:t>
            </a:r>
            <a:r>
              <a:rPr lang="en-US" sz="2000" spc="-5" dirty="0" smtClean="0">
                <a:latin typeface="Microsoft Sans Serif"/>
                <a:cs typeface="Microsoft Sans Serif"/>
              </a:rPr>
              <a:t>room</a:t>
            </a:r>
            <a:r>
              <a:rPr lang="en-US" sz="2000" dirty="0" smtClean="0">
                <a:latin typeface="Microsoft Sans Serif"/>
                <a:cs typeface="Microsoft Sans Serif"/>
              </a:rPr>
              <a:t> </a:t>
            </a:r>
            <a:r>
              <a:rPr lang="en-US" sz="2000" spc="-5" dirty="0" smtClean="0">
                <a:latin typeface="Microsoft Sans Serif"/>
                <a:cs typeface="Microsoft Sans Serif"/>
              </a:rPr>
              <a:t>type</a:t>
            </a:r>
            <a:r>
              <a:rPr lang="en-US" sz="2000" dirty="0" smtClean="0">
                <a:latin typeface="Microsoft Sans Serif"/>
                <a:cs typeface="Microsoft Sans Serif"/>
              </a:rPr>
              <a:t> </a:t>
            </a:r>
            <a:r>
              <a:rPr lang="en-US" sz="2000" spc="-5" dirty="0" smtClean="0">
                <a:latin typeface="Microsoft Sans Serif"/>
                <a:cs typeface="Microsoft Sans Serif"/>
              </a:rPr>
              <a:t>reserved.</a:t>
            </a:r>
            <a:endParaRPr lang="en-US" sz="2000" dirty="0" smtClean="0">
              <a:latin typeface="Microsoft Sans Serif"/>
              <a:cs typeface="Microsoft Sans Serif"/>
            </a:endParaRPr>
          </a:p>
          <a:p>
            <a:r>
              <a:rPr lang="en-US" sz="2000" b="1" spc="-5" dirty="0" smtClean="0">
                <a:latin typeface="Arial"/>
                <a:cs typeface="Arial"/>
              </a:rPr>
              <a:t>assigned_room_type</a:t>
            </a:r>
            <a:r>
              <a:rPr lang="en-US" sz="2000" b="1" spc="-10" dirty="0" smtClean="0">
                <a:latin typeface="Arial"/>
                <a:cs typeface="Arial"/>
              </a:rPr>
              <a:t> </a:t>
            </a:r>
            <a:r>
              <a:rPr lang="en-US" sz="2000" spc="-5" dirty="0" smtClean="0">
                <a:latin typeface="Microsoft Sans Serif"/>
                <a:cs typeface="Microsoft Sans Serif"/>
              </a:rPr>
              <a:t>:</a:t>
            </a:r>
            <a:r>
              <a:rPr lang="en-US" sz="2000" spc="20" dirty="0" smtClean="0">
                <a:latin typeface="Microsoft Sans Serif"/>
                <a:cs typeface="Microsoft Sans Serif"/>
              </a:rPr>
              <a:t> </a:t>
            </a:r>
            <a:r>
              <a:rPr lang="en-US" sz="2000" spc="-5" dirty="0" smtClean="0">
                <a:latin typeface="Microsoft Sans Serif"/>
                <a:cs typeface="Microsoft Sans Serif"/>
              </a:rPr>
              <a:t>Code</a:t>
            </a:r>
            <a:r>
              <a:rPr lang="en-US" sz="2000" spc="10" dirty="0" smtClean="0">
                <a:latin typeface="Microsoft Sans Serif"/>
                <a:cs typeface="Microsoft Sans Serif"/>
              </a:rPr>
              <a:t> </a:t>
            </a:r>
            <a:r>
              <a:rPr lang="en-US" sz="2000" spc="-5" dirty="0" smtClean="0">
                <a:latin typeface="Microsoft Sans Serif"/>
                <a:cs typeface="Microsoft Sans Serif"/>
              </a:rPr>
              <a:t>for</a:t>
            </a:r>
            <a:r>
              <a:rPr lang="en-US" sz="2000" spc="10" dirty="0" smtClean="0">
                <a:latin typeface="Microsoft Sans Serif"/>
                <a:cs typeface="Microsoft Sans Serif"/>
              </a:rPr>
              <a:t> </a:t>
            </a:r>
            <a:r>
              <a:rPr lang="en-US" sz="2000" spc="-5" dirty="0" smtClean="0">
                <a:latin typeface="Microsoft Sans Serif"/>
                <a:cs typeface="Microsoft Sans Serif"/>
              </a:rPr>
              <a:t>the</a:t>
            </a:r>
            <a:r>
              <a:rPr lang="en-US" sz="2000" spc="15" dirty="0" smtClean="0">
                <a:latin typeface="Microsoft Sans Serif"/>
                <a:cs typeface="Microsoft Sans Serif"/>
              </a:rPr>
              <a:t> </a:t>
            </a:r>
            <a:r>
              <a:rPr lang="en-US" sz="2000" spc="-5" dirty="0" smtClean="0">
                <a:latin typeface="Microsoft Sans Serif"/>
                <a:cs typeface="Microsoft Sans Serif"/>
              </a:rPr>
              <a:t>type</a:t>
            </a:r>
            <a:r>
              <a:rPr lang="en-US" sz="2000" spc="5" dirty="0" smtClean="0">
                <a:latin typeface="Microsoft Sans Serif"/>
                <a:cs typeface="Microsoft Sans Serif"/>
              </a:rPr>
              <a:t> </a:t>
            </a:r>
            <a:r>
              <a:rPr lang="en-US" sz="2000" spc="-5" dirty="0" smtClean="0">
                <a:latin typeface="Microsoft Sans Serif"/>
                <a:cs typeface="Microsoft Sans Serif"/>
              </a:rPr>
              <a:t>of</a:t>
            </a:r>
            <a:r>
              <a:rPr lang="en-US" sz="2000" spc="10" dirty="0" smtClean="0">
                <a:latin typeface="Microsoft Sans Serif"/>
                <a:cs typeface="Microsoft Sans Serif"/>
              </a:rPr>
              <a:t> </a:t>
            </a:r>
            <a:r>
              <a:rPr lang="en-US" sz="2000" spc="-5" dirty="0" smtClean="0">
                <a:latin typeface="Microsoft Sans Serif"/>
                <a:cs typeface="Microsoft Sans Serif"/>
              </a:rPr>
              <a:t>room</a:t>
            </a:r>
            <a:r>
              <a:rPr lang="en-US" sz="2000" spc="5" dirty="0" smtClean="0">
                <a:latin typeface="Microsoft Sans Serif"/>
                <a:cs typeface="Microsoft Sans Serif"/>
              </a:rPr>
              <a:t> </a:t>
            </a:r>
            <a:r>
              <a:rPr lang="en-US" sz="2000" spc="-5" dirty="0" smtClean="0">
                <a:latin typeface="Microsoft Sans Serif"/>
                <a:cs typeface="Microsoft Sans Serif"/>
              </a:rPr>
              <a:t>assigned to</a:t>
            </a:r>
            <a:r>
              <a:rPr lang="en-US" sz="2000" spc="10" dirty="0" smtClean="0">
                <a:latin typeface="Microsoft Sans Serif"/>
                <a:cs typeface="Microsoft Sans Serif"/>
              </a:rPr>
              <a:t> </a:t>
            </a:r>
            <a:r>
              <a:rPr lang="en-US" sz="2000" spc="-5" dirty="0" smtClean="0">
                <a:latin typeface="Microsoft Sans Serif"/>
                <a:cs typeface="Microsoft Sans Serif"/>
              </a:rPr>
              <a:t>the</a:t>
            </a:r>
            <a:r>
              <a:rPr lang="en-US" sz="2000" spc="10" dirty="0" smtClean="0">
                <a:latin typeface="Microsoft Sans Serif"/>
                <a:cs typeface="Microsoft Sans Serif"/>
              </a:rPr>
              <a:t> </a:t>
            </a:r>
            <a:r>
              <a:rPr lang="en-US" sz="2000" spc="-5" dirty="0" smtClean="0">
                <a:latin typeface="Microsoft Sans Serif"/>
                <a:cs typeface="Microsoft Sans Serif"/>
              </a:rPr>
              <a:t>booking.</a:t>
            </a:r>
            <a:endParaRPr lang="en-US" sz="2000" dirty="0" smtClean="0">
              <a:latin typeface="Microsoft Sans Serif"/>
              <a:cs typeface="Microsoft Sans Serif"/>
            </a:endParaRPr>
          </a:p>
          <a:p>
            <a:pPr marL="12700">
              <a:lnSpc>
                <a:spcPct val="100000"/>
              </a:lnSpc>
            </a:pPr>
            <a:r>
              <a:rPr lang="en-US" sz="2000" b="1" spc="-5" dirty="0" smtClean="0">
                <a:latin typeface="Arial"/>
                <a:cs typeface="Arial"/>
              </a:rPr>
              <a:t>booking_changes</a:t>
            </a:r>
            <a:r>
              <a:rPr lang="en-US" sz="2000" b="1" spc="-25" dirty="0" smtClean="0">
                <a:latin typeface="Arial"/>
                <a:cs typeface="Arial"/>
              </a:rPr>
              <a:t> </a:t>
            </a:r>
            <a:r>
              <a:rPr lang="en-US" sz="2000" spc="-5" dirty="0" smtClean="0">
                <a:latin typeface="Microsoft Sans Serif"/>
                <a:cs typeface="Microsoft Sans Serif"/>
              </a:rPr>
              <a:t>:</a:t>
            </a:r>
            <a:r>
              <a:rPr lang="en-US" sz="2000" spc="25" dirty="0" smtClean="0">
                <a:latin typeface="Microsoft Sans Serif"/>
                <a:cs typeface="Microsoft Sans Serif"/>
              </a:rPr>
              <a:t> </a:t>
            </a:r>
            <a:r>
              <a:rPr lang="en-US" sz="2000" spc="-5" dirty="0" smtClean="0">
                <a:latin typeface="Microsoft Sans Serif"/>
                <a:cs typeface="Microsoft Sans Serif"/>
              </a:rPr>
              <a:t>Number</a:t>
            </a:r>
            <a:r>
              <a:rPr lang="en-US" sz="2000" dirty="0" smtClean="0">
                <a:latin typeface="Microsoft Sans Serif"/>
                <a:cs typeface="Microsoft Sans Serif"/>
              </a:rPr>
              <a:t> </a:t>
            </a:r>
            <a:r>
              <a:rPr lang="en-US" sz="2000" spc="-5" dirty="0" smtClean="0">
                <a:latin typeface="Microsoft Sans Serif"/>
                <a:cs typeface="Microsoft Sans Serif"/>
              </a:rPr>
              <a:t>of</a:t>
            </a:r>
            <a:r>
              <a:rPr lang="en-US" sz="2000" spc="25" dirty="0" smtClean="0">
                <a:latin typeface="Microsoft Sans Serif"/>
                <a:cs typeface="Microsoft Sans Serif"/>
              </a:rPr>
              <a:t> </a:t>
            </a:r>
            <a:r>
              <a:rPr lang="en-US" sz="2000" spc="-5" dirty="0" smtClean="0">
                <a:latin typeface="Microsoft Sans Serif"/>
                <a:cs typeface="Microsoft Sans Serif"/>
              </a:rPr>
              <a:t>changes</a:t>
            </a:r>
            <a:r>
              <a:rPr lang="en-US" sz="2000" dirty="0" smtClean="0">
                <a:latin typeface="Microsoft Sans Serif"/>
                <a:cs typeface="Microsoft Sans Serif"/>
              </a:rPr>
              <a:t> </a:t>
            </a:r>
            <a:r>
              <a:rPr lang="en-US" sz="2000" spc="-5" dirty="0" smtClean="0">
                <a:latin typeface="Microsoft Sans Serif"/>
                <a:cs typeface="Microsoft Sans Serif"/>
              </a:rPr>
              <a:t>made</a:t>
            </a:r>
            <a:r>
              <a:rPr lang="en-US" sz="2000" spc="5" dirty="0" smtClean="0">
                <a:latin typeface="Microsoft Sans Serif"/>
                <a:cs typeface="Microsoft Sans Serif"/>
              </a:rPr>
              <a:t> </a:t>
            </a:r>
            <a:r>
              <a:rPr lang="en-US" sz="2000" spc="-5" dirty="0" smtClean="0">
                <a:latin typeface="Microsoft Sans Serif"/>
                <a:cs typeface="Microsoft Sans Serif"/>
              </a:rPr>
              <a:t>to</a:t>
            </a:r>
            <a:r>
              <a:rPr lang="en-US" sz="2000" spc="25" dirty="0" smtClean="0">
                <a:latin typeface="Microsoft Sans Serif"/>
                <a:cs typeface="Microsoft Sans Serif"/>
              </a:rPr>
              <a:t> </a:t>
            </a:r>
            <a:r>
              <a:rPr lang="en-US" sz="2000" spc="-5" dirty="0" smtClean="0">
                <a:latin typeface="Microsoft Sans Serif"/>
                <a:cs typeface="Microsoft Sans Serif"/>
              </a:rPr>
              <a:t>the</a:t>
            </a:r>
            <a:r>
              <a:rPr lang="en-US" sz="2000" spc="10" dirty="0" smtClean="0">
                <a:latin typeface="Microsoft Sans Serif"/>
                <a:cs typeface="Microsoft Sans Serif"/>
              </a:rPr>
              <a:t> </a:t>
            </a:r>
            <a:r>
              <a:rPr lang="en-US" sz="2000" spc="-5" dirty="0" smtClean="0">
                <a:latin typeface="Microsoft Sans Serif"/>
                <a:cs typeface="Microsoft Sans Serif"/>
              </a:rPr>
              <a:t>booking </a:t>
            </a:r>
            <a:r>
              <a:rPr lang="en-US" sz="2000" dirty="0" smtClean="0">
                <a:latin typeface="Microsoft Sans Serif"/>
                <a:cs typeface="Microsoft Sans Serif"/>
              </a:rPr>
              <a:t>from</a:t>
            </a:r>
            <a:r>
              <a:rPr lang="en-US" sz="2000" spc="10" dirty="0" smtClean="0">
                <a:latin typeface="Microsoft Sans Serif"/>
                <a:cs typeface="Microsoft Sans Serif"/>
              </a:rPr>
              <a:t> </a:t>
            </a:r>
            <a:r>
              <a:rPr lang="en-US" sz="2000" spc="-5" dirty="0" smtClean="0">
                <a:latin typeface="Microsoft Sans Serif"/>
                <a:cs typeface="Microsoft Sans Serif"/>
              </a:rPr>
              <a:t>the</a:t>
            </a:r>
            <a:r>
              <a:rPr lang="en-US" sz="2000" spc="20" dirty="0" smtClean="0">
                <a:latin typeface="Microsoft Sans Serif"/>
                <a:cs typeface="Microsoft Sans Serif"/>
              </a:rPr>
              <a:t> </a:t>
            </a:r>
            <a:r>
              <a:rPr lang="en-US" sz="2000" spc="-5" dirty="0" smtClean="0">
                <a:latin typeface="Microsoft Sans Serif"/>
                <a:cs typeface="Microsoft Sans Serif"/>
              </a:rPr>
              <a:t>moment</a:t>
            </a:r>
            <a:r>
              <a:rPr lang="en-US" sz="2000" dirty="0" smtClean="0">
                <a:latin typeface="Microsoft Sans Serif"/>
                <a:cs typeface="Microsoft Sans Serif"/>
              </a:rPr>
              <a:t> </a:t>
            </a:r>
            <a:r>
              <a:rPr lang="en-US" sz="2000" spc="-5" dirty="0" smtClean="0">
                <a:latin typeface="Microsoft Sans Serif"/>
                <a:cs typeface="Microsoft Sans Serif"/>
              </a:rPr>
              <a:t>the</a:t>
            </a:r>
            <a:r>
              <a:rPr lang="en-US" sz="2000" spc="20" dirty="0" smtClean="0">
                <a:latin typeface="Microsoft Sans Serif"/>
                <a:cs typeface="Microsoft Sans Serif"/>
              </a:rPr>
              <a:t> </a:t>
            </a:r>
            <a:r>
              <a:rPr lang="en-US" sz="2000" spc="-5" dirty="0" smtClean="0">
                <a:latin typeface="Microsoft Sans Serif"/>
                <a:cs typeface="Microsoft Sans Serif"/>
              </a:rPr>
              <a:t>booking</a:t>
            </a:r>
            <a:r>
              <a:rPr lang="en-US" sz="2000" dirty="0" smtClean="0">
                <a:latin typeface="Microsoft Sans Serif"/>
                <a:cs typeface="Microsoft Sans Serif"/>
              </a:rPr>
              <a:t> </a:t>
            </a:r>
            <a:r>
              <a:rPr lang="en-US" sz="2000" spc="-5" dirty="0" smtClean="0">
                <a:latin typeface="Microsoft Sans Serif"/>
                <a:cs typeface="Microsoft Sans Serif"/>
              </a:rPr>
              <a:t>was</a:t>
            </a:r>
            <a:r>
              <a:rPr lang="en-US" sz="2000" spc="20" dirty="0" smtClean="0">
                <a:latin typeface="Microsoft Sans Serif"/>
                <a:cs typeface="Microsoft Sans Serif"/>
              </a:rPr>
              <a:t> </a:t>
            </a:r>
            <a:r>
              <a:rPr lang="en-US" sz="2000" spc="-5" dirty="0" smtClean="0">
                <a:latin typeface="Microsoft Sans Serif"/>
                <a:cs typeface="Microsoft Sans Serif"/>
              </a:rPr>
              <a:t>entered on</a:t>
            </a:r>
            <a:r>
              <a:rPr lang="en-US" sz="2000" spc="10" dirty="0" smtClean="0">
                <a:latin typeface="Microsoft Sans Serif"/>
                <a:cs typeface="Microsoft Sans Serif"/>
              </a:rPr>
              <a:t> </a:t>
            </a:r>
            <a:r>
              <a:rPr lang="en-US" sz="2000" spc="-5" dirty="0" smtClean="0">
                <a:latin typeface="Microsoft Sans Serif"/>
                <a:cs typeface="Microsoft Sans Serif"/>
              </a:rPr>
              <a:t>the PMS until the moment </a:t>
            </a:r>
          </a:p>
          <a:p>
            <a:pPr marL="0" indent="0">
              <a:lnSpc>
                <a:spcPct val="100000"/>
              </a:lnSpc>
              <a:buNone/>
            </a:pPr>
            <a:r>
              <a:rPr lang="en-US" sz="2000" spc="-5" dirty="0" smtClean="0">
                <a:latin typeface="Microsoft Sans Serif"/>
                <a:cs typeface="Microsoft Sans Serif"/>
              </a:rPr>
              <a:t>   check in or cancellation.</a:t>
            </a:r>
          </a:p>
          <a:p>
            <a:pPr marL="12700">
              <a:lnSpc>
                <a:spcPct val="100000"/>
              </a:lnSpc>
            </a:pPr>
            <a:r>
              <a:rPr lang="en-IN" sz="2000" b="1" spc="-5" dirty="0" smtClean="0">
                <a:latin typeface="Arial"/>
                <a:cs typeface="Arial"/>
              </a:rPr>
              <a:t>deposit_type</a:t>
            </a:r>
            <a:r>
              <a:rPr lang="en-IN" sz="2000" b="1" dirty="0" smtClean="0">
                <a:latin typeface="Arial"/>
                <a:cs typeface="Arial"/>
              </a:rPr>
              <a:t> </a:t>
            </a:r>
            <a:r>
              <a:rPr lang="en-IN" sz="2000" spc="-5" dirty="0" smtClean="0">
                <a:latin typeface="Microsoft Sans Serif"/>
                <a:cs typeface="Microsoft Sans Serif"/>
              </a:rPr>
              <a:t>:</a:t>
            </a:r>
            <a:r>
              <a:rPr lang="en-IN" sz="2000" spc="35" dirty="0" smtClean="0">
                <a:latin typeface="Microsoft Sans Serif"/>
                <a:cs typeface="Microsoft Sans Serif"/>
              </a:rPr>
              <a:t> </a:t>
            </a:r>
            <a:r>
              <a:rPr lang="en-IN" sz="2000" spc="-5" dirty="0" smtClean="0">
                <a:latin typeface="Microsoft Sans Serif"/>
                <a:cs typeface="Microsoft Sans Serif"/>
              </a:rPr>
              <a:t>No</a:t>
            </a:r>
            <a:r>
              <a:rPr lang="en-IN" sz="2000" spc="35" dirty="0" smtClean="0">
                <a:latin typeface="Microsoft Sans Serif"/>
                <a:cs typeface="Microsoft Sans Serif"/>
              </a:rPr>
              <a:t> </a:t>
            </a:r>
            <a:r>
              <a:rPr lang="en-IN" sz="2000" spc="-5" dirty="0" smtClean="0">
                <a:latin typeface="Microsoft Sans Serif"/>
                <a:cs typeface="Microsoft Sans Serif"/>
              </a:rPr>
              <a:t>Deposit,</a:t>
            </a:r>
            <a:r>
              <a:rPr lang="en-IN" sz="2000" spc="15" dirty="0" smtClean="0">
                <a:latin typeface="Microsoft Sans Serif"/>
                <a:cs typeface="Microsoft Sans Serif"/>
              </a:rPr>
              <a:t> </a:t>
            </a:r>
            <a:r>
              <a:rPr lang="en-IN" sz="2000" spc="-5" dirty="0" smtClean="0">
                <a:latin typeface="Microsoft Sans Serif"/>
                <a:cs typeface="Microsoft Sans Serif"/>
              </a:rPr>
              <a:t>Non</a:t>
            </a:r>
            <a:r>
              <a:rPr lang="en-IN" sz="2000" spc="35" dirty="0" smtClean="0">
                <a:latin typeface="Microsoft Sans Serif"/>
                <a:cs typeface="Microsoft Sans Serif"/>
              </a:rPr>
              <a:t> </a:t>
            </a:r>
            <a:r>
              <a:rPr lang="en-IN" sz="2000" spc="-5" dirty="0" smtClean="0">
                <a:latin typeface="Microsoft Sans Serif"/>
                <a:cs typeface="Microsoft Sans Serif"/>
              </a:rPr>
              <a:t>Refund</a:t>
            </a:r>
            <a:r>
              <a:rPr lang="en-IN" sz="2000" spc="20" dirty="0" smtClean="0">
                <a:latin typeface="Microsoft Sans Serif"/>
                <a:cs typeface="Microsoft Sans Serif"/>
              </a:rPr>
              <a:t> </a:t>
            </a:r>
            <a:r>
              <a:rPr lang="en-IN" sz="2000" spc="-5" dirty="0" smtClean="0">
                <a:latin typeface="Microsoft Sans Serif"/>
                <a:cs typeface="Microsoft Sans Serif"/>
              </a:rPr>
              <a:t>,</a:t>
            </a:r>
            <a:r>
              <a:rPr lang="en-IN" sz="2000" spc="35" dirty="0" smtClean="0">
                <a:latin typeface="Microsoft Sans Serif"/>
                <a:cs typeface="Microsoft Sans Serif"/>
              </a:rPr>
              <a:t> </a:t>
            </a:r>
            <a:r>
              <a:rPr lang="en-IN" sz="2000" spc="-5" dirty="0" smtClean="0">
                <a:latin typeface="Microsoft Sans Serif"/>
                <a:cs typeface="Microsoft Sans Serif"/>
              </a:rPr>
              <a:t>Refundable.</a:t>
            </a:r>
          </a:p>
          <a:p>
            <a:pPr marL="12700">
              <a:lnSpc>
                <a:spcPct val="100000"/>
              </a:lnSpc>
            </a:pPr>
            <a:r>
              <a:rPr lang="en-US" sz="2000" b="1" spc="-5" dirty="0" smtClean="0">
                <a:latin typeface="Arial"/>
                <a:cs typeface="Arial"/>
              </a:rPr>
              <a:t>agent</a:t>
            </a:r>
            <a:r>
              <a:rPr lang="en-US" sz="2000" b="1" spc="-25" dirty="0" smtClean="0">
                <a:latin typeface="Arial"/>
                <a:cs typeface="Arial"/>
              </a:rPr>
              <a:t> </a:t>
            </a:r>
            <a:r>
              <a:rPr lang="en-US" sz="2000" spc="-5" dirty="0" smtClean="0">
                <a:latin typeface="Microsoft Sans Serif"/>
                <a:cs typeface="Microsoft Sans Serif"/>
              </a:rPr>
              <a:t>:</a:t>
            </a:r>
            <a:r>
              <a:rPr lang="en-US" sz="2000" spc="15" dirty="0" smtClean="0">
                <a:latin typeface="Microsoft Sans Serif"/>
                <a:cs typeface="Microsoft Sans Serif"/>
              </a:rPr>
              <a:t> </a:t>
            </a:r>
            <a:r>
              <a:rPr lang="en-US" sz="2000" spc="-5" dirty="0" smtClean="0">
                <a:latin typeface="Microsoft Sans Serif"/>
                <a:cs typeface="Microsoft Sans Serif"/>
              </a:rPr>
              <a:t>ID</a:t>
            </a:r>
            <a:r>
              <a:rPr lang="en-US" sz="2000" spc="20" dirty="0" smtClean="0">
                <a:latin typeface="Microsoft Sans Serif"/>
                <a:cs typeface="Microsoft Sans Serif"/>
              </a:rPr>
              <a:t> </a:t>
            </a:r>
            <a:r>
              <a:rPr lang="en-US" sz="2000" spc="-5" dirty="0" smtClean="0">
                <a:latin typeface="Microsoft Sans Serif"/>
                <a:cs typeface="Microsoft Sans Serif"/>
              </a:rPr>
              <a:t>of</a:t>
            </a:r>
            <a:r>
              <a:rPr lang="en-US" sz="2000" spc="15" dirty="0" smtClean="0">
                <a:latin typeface="Microsoft Sans Serif"/>
                <a:cs typeface="Microsoft Sans Serif"/>
              </a:rPr>
              <a:t> </a:t>
            </a:r>
            <a:r>
              <a:rPr lang="en-US" sz="2000" spc="-5" dirty="0" smtClean="0">
                <a:latin typeface="Microsoft Sans Serif"/>
                <a:cs typeface="Microsoft Sans Serif"/>
              </a:rPr>
              <a:t>the</a:t>
            </a:r>
            <a:r>
              <a:rPr lang="en-US" sz="2000" spc="5" dirty="0" smtClean="0">
                <a:latin typeface="Microsoft Sans Serif"/>
                <a:cs typeface="Microsoft Sans Serif"/>
              </a:rPr>
              <a:t> </a:t>
            </a:r>
            <a:r>
              <a:rPr lang="en-US" sz="2000" spc="-5" dirty="0" smtClean="0">
                <a:latin typeface="Microsoft Sans Serif"/>
                <a:cs typeface="Microsoft Sans Serif"/>
              </a:rPr>
              <a:t>travel</a:t>
            </a:r>
            <a:r>
              <a:rPr lang="en-US" sz="2000" dirty="0" smtClean="0">
                <a:latin typeface="Microsoft Sans Serif"/>
                <a:cs typeface="Microsoft Sans Serif"/>
              </a:rPr>
              <a:t> </a:t>
            </a:r>
            <a:r>
              <a:rPr lang="en-US" sz="2000" spc="-5" dirty="0" smtClean="0">
                <a:latin typeface="Microsoft Sans Serif"/>
                <a:cs typeface="Microsoft Sans Serif"/>
              </a:rPr>
              <a:t>agency</a:t>
            </a:r>
            <a:r>
              <a:rPr lang="en-US" sz="2000" spc="-10" dirty="0" smtClean="0">
                <a:latin typeface="Microsoft Sans Serif"/>
                <a:cs typeface="Microsoft Sans Serif"/>
              </a:rPr>
              <a:t> </a:t>
            </a:r>
            <a:r>
              <a:rPr lang="en-US" sz="2000" dirty="0" smtClean="0">
                <a:latin typeface="Microsoft Sans Serif"/>
                <a:cs typeface="Microsoft Sans Serif"/>
              </a:rPr>
              <a:t>that</a:t>
            </a:r>
            <a:r>
              <a:rPr lang="en-US" sz="2000" spc="5" dirty="0" smtClean="0">
                <a:latin typeface="Microsoft Sans Serif"/>
                <a:cs typeface="Microsoft Sans Serif"/>
              </a:rPr>
              <a:t> </a:t>
            </a:r>
            <a:r>
              <a:rPr lang="en-US" sz="2000" spc="-5" dirty="0" smtClean="0">
                <a:latin typeface="Microsoft Sans Serif"/>
                <a:cs typeface="Microsoft Sans Serif"/>
              </a:rPr>
              <a:t>made</a:t>
            </a:r>
            <a:r>
              <a:rPr lang="en-US" sz="2000" dirty="0" smtClean="0">
                <a:latin typeface="Microsoft Sans Serif"/>
                <a:cs typeface="Microsoft Sans Serif"/>
              </a:rPr>
              <a:t> </a:t>
            </a:r>
            <a:r>
              <a:rPr lang="en-US" sz="2000" spc="-5" dirty="0" smtClean="0">
                <a:latin typeface="Microsoft Sans Serif"/>
                <a:cs typeface="Microsoft Sans Serif"/>
              </a:rPr>
              <a:t>the</a:t>
            </a:r>
            <a:r>
              <a:rPr lang="en-US" sz="2000" spc="15" dirty="0" smtClean="0">
                <a:latin typeface="Microsoft Sans Serif"/>
                <a:cs typeface="Microsoft Sans Serif"/>
              </a:rPr>
              <a:t> </a:t>
            </a:r>
            <a:r>
              <a:rPr lang="en-US" sz="2000" spc="-5" dirty="0" smtClean="0">
                <a:latin typeface="Microsoft Sans Serif"/>
                <a:cs typeface="Microsoft Sans Serif"/>
              </a:rPr>
              <a:t>booking</a:t>
            </a:r>
          </a:p>
          <a:p>
            <a:pPr marL="12700">
              <a:lnSpc>
                <a:spcPct val="100000"/>
              </a:lnSpc>
            </a:pPr>
            <a:r>
              <a:rPr lang="en-US" sz="2000" b="1" spc="-5" dirty="0" smtClean="0">
                <a:latin typeface="Arial"/>
                <a:cs typeface="Arial"/>
              </a:rPr>
              <a:t>company</a:t>
            </a:r>
            <a:r>
              <a:rPr lang="en-US" sz="2000" b="1" spc="-25" dirty="0" smtClean="0">
                <a:latin typeface="Arial"/>
                <a:cs typeface="Arial"/>
              </a:rPr>
              <a:t> </a:t>
            </a:r>
            <a:r>
              <a:rPr lang="en-US" sz="2000" spc="-5" dirty="0" smtClean="0">
                <a:latin typeface="Microsoft Sans Serif"/>
                <a:cs typeface="Microsoft Sans Serif"/>
              </a:rPr>
              <a:t>:</a:t>
            </a:r>
            <a:r>
              <a:rPr lang="en-US" sz="2000" spc="20" dirty="0" smtClean="0">
                <a:latin typeface="Microsoft Sans Serif"/>
                <a:cs typeface="Microsoft Sans Serif"/>
              </a:rPr>
              <a:t> </a:t>
            </a:r>
            <a:r>
              <a:rPr lang="en-US" sz="2000" spc="-5" dirty="0" smtClean="0">
                <a:latin typeface="Microsoft Sans Serif"/>
                <a:cs typeface="Microsoft Sans Serif"/>
              </a:rPr>
              <a:t>ID</a:t>
            </a:r>
            <a:r>
              <a:rPr lang="en-US" sz="2000" spc="20" dirty="0" smtClean="0">
                <a:latin typeface="Microsoft Sans Serif"/>
                <a:cs typeface="Microsoft Sans Serif"/>
              </a:rPr>
              <a:t> </a:t>
            </a:r>
            <a:r>
              <a:rPr lang="en-US" sz="2000" dirty="0" smtClean="0">
                <a:latin typeface="Microsoft Sans Serif"/>
                <a:cs typeface="Microsoft Sans Serif"/>
              </a:rPr>
              <a:t>of</a:t>
            </a:r>
            <a:r>
              <a:rPr lang="en-US" sz="2000" spc="10" dirty="0" smtClean="0">
                <a:latin typeface="Microsoft Sans Serif"/>
                <a:cs typeface="Microsoft Sans Serif"/>
              </a:rPr>
              <a:t> </a:t>
            </a:r>
            <a:r>
              <a:rPr lang="en-US" sz="2000" spc="-5" dirty="0" smtClean="0">
                <a:latin typeface="Microsoft Sans Serif"/>
                <a:cs typeface="Microsoft Sans Serif"/>
              </a:rPr>
              <a:t>the</a:t>
            </a:r>
            <a:r>
              <a:rPr lang="en-US" sz="2000" spc="10" dirty="0" smtClean="0">
                <a:latin typeface="Microsoft Sans Serif"/>
                <a:cs typeface="Microsoft Sans Serif"/>
              </a:rPr>
              <a:t> </a:t>
            </a:r>
            <a:r>
              <a:rPr lang="en-US" sz="2000" spc="-5" dirty="0" smtClean="0">
                <a:latin typeface="Microsoft Sans Serif"/>
                <a:cs typeface="Microsoft Sans Serif"/>
              </a:rPr>
              <a:t>company/entity</a:t>
            </a:r>
            <a:r>
              <a:rPr lang="en-US" sz="2000" dirty="0" smtClean="0">
                <a:latin typeface="Microsoft Sans Serif"/>
                <a:cs typeface="Microsoft Sans Serif"/>
              </a:rPr>
              <a:t> that </a:t>
            </a:r>
            <a:r>
              <a:rPr lang="en-US" sz="2000" spc="-5" dirty="0" smtClean="0">
                <a:latin typeface="Microsoft Sans Serif"/>
                <a:cs typeface="Microsoft Sans Serif"/>
              </a:rPr>
              <a:t>made</a:t>
            </a:r>
            <a:r>
              <a:rPr lang="en-US" sz="2000" dirty="0" smtClean="0">
                <a:latin typeface="Microsoft Sans Serif"/>
                <a:cs typeface="Microsoft Sans Serif"/>
              </a:rPr>
              <a:t> </a:t>
            </a:r>
            <a:r>
              <a:rPr lang="en-US" sz="2000" spc="-5" dirty="0" smtClean="0">
                <a:latin typeface="Microsoft Sans Serif"/>
                <a:cs typeface="Microsoft Sans Serif"/>
              </a:rPr>
              <a:t>the</a:t>
            </a:r>
            <a:r>
              <a:rPr lang="en-US" sz="2000" spc="15" dirty="0" smtClean="0">
                <a:latin typeface="Microsoft Sans Serif"/>
                <a:cs typeface="Microsoft Sans Serif"/>
              </a:rPr>
              <a:t> </a:t>
            </a:r>
            <a:r>
              <a:rPr lang="en-US" sz="2000" spc="-5" dirty="0" smtClean="0">
                <a:latin typeface="Microsoft Sans Serif"/>
                <a:cs typeface="Microsoft Sans Serif"/>
              </a:rPr>
              <a:t>booking .</a:t>
            </a:r>
            <a:endParaRPr lang="en-US" sz="2000" dirty="0" smtClean="0">
              <a:latin typeface="Microsoft Sans Serif"/>
              <a:cs typeface="Microsoft Sans Serif"/>
            </a:endParaRPr>
          </a:p>
          <a:p>
            <a:pPr marL="12700">
              <a:lnSpc>
                <a:spcPct val="100000"/>
              </a:lnSpc>
            </a:pPr>
            <a:r>
              <a:rPr lang="en-US" sz="2000" b="1" spc="-5" dirty="0" smtClean="0">
                <a:latin typeface="Arial"/>
                <a:cs typeface="Arial"/>
              </a:rPr>
              <a:t>days_in_waiting_list</a:t>
            </a:r>
            <a:r>
              <a:rPr lang="en-US" sz="2000" b="1" spc="-20" dirty="0" smtClean="0">
                <a:latin typeface="Arial"/>
                <a:cs typeface="Arial"/>
              </a:rPr>
              <a:t> </a:t>
            </a:r>
            <a:r>
              <a:rPr lang="en-US" sz="2000" spc="-5" dirty="0" smtClean="0">
                <a:latin typeface="Microsoft Sans Serif"/>
                <a:cs typeface="Microsoft Sans Serif"/>
              </a:rPr>
              <a:t>:</a:t>
            </a:r>
            <a:r>
              <a:rPr lang="en-US" sz="2000" spc="25" dirty="0" smtClean="0">
                <a:latin typeface="Microsoft Sans Serif"/>
                <a:cs typeface="Microsoft Sans Serif"/>
              </a:rPr>
              <a:t> </a:t>
            </a:r>
            <a:r>
              <a:rPr lang="en-US" sz="2000" spc="-5" dirty="0" smtClean="0">
                <a:latin typeface="Microsoft Sans Serif"/>
                <a:cs typeface="Microsoft Sans Serif"/>
              </a:rPr>
              <a:t>Number</a:t>
            </a:r>
            <a:r>
              <a:rPr lang="en-US" sz="2000" spc="10" dirty="0" smtClean="0">
                <a:latin typeface="Microsoft Sans Serif"/>
                <a:cs typeface="Microsoft Sans Serif"/>
              </a:rPr>
              <a:t> </a:t>
            </a:r>
            <a:r>
              <a:rPr lang="en-US" sz="2000" spc="-5" dirty="0" smtClean="0">
                <a:latin typeface="Microsoft Sans Serif"/>
                <a:cs typeface="Microsoft Sans Serif"/>
              </a:rPr>
              <a:t>of</a:t>
            </a:r>
            <a:r>
              <a:rPr lang="en-US" sz="2000" spc="15" dirty="0" smtClean="0">
                <a:latin typeface="Microsoft Sans Serif"/>
                <a:cs typeface="Microsoft Sans Serif"/>
              </a:rPr>
              <a:t> </a:t>
            </a:r>
            <a:r>
              <a:rPr lang="en-US" sz="2000" spc="-5" dirty="0" smtClean="0">
                <a:latin typeface="Microsoft Sans Serif"/>
                <a:cs typeface="Microsoft Sans Serif"/>
              </a:rPr>
              <a:t>days</a:t>
            </a:r>
            <a:r>
              <a:rPr lang="en-US" sz="2000" spc="10" dirty="0" smtClean="0">
                <a:latin typeface="Microsoft Sans Serif"/>
                <a:cs typeface="Microsoft Sans Serif"/>
              </a:rPr>
              <a:t> </a:t>
            </a:r>
            <a:r>
              <a:rPr lang="en-US" sz="2000" spc="-5" dirty="0" smtClean="0">
                <a:latin typeface="Microsoft Sans Serif"/>
                <a:cs typeface="Microsoft Sans Serif"/>
              </a:rPr>
              <a:t>the</a:t>
            </a:r>
            <a:r>
              <a:rPr lang="en-US" sz="2000" spc="20" dirty="0" smtClean="0">
                <a:latin typeface="Microsoft Sans Serif"/>
                <a:cs typeface="Microsoft Sans Serif"/>
              </a:rPr>
              <a:t> </a:t>
            </a:r>
            <a:r>
              <a:rPr lang="en-US" sz="2000" spc="-5" dirty="0" smtClean="0">
                <a:latin typeface="Microsoft Sans Serif"/>
                <a:cs typeface="Microsoft Sans Serif"/>
              </a:rPr>
              <a:t>booking was</a:t>
            </a:r>
            <a:r>
              <a:rPr lang="en-US" sz="2000" spc="25" dirty="0" smtClean="0">
                <a:latin typeface="Microsoft Sans Serif"/>
                <a:cs typeface="Microsoft Sans Serif"/>
              </a:rPr>
              <a:t> </a:t>
            </a:r>
            <a:r>
              <a:rPr lang="en-US" sz="2000" spc="-10" dirty="0" smtClean="0">
                <a:latin typeface="Microsoft Sans Serif"/>
                <a:cs typeface="Microsoft Sans Serif"/>
              </a:rPr>
              <a:t>in</a:t>
            </a:r>
            <a:r>
              <a:rPr lang="en-US" sz="2000" spc="25" dirty="0" smtClean="0">
                <a:latin typeface="Microsoft Sans Serif"/>
                <a:cs typeface="Microsoft Sans Serif"/>
              </a:rPr>
              <a:t> </a:t>
            </a:r>
            <a:r>
              <a:rPr lang="en-US" sz="2000" spc="-5" dirty="0" smtClean="0">
                <a:latin typeface="Microsoft Sans Serif"/>
                <a:cs typeface="Microsoft Sans Serif"/>
              </a:rPr>
              <a:t>the</a:t>
            </a:r>
            <a:r>
              <a:rPr lang="en-US" sz="2000" spc="20" dirty="0" smtClean="0">
                <a:latin typeface="Microsoft Sans Serif"/>
                <a:cs typeface="Microsoft Sans Serif"/>
              </a:rPr>
              <a:t> </a:t>
            </a:r>
            <a:r>
              <a:rPr lang="en-US" sz="2000" spc="-5" dirty="0" smtClean="0">
                <a:latin typeface="Microsoft Sans Serif"/>
                <a:cs typeface="Microsoft Sans Serif"/>
              </a:rPr>
              <a:t>waiting</a:t>
            </a:r>
            <a:r>
              <a:rPr lang="en-US" sz="2000" spc="10" dirty="0" smtClean="0">
                <a:latin typeface="Microsoft Sans Serif"/>
                <a:cs typeface="Microsoft Sans Serif"/>
              </a:rPr>
              <a:t> </a:t>
            </a:r>
            <a:r>
              <a:rPr lang="en-US" sz="2000" spc="-5" dirty="0" smtClean="0">
                <a:latin typeface="Microsoft Sans Serif"/>
                <a:cs typeface="Microsoft Sans Serif"/>
              </a:rPr>
              <a:t>list</a:t>
            </a:r>
            <a:r>
              <a:rPr lang="en-US" sz="2000" spc="25" dirty="0" smtClean="0">
                <a:latin typeface="Microsoft Sans Serif"/>
                <a:cs typeface="Microsoft Sans Serif"/>
              </a:rPr>
              <a:t> </a:t>
            </a:r>
            <a:r>
              <a:rPr lang="en-US" sz="2000" spc="-5" dirty="0" smtClean="0">
                <a:latin typeface="Microsoft Sans Serif"/>
                <a:cs typeface="Microsoft Sans Serif"/>
              </a:rPr>
              <a:t>before</a:t>
            </a:r>
            <a:r>
              <a:rPr lang="en-US" sz="2000" dirty="0" smtClean="0">
                <a:latin typeface="Microsoft Sans Serif"/>
                <a:cs typeface="Microsoft Sans Serif"/>
              </a:rPr>
              <a:t> </a:t>
            </a:r>
            <a:r>
              <a:rPr lang="en-US" sz="2000" spc="-5" dirty="0" smtClean="0">
                <a:latin typeface="Microsoft Sans Serif"/>
                <a:cs typeface="Microsoft Sans Serif"/>
              </a:rPr>
              <a:t>it</a:t>
            </a:r>
            <a:r>
              <a:rPr lang="en-US" sz="2000" spc="25" dirty="0" smtClean="0">
                <a:latin typeface="Microsoft Sans Serif"/>
                <a:cs typeface="Microsoft Sans Serif"/>
              </a:rPr>
              <a:t> </a:t>
            </a:r>
            <a:r>
              <a:rPr lang="en-US" sz="2000" spc="-5" dirty="0" smtClean="0">
                <a:latin typeface="Microsoft Sans Serif"/>
                <a:cs typeface="Microsoft Sans Serif"/>
              </a:rPr>
              <a:t>was</a:t>
            </a:r>
            <a:r>
              <a:rPr lang="en-US" sz="2000" spc="25" dirty="0" smtClean="0">
                <a:latin typeface="Microsoft Sans Serif"/>
                <a:cs typeface="Microsoft Sans Serif"/>
              </a:rPr>
              <a:t> </a:t>
            </a:r>
            <a:r>
              <a:rPr lang="en-US" sz="2000" spc="-5" dirty="0" smtClean="0">
                <a:latin typeface="Microsoft Sans Serif"/>
                <a:cs typeface="Microsoft Sans Serif"/>
              </a:rPr>
              <a:t>confirmed to</a:t>
            </a:r>
            <a:r>
              <a:rPr lang="en-US" sz="2000" spc="15" dirty="0" smtClean="0">
                <a:latin typeface="Microsoft Sans Serif"/>
                <a:cs typeface="Microsoft Sans Serif"/>
              </a:rPr>
              <a:t> </a:t>
            </a:r>
            <a:r>
              <a:rPr lang="en-US" sz="2000" spc="-5" dirty="0" smtClean="0">
                <a:latin typeface="Microsoft Sans Serif"/>
                <a:cs typeface="Microsoft Sans Serif"/>
              </a:rPr>
              <a:t>the</a:t>
            </a:r>
            <a:r>
              <a:rPr lang="en-US" sz="2000" spc="20" dirty="0" smtClean="0">
                <a:latin typeface="Microsoft Sans Serif"/>
                <a:cs typeface="Microsoft Sans Serif"/>
              </a:rPr>
              <a:t> </a:t>
            </a:r>
            <a:r>
              <a:rPr lang="en-US" sz="2000" spc="-5" dirty="0" smtClean="0">
                <a:latin typeface="Microsoft Sans Serif"/>
                <a:cs typeface="Microsoft Sans Serif"/>
              </a:rPr>
              <a:t>customer</a:t>
            </a:r>
            <a:endParaRPr lang="en-US" sz="2000" dirty="0" smtClean="0">
              <a:latin typeface="Microsoft Sans Serif"/>
              <a:cs typeface="Microsoft Sans Serif"/>
            </a:endParaRPr>
          </a:p>
          <a:p>
            <a:pPr marL="12700">
              <a:lnSpc>
                <a:spcPct val="100000"/>
              </a:lnSpc>
            </a:pPr>
            <a:r>
              <a:rPr lang="en-US" sz="2000" b="1" spc="-5" dirty="0" smtClean="0">
                <a:latin typeface="Arial"/>
                <a:cs typeface="Arial"/>
              </a:rPr>
              <a:t>customer_type</a:t>
            </a:r>
            <a:r>
              <a:rPr lang="en-US" sz="2000" b="1" spc="-10" dirty="0" smtClean="0">
                <a:latin typeface="Arial"/>
                <a:cs typeface="Arial"/>
              </a:rPr>
              <a:t> </a:t>
            </a:r>
            <a:r>
              <a:rPr lang="en-US" sz="2000" spc="-5" dirty="0" smtClean="0">
                <a:latin typeface="Microsoft Sans Serif"/>
                <a:cs typeface="Microsoft Sans Serif"/>
              </a:rPr>
              <a:t>:</a:t>
            </a:r>
            <a:r>
              <a:rPr lang="en-US" sz="2000" spc="420" dirty="0" smtClean="0">
                <a:latin typeface="Microsoft Sans Serif"/>
                <a:cs typeface="Microsoft Sans Serif"/>
              </a:rPr>
              <a:t> </a:t>
            </a:r>
            <a:r>
              <a:rPr lang="en-US" sz="2000" spc="-5" dirty="0" smtClean="0">
                <a:latin typeface="Microsoft Sans Serif"/>
                <a:cs typeface="Microsoft Sans Serif"/>
              </a:rPr>
              <a:t>type</a:t>
            </a:r>
            <a:r>
              <a:rPr lang="en-US" sz="2000" spc="5" dirty="0" smtClean="0">
                <a:latin typeface="Microsoft Sans Serif"/>
                <a:cs typeface="Microsoft Sans Serif"/>
              </a:rPr>
              <a:t> </a:t>
            </a:r>
            <a:r>
              <a:rPr lang="en-US" sz="2000" spc="-5" dirty="0" smtClean="0">
                <a:latin typeface="Microsoft Sans Serif"/>
                <a:cs typeface="Microsoft Sans Serif"/>
              </a:rPr>
              <a:t>of</a:t>
            </a:r>
            <a:r>
              <a:rPr lang="en-US" sz="2000" spc="15" dirty="0" smtClean="0">
                <a:latin typeface="Microsoft Sans Serif"/>
                <a:cs typeface="Microsoft Sans Serif"/>
              </a:rPr>
              <a:t> </a:t>
            </a:r>
            <a:r>
              <a:rPr lang="en-US" sz="2000" spc="-5" dirty="0" smtClean="0">
                <a:latin typeface="Microsoft Sans Serif"/>
                <a:cs typeface="Microsoft Sans Serif"/>
              </a:rPr>
              <a:t>customer.</a:t>
            </a:r>
            <a:r>
              <a:rPr lang="en-US" sz="2000" dirty="0" smtClean="0">
                <a:latin typeface="Microsoft Sans Serif"/>
                <a:cs typeface="Microsoft Sans Serif"/>
              </a:rPr>
              <a:t> </a:t>
            </a:r>
            <a:r>
              <a:rPr lang="en-US" sz="2000" spc="-5" dirty="0" smtClean="0">
                <a:latin typeface="Microsoft Sans Serif"/>
                <a:cs typeface="Microsoft Sans Serif"/>
              </a:rPr>
              <a:t>Contract,Group,transient,Transient</a:t>
            </a:r>
            <a:r>
              <a:rPr lang="en-US" sz="2000" dirty="0" smtClean="0">
                <a:latin typeface="Microsoft Sans Serif"/>
                <a:cs typeface="Microsoft Sans Serif"/>
              </a:rPr>
              <a:t> party.</a:t>
            </a:r>
          </a:p>
          <a:p>
            <a:pPr marL="12700">
              <a:lnSpc>
                <a:spcPct val="100000"/>
              </a:lnSpc>
            </a:pPr>
            <a:r>
              <a:rPr lang="en-US" sz="2000" b="1" spc="-5" dirty="0" smtClean="0">
                <a:latin typeface="Arial"/>
                <a:cs typeface="Arial"/>
              </a:rPr>
              <a:t>adr </a:t>
            </a:r>
            <a:r>
              <a:rPr lang="en-US" sz="2000" spc="-5" dirty="0" smtClean="0">
                <a:latin typeface="Microsoft Sans Serif"/>
                <a:cs typeface="Microsoft Sans Serif"/>
              </a:rPr>
              <a:t>:</a:t>
            </a:r>
            <a:r>
              <a:rPr lang="en-US" sz="2000" spc="25" dirty="0" smtClean="0">
                <a:latin typeface="Microsoft Sans Serif"/>
                <a:cs typeface="Microsoft Sans Serif"/>
              </a:rPr>
              <a:t> </a:t>
            </a:r>
            <a:r>
              <a:rPr lang="en-US" sz="2000" spc="-5" dirty="0" smtClean="0">
                <a:latin typeface="Microsoft Sans Serif"/>
                <a:cs typeface="Microsoft Sans Serif"/>
              </a:rPr>
              <a:t>Average</a:t>
            </a:r>
            <a:r>
              <a:rPr lang="en-US" sz="2000" spc="10" dirty="0" smtClean="0">
                <a:latin typeface="Microsoft Sans Serif"/>
                <a:cs typeface="Microsoft Sans Serif"/>
              </a:rPr>
              <a:t> </a:t>
            </a:r>
            <a:r>
              <a:rPr lang="en-US" sz="2000" spc="-5" dirty="0" smtClean="0">
                <a:latin typeface="Microsoft Sans Serif"/>
                <a:cs typeface="Microsoft Sans Serif"/>
              </a:rPr>
              <a:t>Daily</a:t>
            </a:r>
            <a:r>
              <a:rPr lang="en-US" sz="2000" spc="25" dirty="0" smtClean="0">
                <a:latin typeface="Microsoft Sans Serif"/>
                <a:cs typeface="Microsoft Sans Serif"/>
              </a:rPr>
              <a:t> </a:t>
            </a:r>
            <a:r>
              <a:rPr lang="en-US" sz="2000" spc="-5" dirty="0" smtClean="0">
                <a:latin typeface="Microsoft Sans Serif"/>
                <a:cs typeface="Microsoft Sans Serif"/>
              </a:rPr>
              <a:t>Rate</a:t>
            </a:r>
            <a:r>
              <a:rPr lang="en-US" sz="2000" spc="10" dirty="0" smtClean="0">
                <a:latin typeface="Microsoft Sans Serif"/>
                <a:cs typeface="Microsoft Sans Serif"/>
              </a:rPr>
              <a:t> </a:t>
            </a:r>
            <a:r>
              <a:rPr lang="en-US" sz="2000" spc="-5" dirty="0" smtClean="0">
                <a:latin typeface="Microsoft Sans Serif"/>
                <a:cs typeface="Microsoft Sans Serif"/>
              </a:rPr>
              <a:t>as</a:t>
            </a:r>
            <a:r>
              <a:rPr lang="en-US" sz="2000" spc="25" dirty="0" smtClean="0">
                <a:latin typeface="Microsoft Sans Serif"/>
                <a:cs typeface="Microsoft Sans Serif"/>
              </a:rPr>
              <a:t> </a:t>
            </a:r>
            <a:r>
              <a:rPr lang="en-US" sz="2000" spc="-5" dirty="0" smtClean="0">
                <a:latin typeface="Microsoft Sans Serif"/>
                <a:cs typeface="Microsoft Sans Serif"/>
              </a:rPr>
              <a:t>defined</a:t>
            </a:r>
            <a:r>
              <a:rPr lang="en-US" sz="2000" dirty="0" smtClean="0">
                <a:latin typeface="Microsoft Sans Serif"/>
                <a:cs typeface="Microsoft Sans Serif"/>
              </a:rPr>
              <a:t> </a:t>
            </a:r>
            <a:r>
              <a:rPr lang="en-US" sz="2000" spc="-5" dirty="0" smtClean="0">
                <a:latin typeface="Microsoft Sans Serif"/>
                <a:cs typeface="Microsoft Sans Serif"/>
              </a:rPr>
              <a:t>by</a:t>
            </a:r>
            <a:r>
              <a:rPr lang="en-US" sz="2000" spc="15" dirty="0" smtClean="0">
                <a:latin typeface="Microsoft Sans Serif"/>
                <a:cs typeface="Microsoft Sans Serif"/>
              </a:rPr>
              <a:t> </a:t>
            </a:r>
            <a:r>
              <a:rPr lang="en-US" sz="2000" spc="-5" dirty="0" smtClean="0">
                <a:latin typeface="Microsoft Sans Serif"/>
                <a:cs typeface="Microsoft Sans Serif"/>
              </a:rPr>
              <a:t>dividing</a:t>
            </a:r>
            <a:r>
              <a:rPr lang="en-US" sz="2000" dirty="0" smtClean="0">
                <a:latin typeface="Microsoft Sans Serif"/>
                <a:cs typeface="Microsoft Sans Serif"/>
              </a:rPr>
              <a:t> </a:t>
            </a:r>
            <a:r>
              <a:rPr lang="en-US" sz="2000" spc="-5" dirty="0" smtClean="0">
                <a:latin typeface="Microsoft Sans Serif"/>
                <a:cs typeface="Microsoft Sans Serif"/>
              </a:rPr>
              <a:t>the</a:t>
            </a:r>
            <a:r>
              <a:rPr lang="en-US" sz="2000" spc="20" dirty="0" smtClean="0">
                <a:latin typeface="Microsoft Sans Serif"/>
                <a:cs typeface="Microsoft Sans Serif"/>
              </a:rPr>
              <a:t> </a:t>
            </a:r>
            <a:r>
              <a:rPr lang="en-US" sz="2000" spc="-5" dirty="0" smtClean="0">
                <a:latin typeface="Microsoft Sans Serif"/>
                <a:cs typeface="Microsoft Sans Serif"/>
              </a:rPr>
              <a:t>sum</a:t>
            </a:r>
            <a:r>
              <a:rPr lang="en-US" sz="2000" spc="15" dirty="0" smtClean="0">
                <a:latin typeface="Microsoft Sans Serif"/>
                <a:cs typeface="Microsoft Sans Serif"/>
              </a:rPr>
              <a:t> </a:t>
            </a:r>
            <a:r>
              <a:rPr lang="en-US" sz="2000" spc="-5" dirty="0" smtClean="0">
                <a:latin typeface="Microsoft Sans Serif"/>
                <a:cs typeface="Microsoft Sans Serif"/>
              </a:rPr>
              <a:t>of</a:t>
            </a:r>
            <a:r>
              <a:rPr lang="en-US" sz="2000" spc="15" dirty="0" smtClean="0">
                <a:latin typeface="Microsoft Sans Serif"/>
                <a:cs typeface="Microsoft Sans Serif"/>
              </a:rPr>
              <a:t> </a:t>
            </a:r>
            <a:r>
              <a:rPr lang="en-US" sz="2000" spc="-10" dirty="0" smtClean="0">
                <a:latin typeface="Microsoft Sans Serif"/>
                <a:cs typeface="Microsoft Sans Serif"/>
              </a:rPr>
              <a:t>all</a:t>
            </a:r>
            <a:r>
              <a:rPr lang="en-US" sz="2000" spc="25" dirty="0" smtClean="0">
                <a:latin typeface="Microsoft Sans Serif"/>
                <a:cs typeface="Microsoft Sans Serif"/>
              </a:rPr>
              <a:t> </a:t>
            </a:r>
            <a:r>
              <a:rPr lang="en-US" sz="2000" spc="-5" dirty="0" smtClean="0">
                <a:latin typeface="Microsoft Sans Serif"/>
                <a:cs typeface="Microsoft Sans Serif"/>
              </a:rPr>
              <a:t>lodging</a:t>
            </a:r>
            <a:r>
              <a:rPr lang="en-US" sz="2000" dirty="0" smtClean="0">
                <a:latin typeface="Microsoft Sans Serif"/>
                <a:cs typeface="Microsoft Sans Serif"/>
              </a:rPr>
              <a:t> </a:t>
            </a:r>
            <a:r>
              <a:rPr lang="en-US" sz="2000" spc="-5" dirty="0" smtClean="0">
                <a:latin typeface="Microsoft Sans Serif"/>
                <a:cs typeface="Microsoft Sans Serif"/>
              </a:rPr>
              <a:t>transactions by</a:t>
            </a:r>
            <a:r>
              <a:rPr lang="en-US" sz="2000" spc="25" dirty="0" smtClean="0">
                <a:latin typeface="Microsoft Sans Serif"/>
                <a:cs typeface="Microsoft Sans Serif"/>
              </a:rPr>
              <a:t> </a:t>
            </a:r>
            <a:r>
              <a:rPr lang="en-US" sz="2000" spc="-5" dirty="0" smtClean="0">
                <a:latin typeface="Microsoft Sans Serif"/>
                <a:cs typeface="Microsoft Sans Serif"/>
              </a:rPr>
              <a:t>the</a:t>
            </a:r>
            <a:r>
              <a:rPr lang="en-US" sz="2000" spc="10" dirty="0" smtClean="0">
                <a:latin typeface="Microsoft Sans Serif"/>
                <a:cs typeface="Microsoft Sans Serif"/>
              </a:rPr>
              <a:t> </a:t>
            </a:r>
            <a:r>
              <a:rPr lang="en-US" sz="2000" spc="-5" dirty="0" smtClean="0">
                <a:latin typeface="Microsoft Sans Serif"/>
                <a:cs typeface="Microsoft Sans Serif"/>
              </a:rPr>
              <a:t>total</a:t>
            </a:r>
            <a:r>
              <a:rPr lang="en-US" sz="2000" spc="15" dirty="0" smtClean="0">
                <a:latin typeface="Microsoft Sans Serif"/>
                <a:cs typeface="Microsoft Sans Serif"/>
              </a:rPr>
              <a:t> </a:t>
            </a:r>
            <a:r>
              <a:rPr lang="en-US" sz="2000" spc="-5" dirty="0" smtClean="0">
                <a:latin typeface="Microsoft Sans Serif"/>
                <a:cs typeface="Microsoft Sans Serif"/>
              </a:rPr>
              <a:t>number</a:t>
            </a:r>
            <a:r>
              <a:rPr lang="en-US" sz="2000" dirty="0" smtClean="0">
                <a:latin typeface="Microsoft Sans Serif"/>
                <a:cs typeface="Microsoft Sans Serif"/>
              </a:rPr>
              <a:t> </a:t>
            </a:r>
            <a:r>
              <a:rPr lang="en-US" sz="2000" spc="-5" dirty="0" smtClean="0">
                <a:latin typeface="Microsoft Sans Serif"/>
                <a:cs typeface="Microsoft Sans Serif"/>
              </a:rPr>
              <a:t>of</a:t>
            </a:r>
            <a:r>
              <a:rPr lang="en-US" sz="2000" spc="15" dirty="0" smtClean="0">
                <a:latin typeface="Microsoft Sans Serif"/>
                <a:cs typeface="Microsoft Sans Serif"/>
              </a:rPr>
              <a:t> </a:t>
            </a:r>
            <a:r>
              <a:rPr lang="en-US" sz="2000" spc="-5" dirty="0" smtClean="0">
                <a:latin typeface="Microsoft Sans Serif"/>
                <a:cs typeface="Microsoft Sans Serif"/>
              </a:rPr>
              <a:t>staying nights</a:t>
            </a:r>
            <a:endParaRPr lang="en-US" sz="2000" dirty="0" smtClean="0">
              <a:latin typeface="Microsoft Sans Serif"/>
              <a:cs typeface="Microsoft Sans Serif"/>
            </a:endParaRPr>
          </a:p>
          <a:p>
            <a:pPr marL="12700">
              <a:lnSpc>
                <a:spcPct val="100000"/>
              </a:lnSpc>
            </a:pPr>
            <a:r>
              <a:rPr lang="en-US" sz="2000" b="1" spc="-5" dirty="0" smtClean="0">
                <a:latin typeface="Arial"/>
                <a:cs typeface="Arial"/>
              </a:rPr>
              <a:t>required_car_parking_spaces</a:t>
            </a:r>
            <a:r>
              <a:rPr lang="en-US" sz="2000" b="1" spc="-30" dirty="0" smtClean="0">
                <a:latin typeface="Arial"/>
                <a:cs typeface="Arial"/>
              </a:rPr>
              <a:t> </a:t>
            </a:r>
            <a:r>
              <a:rPr lang="en-US" sz="2000" spc="-5" dirty="0" smtClean="0">
                <a:latin typeface="Microsoft Sans Serif"/>
                <a:cs typeface="Microsoft Sans Serif"/>
              </a:rPr>
              <a:t>:</a:t>
            </a:r>
            <a:r>
              <a:rPr lang="en-US" sz="2000" spc="20" dirty="0" smtClean="0">
                <a:latin typeface="Microsoft Sans Serif"/>
                <a:cs typeface="Microsoft Sans Serif"/>
              </a:rPr>
              <a:t> </a:t>
            </a:r>
            <a:r>
              <a:rPr lang="en-US" sz="2000" spc="-5" dirty="0" smtClean="0">
                <a:latin typeface="Microsoft Sans Serif"/>
                <a:cs typeface="Microsoft Sans Serif"/>
              </a:rPr>
              <a:t>Number of</a:t>
            </a:r>
            <a:r>
              <a:rPr lang="en-US" sz="2000" spc="20" dirty="0" smtClean="0">
                <a:latin typeface="Microsoft Sans Serif"/>
                <a:cs typeface="Microsoft Sans Serif"/>
              </a:rPr>
              <a:t> </a:t>
            </a:r>
            <a:r>
              <a:rPr lang="en-US" sz="2000" spc="-5" dirty="0" smtClean="0">
                <a:latin typeface="Microsoft Sans Serif"/>
                <a:cs typeface="Microsoft Sans Serif"/>
              </a:rPr>
              <a:t>car</a:t>
            </a:r>
            <a:r>
              <a:rPr lang="en-US" sz="2000" spc="5" dirty="0" smtClean="0">
                <a:latin typeface="Microsoft Sans Serif"/>
                <a:cs typeface="Microsoft Sans Serif"/>
              </a:rPr>
              <a:t> </a:t>
            </a:r>
            <a:r>
              <a:rPr lang="en-US" sz="2000" spc="-5" dirty="0" smtClean="0">
                <a:latin typeface="Microsoft Sans Serif"/>
                <a:cs typeface="Microsoft Sans Serif"/>
              </a:rPr>
              <a:t>parking</a:t>
            </a:r>
            <a:r>
              <a:rPr lang="en-US" sz="2000" spc="-10" dirty="0" smtClean="0">
                <a:latin typeface="Microsoft Sans Serif"/>
                <a:cs typeface="Microsoft Sans Serif"/>
              </a:rPr>
              <a:t> </a:t>
            </a:r>
            <a:r>
              <a:rPr lang="en-US" sz="2000" spc="-5" dirty="0" smtClean="0">
                <a:latin typeface="Microsoft Sans Serif"/>
                <a:cs typeface="Microsoft Sans Serif"/>
              </a:rPr>
              <a:t>spaces</a:t>
            </a:r>
            <a:r>
              <a:rPr lang="en-US" sz="2000" dirty="0" smtClean="0">
                <a:latin typeface="Microsoft Sans Serif"/>
                <a:cs typeface="Microsoft Sans Serif"/>
              </a:rPr>
              <a:t> </a:t>
            </a:r>
            <a:r>
              <a:rPr lang="en-US" sz="2000" spc="-5" dirty="0" smtClean="0">
                <a:latin typeface="Microsoft Sans Serif"/>
                <a:cs typeface="Microsoft Sans Serif"/>
              </a:rPr>
              <a:t>required by</a:t>
            </a:r>
            <a:r>
              <a:rPr lang="en-US" sz="2000" spc="5" dirty="0" smtClean="0">
                <a:latin typeface="Microsoft Sans Serif"/>
                <a:cs typeface="Microsoft Sans Serif"/>
              </a:rPr>
              <a:t> </a:t>
            </a:r>
            <a:r>
              <a:rPr lang="en-US" sz="2000" spc="-5" dirty="0" smtClean="0">
                <a:latin typeface="Microsoft Sans Serif"/>
                <a:cs typeface="Microsoft Sans Serif"/>
              </a:rPr>
              <a:t>the</a:t>
            </a:r>
            <a:r>
              <a:rPr lang="en-US" sz="2000" spc="15" dirty="0" smtClean="0">
                <a:latin typeface="Microsoft Sans Serif"/>
                <a:cs typeface="Microsoft Sans Serif"/>
              </a:rPr>
              <a:t> </a:t>
            </a:r>
            <a:r>
              <a:rPr lang="en-US" sz="2000" spc="-5" dirty="0" smtClean="0">
                <a:latin typeface="Microsoft Sans Serif"/>
                <a:cs typeface="Microsoft Sans Serif"/>
              </a:rPr>
              <a:t>customer</a:t>
            </a:r>
          </a:p>
          <a:p>
            <a:pPr marL="12700">
              <a:lnSpc>
                <a:spcPct val="100000"/>
              </a:lnSpc>
            </a:pPr>
            <a:r>
              <a:rPr lang="en-US" sz="2000" b="1" spc="-5" dirty="0" smtClean="0">
                <a:latin typeface="Arial"/>
                <a:cs typeface="Arial"/>
              </a:rPr>
              <a:t>total_of_special_requests</a:t>
            </a:r>
            <a:r>
              <a:rPr lang="en-US" sz="2000" b="1" spc="-20" dirty="0" smtClean="0">
                <a:latin typeface="Arial"/>
                <a:cs typeface="Arial"/>
              </a:rPr>
              <a:t> </a:t>
            </a:r>
            <a:r>
              <a:rPr lang="en-US" sz="2000" spc="-5" dirty="0" smtClean="0">
                <a:latin typeface="Microsoft Sans Serif"/>
                <a:cs typeface="Microsoft Sans Serif"/>
              </a:rPr>
              <a:t>:</a:t>
            </a:r>
            <a:r>
              <a:rPr lang="en-US" sz="2000" spc="25" dirty="0" smtClean="0">
                <a:latin typeface="Microsoft Sans Serif"/>
                <a:cs typeface="Microsoft Sans Serif"/>
              </a:rPr>
              <a:t> </a:t>
            </a:r>
            <a:r>
              <a:rPr lang="en-US" sz="2000" spc="-5" dirty="0" smtClean="0">
                <a:latin typeface="Microsoft Sans Serif"/>
                <a:cs typeface="Microsoft Sans Serif"/>
              </a:rPr>
              <a:t>Number</a:t>
            </a:r>
            <a:r>
              <a:rPr lang="en-US" sz="2000" spc="10" dirty="0" smtClean="0">
                <a:latin typeface="Microsoft Sans Serif"/>
                <a:cs typeface="Microsoft Sans Serif"/>
              </a:rPr>
              <a:t> </a:t>
            </a:r>
            <a:r>
              <a:rPr lang="en-US" sz="2000" spc="-5" dirty="0" smtClean="0">
                <a:latin typeface="Microsoft Sans Serif"/>
                <a:cs typeface="Microsoft Sans Serif"/>
              </a:rPr>
              <a:t>of</a:t>
            </a:r>
            <a:r>
              <a:rPr lang="en-US" sz="2000" spc="10" dirty="0" smtClean="0">
                <a:latin typeface="Microsoft Sans Serif"/>
                <a:cs typeface="Microsoft Sans Serif"/>
              </a:rPr>
              <a:t> </a:t>
            </a:r>
            <a:r>
              <a:rPr lang="en-US" sz="2000" spc="-5" dirty="0" smtClean="0">
                <a:latin typeface="Microsoft Sans Serif"/>
                <a:cs typeface="Microsoft Sans Serif"/>
              </a:rPr>
              <a:t>special</a:t>
            </a:r>
            <a:r>
              <a:rPr lang="en-US" sz="2000" spc="5" dirty="0" smtClean="0">
                <a:latin typeface="Microsoft Sans Serif"/>
                <a:cs typeface="Microsoft Sans Serif"/>
              </a:rPr>
              <a:t> </a:t>
            </a:r>
            <a:r>
              <a:rPr lang="en-US" sz="2000" spc="-5" dirty="0" smtClean="0">
                <a:latin typeface="Microsoft Sans Serif"/>
                <a:cs typeface="Microsoft Sans Serif"/>
              </a:rPr>
              <a:t>requests</a:t>
            </a:r>
            <a:r>
              <a:rPr lang="en-US" sz="2000" spc="5" dirty="0" smtClean="0">
                <a:latin typeface="Microsoft Sans Serif"/>
                <a:cs typeface="Microsoft Sans Serif"/>
              </a:rPr>
              <a:t> </a:t>
            </a:r>
            <a:r>
              <a:rPr lang="en-US" sz="2000" spc="-5" dirty="0" smtClean="0">
                <a:latin typeface="Microsoft Sans Serif"/>
                <a:cs typeface="Microsoft Sans Serif"/>
              </a:rPr>
              <a:t>made</a:t>
            </a:r>
            <a:r>
              <a:rPr lang="en-US" sz="2000" spc="10" dirty="0" smtClean="0">
                <a:latin typeface="Microsoft Sans Serif"/>
                <a:cs typeface="Microsoft Sans Serif"/>
              </a:rPr>
              <a:t> </a:t>
            </a:r>
            <a:r>
              <a:rPr lang="en-US" sz="2000" spc="-5" dirty="0" smtClean="0">
                <a:latin typeface="Microsoft Sans Serif"/>
                <a:cs typeface="Microsoft Sans Serif"/>
              </a:rPr>
              <a:t>by</a:t>
            </a:r>
            <a:r>
              <a:rPr lang="en-US" sz="2000" spc="10" dirty="0" smtClean="0">
                <a:latin typeface="Microsoft Sans Serif"/>
                <a:cs typeface="Microsoft Sans Serif"/>
              </a:rPr>
              <a:t> </a:t>
            </a:r>
            <a:r>
              <a:rPr lang="en-US" sz="2000" spc="-5" dirty="0" smtClean="0">
                <a:latin typeface="Microsoft Sans Serif"/>
                <a:cs typeface="Microsoft Sans Serif"/>
              </a:rPr>
              <a:t>the</a:t>
            </a:r>
            <a:r>
              <a:rPr lang="en-US" sz="2000" spc="15" dirty="0" smtClean="0">
                <a:latin typeface="Microsoft Sans Serif"/>
                <a:cs typeface="Microsoft Sans Serif"/>
              </a:rPr>
              <a:t> </a:t>
            </a:r>
            <a:r>
              <a:rPr lang="en-US" sz="2000" spc="-5" dirty="0" smtClean="0">
                <a:latin typeface="Microsoft Sans Serif"/>
                <a:cs typeface="Microsoft Sans Serif"/>
              </a:rPr>
              <a:t>customer</a:t>
            </a:r>
            <a:r>
              <a:rPr lang="en-US" sz="2000" dirty="0" smtClean="0">
                <a:latin typeface="Microsoft Sans Serif"/>
                <a:cs typeface="Microsoft Sans Serif"/>
              </a:rPr>
              <a:t> </a:t>
            </a:r>
            <a:r>
              <a:rPr lang="en-US" sz="2000" spc="-5" dirty="0" smtClean="0">
                <a:latin typeface="Microsoft Sans Serif"/>
                <a:cs typeface="Microsoft Sans Serif"/>
              </a:rPr>
              <a:t>(e.g.</a:t>
            </a:r>
            <a:r>
              <a:rPr lang="en-US" sz="2000" spc="25" dirty="0" smtClean="0">
                <a:latin typeface="Microsoft Sans Serif"/>
                <a:cs typeface="Microsoft Sans Serif"/>
              </a:rPr>
              <a:t> </a:t>
            </a:r>
            <a:r>
              <a:rPr lang="en-US" sz="2000" spc="-5" dirty="0" smtClean="0">
                <a:latin typeface="Microsoft Sans Serif"/>
                <a:cs typeface="Microsoft Sans Serif"/>
              </a:rPr>
              <a:t>twin</a:t>
            </a:r>
            <a:r>
              <a:rPr lang="en-US" sz="2000" spc="25" dirty="0" smtClean="0">
                <a:latin typeface="Microsoft Sans Serif"/>
                <a:cs typeface="Microsoft Sans Serif"/>
              </a:rPr>
              <a:t> </a:t>
            </a:r>
            <a:r>
              <a:rPr lang="en-US" sz="2000" dirty="0" smtClean="0">
                <a:latin typeface="Microsoft Sans Serif"/>
                <a:cs typeface="Microsoft Sans Serif"/>
              </a:rPr>
              <a:t>bed</a:t>
            </a:r>
            <a:r>
              <a:rPr lang="en-US" sz="2000" spc="10" dirty="0" smtClean="0">
                <a:latin typeface="Microsoft Sans Serif"/>
                <a:cs typeface="Microsoft Sans Serif"/>
              </a:rPr>
              <a:t> </a:t>
            </a:r>
            <a:r>
              <a:rPr lang="en-US" sz="2000" spc="-5" dirty="0" smtClean="0">
                <a:latin typeface="Microsoft Sans Serif"/>
                <a:cs typeface="Microsoft Sans Serif"/>
              </a:rPr>
              <a:t>or</a:t>
            </a:r>
            <a:r>
              <a:rPr lang="en-US" sz="2000" spc="15" dirty="0" smtClean="0">
                <a:latin typeface="Microsoft Sans Serif"/>
                <a:cs typeface="Microsoft Sans Serif"/>
              </a:rPr>
              <a:t> </a:t>
            </a:r>
            <a:r>
              <a:rPr lang="en-US" sz="2000" spc="-5" dirty="0" smtClean="0">
                <a:latin typeface="Microsoft Sans Serif"/>
                <a:cs typeface="Microsoft Sans Serif"/>
              </a:rPr>
              <a:t>high</a:t>
            </a:r>
            <a:r>
              <a:rPr lang="en-US" sz="2000" spc="5" dirty="0" smtClean="0">
                <a:latin typeface="Microsoft Sans Serif"/>
                <a:cs typeface="Microsoft Sans Serif"/>
              </a:rPr>
              <a:t> </a:t>
            </a:r>
            <a:r>
              <a:rPr lang="en-US" sz="2000" spc="-5" dirty="0" smtClean="0">
                <a:latin typeface="Microsoft Sans Serif"/>
                <a:cs typeface="Microsoft Sans Serif"/>
              </a:rPr>
              <a:t>floor)</a:t>
            </a:r>
          </a:p>
          <a:p>
            <a:pPr marL="12700">
              <a:lnSpc>
                <a:spcPct val="100000"/>
              </a:lnSpc>
            </a:pPr>
            <a:r>
              <a:rPr lang="en-IN" sz="2000" b="1" spc="-5" dirty="0" smtClean="0">
                <a:latin typeface="Arial"/>
                <a:cs typeface="Arial"/>
              </a:rPr>
              <a:t>reservation_status</a:t>
            </a:r>
            <a:r>
              <a:rPr lang="en-IN" sz="2000" b="1" spc="-35" dirty="0" smtClean="0">
                <a:latin typeface="Arial"/>
                <a:cs typeface="Arial"/>
              </a:rPr>
              <a:t> </a:t>
            </a:r>
            <a:r>
              <a:rPr lang="en-IN" sz="2000" spc="-5" dirty="0" smtClean="0">
                <a:latin typeface="Microsoft Sans Serif"/>
                <a:cs typeface="Microsoft Sans Serif"/>
              </a:rPr>
              <a:t>:</a:t>
            </a:r>
            <a:r>
              <a:rPr lang="en-IN" sz="2000" spc="15" dirty="0" smtClean="0">
                <a:latin typeface="Microsoft Sans Serif"/>
                <a:cs typeface="Microsoft Sans Serif"/>
              </a:rPr>
              <a:t> </a:t>
            </a:r>
            <a:r>
              <a:rPr lang="en-IN" sz="2000" spc="-5" dirty="0" smtClean="0">
                <a:latin typeface="Microsoft Sans Serif"/>
                <a:cs typeface="Microsoft Sans Serif"/>
              </a:rPr>
              <a:t>Reservation</a:t>
            </a:r>
            <a:r>
              <a:rPr lang="en-IN" sz="2000" spc="-10" dirty="0" smtClean="0">
                <a:latin typeface="Microsoft Sans Serif"/>
                <a:cs typeface="Microsoft Sans Serif"/>
              </a:rPr>
              <a:t> </a:t>
            </a:r>
            <a:r>
              <a:rPr lang="en-IN" sz="2000" spc="-5" dirty="0" smtClean="0">
                <a:latin typeface="Microsoft Sans Serif"/>
                <a:cs typeface="Microsoft Sans Serif"/>
              </a:rPr>
              <a:t>last</a:t>
            </a:r>
            <a:r>
              <a:rPr lang="en-IN" sz="2000" spc="5" dirty="0" smtClean="0">
                <a:latin typeface="Microsoft Sans Serif"/>
                <a:cs typeface="Microsoft Sans Serif"/>
              </a:rPr>
              <a:t> </a:t>
            </a:r>
            <a:r>
              <a:rPr lang="en-IN" sz="2000" spc="-5" dirty="0" smtClean="0">
                <a:latin typeface="Microsoft Sans Serif"/>
                <a:cs typeface="Microsoft Sans Serif"/>
              </a:rPr>
              <a:t>status.</a:t>
            </a:r>
            <a:endParaRPr lang="en-US" sz="2000" dirty="0" smtClean="0">
              <a:latin typeface="Microsoft Sans Serif"/>
              <a:cs typeface="Microsoft Sans Serif"/>
            </a:endParaRPr>
          </a:p>
          <a:p>
            <a:endParaRPr lang="en-IN" sz="2000" spc="-5" dirty="0" smtClean="0">
              <a:latin typeface="Microsoft Sans Serif"/>
              <a:cs typeface="Microsoft Sans Serif"/>
            </a:endParaRPr>
          </a:p>
          <a:p>
            <a:endParaRPr lang="en-IN" sz="2000" spc="-5" dirty="0" smtClean="0">
              <a:latin typeface="Microsoft Sans Serif"/>
              <a:cs typeface="Microsoft Sans Serif"/>
            </a:endParaRPr>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4686" y="100485"/>
            <a:ext cx="656492" cy="673240"/>
          </a:xfrm>
          <a:prstGeom prst="rect">
            <a:avLst/>
          </a:prstGeom>
        </p:spPr>
      </p:pic>
    </p:spTree>
    <p:extLst>
      <p:ext uri="{BB962C8B-B14F-4D97-AF65-F5344CB8AC3E}">
        <p14:creationId xmlns:p14="http://schemas.microsoft.com/office/powerpoint/2010/main" val="2902729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53800" cy="1125416"/>
          </a:xfrm>
        </p:spPr>
        <p:txBody>
          <a:bodyPr/>
          <a:lstStyle/>
          <a:p>
            <a:r>
              <a:rPr lang="en-US" b="1" u="sng" dirty="0" smtClean="0">
                <a:solidFill>
                  <a:srgbClr val="C00000"/>
                </a:solidFill>
                <a:latin typeface="Arial" panose="020B0604020202020204" pitchFamily="34" charset="0"/>
                <a:cs typeface="Arial" panose="020B0604020202020204" pitchFamily="34" charset="0"/>
              </a:rPr>
              <a:t>EXPLORATORY DATA ANALYSIS</a:t>
            </a:r>
            <a:endParaRPr lang="en-IN" b="1" u="sng" dirty="0">
              <a:solidFill>
                <a:srgbClr val="C0000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86354"/>
            <a:ext cx="3621741" cy="278223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1049" y="1366576"/>
            <a:ext cx="8554685" cy="2776202"/>
          </a:xfrm>
          <a:prstGeom prst="rect">
            <a:avLst/>
          </a:prstGeom>
        </p:spPr>
      </p:pic>
      <p:sp>
        <p:nvSpPr>
          <p:cNvPr id="7" name="TextBox 6"/>
          <p:cNvSpPr txBox="1"/>
          <p:nvPr/>
        </p:nvSpPr>
        <p:spPr>
          <a:xfrm>
            <a:off x="0" y="4437530"/>
            <a:ext cx="12192000" cy="2431435"/>
          </a:xfrm>
          <a:prstGeom prst="rect">
            <a:avLst/>
          </a:prstGeom>
          <a:noFill/>
        </p:spPr>
        <p:txBody>
          <a:bodyPr wrap="square" rtlCol="0">
            <a:spAutoFit/>
          </a:bodyPr>
          <a:lstStyle/>
          <a:p>
            <a:r>
              <a:rPr lang="en-US" sz="2800" b="1" dirty="0" smtClean="0">
                <a:solidFill>
                  <a:srgbClr val="C00000"/>
                </a:solidFill>
              </a:rPr>
              <a:t>CONCLUSIONS:</a:t>
            </a:r>
          </a:p>
          <a:p>
            <a:r>
              <a:rPr lang="en-US" sz="2400" b="1" dirty="0" smtClean="0">
                <a:solidFill>
                  <a:srgbClr val="002060"/>
                </a:solidFill>
              </a:rPr>
              <a:t>1.City Hotel is the most preferred hotel by the guest.Around 61% of the guest preferred city hotel and 39% of guest preferred Resort Hotel.</a:t>
            </a:r>
          </a:p>
          <a:p>
            <a:r>
              <a:rPr lang="en-US" sz="2400" b="1" dirty="0" smtClean="0">
                <a:solidFill>
                  <a:srgbClr val="002060"/>
                </a:solidFill>
              </a:rPr>
              <a:t>2.The most preferred meal type by guest is BB(Bed &amp; Breakfast) while HB(Half Board) and SC(Self catering) are equally preferred.</a:t>
            </a:r>
            <a:endParaRPr lang="en-US" sz="2800" b="1" dirty="0">
              <a:solidFill>
                <a:srgbClr val="002060"/>
              </a:solidFill>
            </a:endParaRPr>
          </a:p>
          <a:p>
            <a:endParaRPr lang="en-IN" sz="28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4686" y="100485"/>
            <a:ext cx="656492" cy="673240"/>
          </a:xfrm>
          <a:prstGeom prst="rect">
            <a:avLst/>
          </a:prstGeom>
        </p:spPr>
      </p:pic>
    </p:spTree>
    <p:extLst>
      <p:ext uri="{BB962C8B-B14F-4D97-AF65-F5344CB8AC3E}">
        <p14:creationId xmlns:p14="http://schemas.microsoft.com/office/powerpoint/2010/main" val="489797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5423647" cy="308385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4682" y="0"/>
            <a:ext cx="6777318" cy="3067050"/>
          </a:xfrm>
          <a:prstGeom prst="rect">
            <a:avLst/>
          </a:prstGeom>
        </p:spPr>
      </p:pic>
      <p:sp>
        <p:nvSpPr>
          <p:cNvPr id="9" name="TextBox 8"/>
          <p:cNvSpPr txBox="1"/>
          <p:nvPr/>
        </p:nvSpPr>
        <p:spPr>
          <a:xfrm>
            <a:off x="114300" y="4305300"/>
            <a:ext cx="11934825" cy="369332"/>
          </a:xfrm>
          <a:prstGeom prst="rect">
            <a:avLst/>
          </a:prstGeom>
          <a:noFill/>
        </p:spPr>
        <p:txBody>
          <a:bodyPr wrap="square" rtlCol="0">
            <a:spAutoFit/>
          </a:bodyPr>
          <a:lstStyle/>
          <a:p>
            <a:r>
              <a:rPr lang="en-US" dirty="0" smtClean="0"/>
              <a:t> </a:t>
            </a:r>
            <a:endParaRPr lang="en-IN"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0607" y="3060241"/>
            <a:ext cx="5831392" cy="3797759"/>
          </a:xfrm>
          <a:prstGeom prst="rect">
            <a:avLst/>
          </a:prstGeom>
        </p:spPr>
      </p:pic>
      <p:sp>
        <p:nvSpPr>
          <p:cNvPr id="11" name="TextBox 10"/>
          <p:cNvSpPr txBox="1"/>
          <p:nvPr/>
        </p:nvSpPr>
        <p:spPr>
          <a:xfrm>
            <a:off x="0" y="3074794"/>
            <a:ext cx="6350558" cy="3170099"/>
          </a:xfrm>
          <a:prstGeom prst="rect">
            <a:avLst/>
          </a:prstGeom>
          <a:noFill/>
        </p:spPr>
        <p:txBody>
          <a:bodyPr wrap="square" rtlCol="0">
            <a:spAutoFit/>
          </a:bodyPr>
          <a:lstStyle/>
          <a:p>
            <a:r>
              <a:rPr lang="en-US" sz="3200" b="1" dirty="0" smtClean="0">
                <a:solidFill>
                  <a:srgbClr val="C00000"/>
                </a:solidFill>
              </a:rPr>
              <a:t>CONCLUSIONS:</a:t>
            </a:r>
          </a:p>
          <a:p>
            <a:pPr marL="342900" indent="-342900">
              <a:buAutoNum type="arabicPeriod"/>
            </a:pPr>
            <a:r>
              <a:rPr lang="en-US" sz="2400" b="1" dirty="0" smtClean="0">
                <a:solidFill>
                  <a:srgbClr val="002060"/>
                </a:solidFill>
              </a:rPr>
              <a:t>Most </a:t>
            </a:r>
            <a:r>
              <a:rPr lang="en-US" sz="2400" b="1" dirty="0">
                <a:solidFill>
                  <a:srgbClr val="002060"/>
                </a:solidFill>
              </a:rPr>
              <a:t>visitors are from Portugal(PRT) more than 25000 followed by United Kingdom(GBR) around 10000</a:t>
            </a:r>
            <a:r>
              <a:rPr lang="en-US" sz="2400" b="1" dirty="0" smtClean="0">
                <a:solidFill>
                  <a:srgbClr val="002060"/>
                </a:solidFill>
              </a:rPr>
              <a:t>.</a:t>
            </a:r>
          </a:p>
          <a:p>
            <a:endParaRPr lang="en-US" sz="2400" b="1" dirty="0" smtClean="0">
              <a:solidFill>
                <a:srgbClr val="002060"/>
              </a:solidFill>
            </a:endParaRPr>
          </a:p>
          <a:p>
            <a:pPr marL="342900" indent="-342900">
              <a:buAutoNum type="arabicPeriod" startAt="2"/>
            </a:pPr>
            <a:r>
              <a:rPr lang="en-US" sz="2400" b="1" dirty="0" smtClean="0">
                <a:solidFill>
                  <a:srgbClr val="002060"/>
                </a:solidFill>
              </a:rPr>
              <a:t>'TA/TO</a:t>
            </a:r>
            <a:r>
              <a:rPr lang="en-US" sz="2400" b="1" dirty="0">
                <a:solidFill>
                  <a:srgbClr val="002060"/>
                </a:solidFill>
              </a:rPr>
              <a:t>' is mostly used for booking hotels</a:t>
            </a:r>
            <a:r>
              <a:rPr lang="en-US" sz="2400" b="1" dirty="0" smtClean="0">
                <a:solidFill>
                  <a:srgbClr val="002060"/>
                </a:solidFill>
              </a:rPr>
              <a:t>.</a:t>
            </a:r>
          </a:p>
          <a:p>
            <a:pPr marL="342900" indent="-342900">
              <a:buAutoNum type="arabicPeriod" startAt="2"/>
            </a:pPr>
            <a:endParaRPr lang="en-US" sz="2400" b="1" dirty="0">
              <a:solidFill>
                <a:srgbClr val="002060"/>
              </a:solidFill>
            </a:endParaRPr>
          </a:p>
          <a:p>
            <a:pPr marL="342900" indent="-342900">
              <a:buAutoNum type="arabicPeriod" startAt="2"/>
            </a:pPr>
            <a:r>
              <a:rPr lang="en-US" sz="2400" b="1" dirty="0">
                <a:solidFill>
                  <a:srgbClr val="002060"/>
                </a:solidFill>
              </a:rPr>
              <a:t>Most </a:t>
            </a:r>
            <a:r>
              <a:rPr lang="en-US" sz="2400" b="1" dirty="0" smtClean="0">
                <a:solidFill>
                  <a:srgbClr val="002060"/>
                </a:solidFill>
              </a:rPr>
              <a:t>Preferred </a:t>
            </a:r>
            <a:r>
              <a:rPr lang="en-US" sz="2400" b="1" dirty="0">
                <a:solidFill>
                  <a:srgbClr val="002060"/>
                </a:solidFill>
              </a:rPr>
              <a:t>Room type </a:t>
            </a:r>
            <a:r>
              <a:rPr lang="en-US" sz="2400" b="1" dirty="0" smtClean="0">
                <a:solidFill>
                  <a:srgbClr val="002060"/>
                </a:solidFill>
              </a:rPr>
              <a:t>is by guest is "A“.</a:t>
            </a:r>
            <a:endParaRPr lang="en-IN" sz="2400" b="1" dirty="0">
              <a:solidFill>
                <a:srgbClr val="002060"/>
              </a:solidFill>
            </a:endParaRPr>
          </a:p>
        </p:txBody>
      </p:sp>
    </p:spTree>
    <p:extLst>
      <p:ext uri="{BB962C8B-B14F-4D97-AF65-F5344CB8AC3E}">
        <p14:creationId xmlns:p14="http://schemas.microsoft.com/office/powerpoint/2010/main" val="3244709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928526" cy="353702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527" y="0"/>
            <a:ext cx="6263473" cy="352697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268" y="3547068"/>
            <a:ext cx="5901731" cy="3310932"/>
          </a:xfrm>
          <a:prstGeom prst="rect">
            <a:avLst/>
          </a:prstGeom>
        </p:spPr>
      </p:pic>
      <p:sp>
        <p:nvSpPr>
          <p:cNvPr id="6" name="TextBox 5"/>
          <p:cNvSpPr txBox="1"/>
          <p:nvPr/>
        </p:nvSpPr>
        <p:spPr>
          <a:xfrm>
            <a:off x="0" y="3577213"/>
            <a:ext cx="6300316" cy="2800767"/>
          </a:xfrm>
          <a:prstGeom prst="rect">
            <a:avLst/>
          </a:prstGeom>
          <a:noFill/>
        </p:spPr>
        <p:txBody>
          <a:bodyPr wrap="square" rtlCol="0">
            <a:spAutoFit/>
          </a:bodyPr>
          <a:lstStyle/>
          <a:p>
            <a:r>
              <a:rPr lang="en-US" sz="3600" b="1" dirty="0" smtClean="0">
                <a:solidFill>
                  <a:srgbClr val="C00000"/>
                </a:solidFill>
              </a:rPr>
              <a:t>CONCLUSIONS:</a:t>
            </a:r>
          </a:p>
          <a:p>
            <a:pPr marL="457200" indent="-457200">
              <a:buAutoNum type="arabicPeriod"/>
            </a:pPr>
            <a:r>
              <a:rPr lang="en-US" sz="2000" b="1" dirty="0" smtClean="0">
                <a:solidFill>
                  <a:srgbClr val="002060"/>
                </a:solidFill>
              </a:rPr>
              <a:t>Most </a:t>
            </a:r>
            <a:r>
              <a:rPr lang="en-US" sz="2000" b="1" dirty="0">
                <a:solidFill>
                  <a:srgbClr val="002060"/>
                </a:solidFill>
              </a:rPr>
              <a:t>guest does not need parking space at all only few guest asked for parking space of one car</a:t>
            </a:r>
            <a:r>
              <a:rPr lang="en-US" sz="2000" b="1" dirty="0" smtClean="0">
                <a:solidFill>
                  <a:srgbClr val="002060"/>
                </a:solidFill>
              </a:rPr>
              <a:t>.</a:t>
            </a:r>
          </a:p>
          <a:p>
            <a:pPr marL="457200" indent="-457200">
              <a:buAutoNum type="arabicPeriod"/>
            </a:pPr>
            <a:r>
              <a:rPr lang="en-US" sz="2000" b="1" dirty="0">
                <a:solidFill>
                  <a:srgbClr val="002060"/>
                </a:solidFill>
              </a:rPr>
              <a:t>Transient Customer type is maximum While Group is minimum</a:t>
            </a:r>
            <a:r>
              <a:rPr lang="en-US" sz="2000" b="1" dirty="0" smtClean="0">
                <a:solidFill>
                  <a:srgbClr val="002060"/>
                </a:solidFill>
              </a:rPr>
              <a:t>.</a:t>
            </a:r>
          </a:p>
          <a:p>
            <a:pPr marL="457200" indent="-457200">
              <a:buAutoNum type="arabicPeriod"/>
            </a:pPr>
            <a:r>
              <a:rPr lang="en-US" sz="2000" b="1" dirty="0">
                <a:solidFill>
                  <a:srgbClr val="002060"/>
                </a:solidFill>
              </a:rPr>
              <a:t>Most of the guests around 80% does't made any changes to the booking and around 12% of guest made one changes in their booking.</a:t>
            </a:r>
            <a:endParaRPr lang="en-IN" sz="2000" b="1" dirty="0">
              <a:solidFill>
                <a:srgbClr val="002060"/>
              </a:solidFill>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64686" y="100485"/>
            <a:ext cx="656492" cy="673240"/>
          </a:xfrm>
          <a:prstGeom prst="rect">
            <a:avLst/>
          </a:prstGeom>
        </p:spPr>
      </p:pic>
    </p:spTree>
    <p:extLst>
      <p:ext uri="{BB962C8B-B14F-4D97-AF65-F5344CB8AC3E}">
        <p14:creationId xmlns:p14="http://schemas.microsoft.com/office/powerpoint/2010/main" val="3629832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09881" cy="352697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931" y="1"/>
            <a:ext cx="5972070" cy="3537019"/>
          </a:xfrm>
          <a:prstGeom prst="rect">
            <a:avLst/>
          </a:prstGeom>
        </p:spPr>
      </p:pic>
      <p:sp>
        <p:nvSpPr>
          <p:cNvPr id="6" name="TextBox 5"/>
          <p:cNvSpPr txBox="1"/>
          <p:nvPr/>
        </p:nvSpPr>
        <p:spPr>
          <a:xfrm>
            <a:off x="0" y="3828422"/>
            <a:ext cx="6290268" cy="2739211"/>
          </a:xfrm>
          <a:prstGeom prst="rect">
            <a:avLst/>
          </a:prstGeom>
          <a:noFill/>
        </p:spPr>
        <p:txBody>
          <a:bodyPr wrap="square" rtlCol="0">
            <a:spAutoFit/>
          </a:bodyPr>
          <a:lstStyle/>
          <a:p>
            <a:r>
              <a:rPr lang="en-US" sz="3200" b="1" dirty="0" smtClean="0">
                <a:solidFill>
                  <a:srgbClr val="C00000"/>
                </a:solidFill>
              </a:rPr>
              <a:t>CONCLUSIONS:</a:t>
            </a:r>
          </a:p>
          <a:p>
            <a:pPr marL="457200" indent="-457200">
              <a:buAutoNum type="arabicPeriod"/>
            </a:pPr>
            <a:r>
              <a:rPr lang="en-US" sz="2000" b="1" dirty="0" smtClean="0">
                <a:solidFill>
                  <a:srgbClr val="002060"/>
                </a:solidFill>
              </a:rPr>
              <a:t>Total </a:t>
            </a:r>
            <a:r>
              <a:rPr lang="en-US" sz="2000" b="1" dirty="0">
                <a:solidFill>
                  <a:srgbClr val="002060"/>
                </a:solidFill>
              </a:rPr>
              <a:t>27.5% of booking were cancelled out of which 30% of cancellation comes from City Hotel and 24% of cancellation comes from Resort Hotel. So,City Hotel has higher rate of cancellation</a:t>
            </a:r>
            <a:r>
              <a:rPr lang="en-US" sz="2000" b="1" dirty="0" smtClean="0">
                <a:solidFill>
                  <a:srgbClr val="002060"/>
                </a:solidFill>
              </a:rPr>
              <a:t>.</a:t>
            </a:r>
          </a:p>
          <a:p>
            <a:pPr marL="457200" indent="-457200">
              <a:buAutoNum type="arabicPeriod"/>
            </a:pPr>
            <a:endParaRPr lang="en-US" sz="2000" b="1" dirty="0" smtClean="0">
              <a:solidFill>
                <a:srgbClr val="002060"/>
              </a:solidFill>
            </a:endParaRPr>
          </a:p>
          <a:p>
            <a:pPr marL="457200" indent="-457200">
              <a:buAutoNum type="arabicPeriod"/>
            </a:pPr>
            <a:r>
              <a:rPr lang="en-US" sz="2000" b="1" dirty="0">
                <a:solidFill>
                  <a:srgbClr val="002060"/>
                </a:solidFill>
              </a:rPr>
              <a:t>Resort hotel has slightly higher lead time in comparison to City hotel.</a:t>
            </a:r>
            <a:endParaRPr lang="en-IN" sz="2000" b="1" dirty="0">
              <a:solidFill>
                <a:srgbClr val="002060"/>
              </a:solidFill>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0122" y="3530320"/>
            <a:ext cx="5931877" cy="3327679"/>
          </a:xfrm>
          <a:prstGeom prst="rect">
            <a:avLst/>
          </a:prstGeom>
        </p:spPr>
      </p:pic>
    </p:spTree>
    <p:extLst>
      <p:ext uri="{BB962C8B-B14F-4D97-AF65-F5344CB8AC3E}">
        <p14:creationId xmlns:p14="http://schemas.microsoft.com/office/powerpoint/2010/main" val="845732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822</TotalTime>
  <Words>1284</Words>
  <Application>Microsoft Office PowerPoint</Application>
  <PresentationFormat>Widescreen</PresentationFormat>
  <Paragraphs>145</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Microsoft Sans Serif</vt:lpstr>
      <vt:lpstr>Office Theme</vt:lpstr>
      <vt:lpstr>Capstone Project Hotel Booking Analysis</vt:lpstr>
      <vt:lpstr>PROBLEM STATEMENT</vt:lpstr>
      <vt:lpstr>PROJECT WORK FLOW:</vt:lpstr>
      <vt:lpstr>DATA DESCRIPTION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dc:title>
  <dc:creator>Pankaj Kumar</dc:creator>
  <cp:lastModifiedBy>Pankaj Kumar</cp:lastModifiedBy>
  <cp:revision>58</cp:revision>
  <dcterms:created xsi:type="dcterms:W3CDTF">2023-01-06T07:26:35Z</dcterms:created>
  <dcterms:modified xsi:type="dcterms:W3CDTF">2023-01-16T09:12:19Z</dcterms:modified>
</cp:coreProperties>
</file>