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74e4e7b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74e4e7b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74e4e7bd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74e4e7b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74e4e7bd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74e4e7bd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74e4e7b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74e4e7b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74e4e7b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74e4e7b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74e4e7bd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74e4e7b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74e4e7b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74e4e7b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74e4e7bd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74e4e7b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74e4e7b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74e4e7b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74e4e7bd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74e4e7b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6d7cadcd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6d7cadcd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92c6948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92c6948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9354880c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9354880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9354880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59354880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9354880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9354880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9354880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9354880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bf0a5a3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bf0a5a3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6d7cadcd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6d7cadc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6d7cadcd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6d7cadcd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6d7cadcd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6d7cadcd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6d7cadcd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6d7cadcd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6d7cadcd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6d7cadcd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74e4e7b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74e4e7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74e4e7b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74e4e7b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digitalocean.com/community/tutorials/how-to-set-up-multi-factor-authentication-for-ssh-on-ubuntu-18-0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Configure - Lab</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October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purpleDC and purpleMBR - Setup Ansible </a:t>
            </a:r>
            <a:endParaRPr/>
          </a:p>
        </p:txBody>
      </p:sp>
      <p:sp>
        <p:nvSpPr>
          <p:cNvPr id="191" name="Google Shape;191;p22"/>
          <p:cNvSpPr txBox="1"/>
          <p:nvPr>
            <p:ph idx="1" type="body"/>
          </p:nvPr>
        </p:nvSpPr>
        <p:spPr>
          <a:xfrm>
            <a:off x="6103075" y="1695475"/>
            <a:ext cx="2179500" cy="286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Remember to setup ansible on these servers.  I have provided a bit.ly link for convenience.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92" name="Google Shape;192;p22"/>
          <p:cNvPicPr preferRelativeResize="0"/>
          <p:nvPr/>
        </p:nvPicPr>
        <p:blipFill>
          <a:blip r:embed="rId3">
            <a:alphaModFix/>
          </a:blip>
          <a:stretch>
            <a:fillRect/>
          </a:stretch>
        </p:blipFill>
        <p:spPr>
          <a:xfrm>
            <a:off x="681875" y="1695475"/>
            <a:ext cx="5166101"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purpleDC and purpleMbr - ExecuteConfig</a:t>
            </a:r>
            <a:endParaRPr/>
          </a:p>
        </p:txBody>
      </p:sp>
      <p:sp>
        <p:nvSpPr>
          <p:cNvPr id="198" name="Google Shape;198;p23"/>
          <p:cNvSpPr txBox="1"/>
          <p:nvPr>
            <p:ph idx="1" type="body"/>
          </p:nvPr>
        </p:nvSpPr>
        <p:spPr>
          <a:xfrm>
            <a:off x="5834950" y="1990725"/>
            <a:ext cx="24900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While running ansible if ansible is setup, the port in Lightsail is configured for TCP/5986, passwords updated in the inventory.yml file no issues should occur</a:t>
            </a:r>
            <a:endParaRPr/>
          </a:p>
          <a:p>
            <a:pPr indent="0" lvl="0" marL="0" rtl="0" algn="l">
              <a:spcBef>
                <a:spcPts val="1200"/>
              </a:spcBef>
              <a:spcAft>
                <a:spcPts val="1200"/>
              </a:spcAft>
              <a:buNone/>
            </a:pPr>
            <a:r>
              <a:rPr lang="en"/>
              <a:t>Rerun the executeConfig script and comment out the playbooks of systems that worked in the configure.yml</a:t>
            </a:r>
            <a:endParaRPr/>
          </a:p>
        </p:txBody>
      </p:sp>
      <p:pic>
        <p:nvPicPr>
          <p:cNvPr id="199" name="Google Shape;199;p23"/>
          <p:cNvPicPr preferRelativeResize="0"/>
          <p:nvPr/>
        </p:nvPicPr>
        <p:blipFill>
          <a:blip r:embed="rId3">
            <a:alphaModFix/>
          </a:blip>
          <a:stretch>
            <a:fillRect/>
          </a:stretch>
        </p:blipFill>
        <p:spPr>
          <a:xfrm>
            <a:off x="702750" y="2036901"/>
            <a:ext cx="4988450" cy="235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purpleDC - Remote Desktop</a:t>
            </a:r>
            <a:endParaRPr/>
          </a:p>
        </p:txBody>
      </p:sp>
      <p:sp>
        <p:nvSpPr>
          <p:cNvPr id="205" name="Google Shape;205;p24"/>
          <p:cNvSpPr txBox="1"/>
          <p:nvPr>
            <p:ph idx="1" type="body"/>
          </p:nvPr>
        </p:nvSpPr>
        <p:spPr>
          <a:xfrm>
            <a:off x="5672675" y="1585725"/>
            <a:ext cx="2581500" cy="303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installing the domain, I have had </a:t>
            </a:r>
            <a:r>
              <a:rPr lang="en"/>
              <a:t>inconsistent</a:t>
            </a:r>
            <a:r>
              <a:rPr lang="en"/>
              <a:t> connections using the “Connect to Remote Desktop” inside of Lightsail.  I will use a tool called Remmina on Ubuntu to connect.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second arrow points to dynamically adjust the resolution based on the size of the window.  I like this setting, sometimes it distorts the view</a:t>
            </a:r>
            <a:endParaRPr/>
          </a:p>
        </p:txBody>
      </p:sp>
      <p:pic>
        <p:nvPicPr>
          <p:cNvPr id="206" name="Google Shape;206;p24"/>
          <p:cNvPicPr preferRelativeResize="0"/>
          <p:nvPr/>
        </p:nvPicPr>
        <p:blipFill>
          <a:blip r:embed="rId3">
            <a:alphaModFix/>
          </a:blip>
          <a:stretch>
            <a:fillRect/>
          </a:stretch>
        </p:blipFill>
        <p:spPr>
          <a:xfrm>
            <a:off x="1020250" y="1585725"/>
            <a:ext cx="4413499" cy="3038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Build Vulnerable User Profile</a:t>
            </a:r>
            <a:endParaRPr/>
          </a:p>
        </p:txBody>
      </p:sp>
      <p:sp>
        <p:nvSpPr>
          <p:cNvPr id="212" name="Google Shape;212;p25"/>
          <p:cNvSpPr txBox="1"/>
          <p:nvPr>
            <p:ph idx="1" type="body"/>
          </p:nvPr>
        </p:nvSpPr>
        <p:spPr>
          <a:xfrm>
            <a:off x="3640675" y="1628050"/>
            <a:ext cx="48753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the installation of PurpleMBR is complete, setup is required for the scenario to work.  Login as prayut.c and setup his profile. (Information is in playbooks/configPurpleDC.yml)</a:t>
            </a:r>
            <a:endParaRPr/>
          </a:p>
          <a:p>
            <a:pPr indent="0" lvl="0" marL="0" rtl="0" algn="l">
              <a:spcBef>
                <a:spcPts val="1200"/>
              </a:spcBef>
              <a:spcAft>
                <a:spcPts val="0"/>
              </a:spcAft>
              <a:buNone/>
            </a:pPr>
            <a:r>
              <a:rPr lang="en"/>
              <a:t>Login as prayut.c</a:t>
            </a:r>
            <a:endParaRPr/>
          </a:p>
          <a:p>
            <a:pPr indent="0" lvl="0" marL="0" rtl="0" algn="l">
              <a:spcBef>
                <a:spcPts val="1200"/>
              </a:spcBef>
              <a:spcAft>
                <a:spcPts val="0"/>
              </a:spcAft>
              <a:buNone/>
            </a:pPr>
            <a:r>
              <a:rPr lang="en"/>
              <a:t>Password: ExpRRQvwn24SJv&lt;xxxx&gt;</a:t>
            </a:r>
            <a:endParaRPr/>
          </a:p>
          <a:p>
            <a:pPr indent="0" lvl="0" marL="0" rtl="0" algn="l">
              <a:spcBef>
                <a:spcPts val="1200"/>
              </a:spcBef>
              <a:spcAft>
                <a:spcPts val="0"/>
              </a:spcAft>
              <a:buNone/>
            </a:pPr>
            <a:r>
              <a:rPr lang="en"/>
              <a:t>This builds the profile for the user that needs some configuration</a:t>
            </a:r>
            <a:endParaRPr/>
          </a:p>
          <a:p>
            <a:pPr indent="0" lvl="0" marL="0" rtl="0" algn="l">
              <a:spcBef>
                <a:spcPts val="1200"/>
              </a:spcBef>
              <a:spcAft>
                <a:spcPts val="1200"/>
              </a:spcAft>
              <a:buNone/>
            </a:pPr>
            <a:r>
              <a:rPr lang="en"/>
              <a:t>Observe Firefox, Thunderbird, LibreOffice and the JDK should be installed.  We need to configure them</a:t>
            </a:r>
            <a:endParaRPr/>
          </a:p>
        </p:txBody>
      </p:sp>
      <p:pic>
        <p:nvPicPr>
          <p:cNvPr id="213" name="Google Shape;213;p25"/>
          <p:cNvPicPr preferRelativeResize="0"/>
          <p:nvPr/>
        </p:nvPicPr>
        <p:blipFill>
          <a:blip r:embed="rId3">
            <a:alphaModFix/>
          </a:blip>
          <a:stretch>
            <a:fillRect/>
          </a:stretch>
        </p:blipFill>
        <p:spPr>
          <a:xfrm>
            <a:off x="766225" y="1628050"/>
            <a:ext cx="2753976" cy="30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purpleMbr - Create Yahoo Account and Setup Thunderbird</a:t>
            </a:r>
            <a:endParaRPr/>
          </a:p>
        </p:txBody>
      </p:sp>
      <p:sp>
        <p:nvSpPr>
          <p:cNvPr id="219" name="Google Shape;219;p26"/>
          <p:cNvSpPr txBox="1"/>
          <p:nvPr>
            <p:ph idx="1" type="body"/>
          </p:nvPr>
        </p:nvSpPr>
        <p:spPr>
          <a:xfrm>
            <a:off x="4755450" y="1800200"/>
            <a:ext cx="35694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Thunderbird with a yahoo account that you create (Personal Opinion: Yahoo is lacking controls that end-users need in-place)</a:t>
            </a:r>
            <a:endParaRPr/>
          </a:p>
          <a:p>
            <a:pPr indent="0" lvl="0" marL="0" rtl="0" algn="l">
              <a:spcBef>
                <a:spcPts val="1200"/>
              </a:spcBef>
              <a:spcAft>
                <a:spcPts val="0"/>
              </a:spcAft>
              <a:buNone/>
            </a:pPr>
            <a:r>
              <a:rPr lang="en"/>
              <a:t>Configure the mailbox as IMAP</a:t>
            </a:r>
            <a:endParaRPr/>
          </a:p>
          <a:p>
            <a:pPr indent="0" lvl="0" marL="0" rtl="0" algn="l">
              <a:spcBef>
                <a:spcPts val="1200"/>
              </a:spcBef>
              <a:spcAft>
                <a:spcPts val="0"/>
              </a:spcAft>
              <a:buNone/>
            </a:pPr>
            <a:r>
              <a:rPr lang="en"/>
              <a:t>Authenticate</a:t>
            </a:r>
            <a:endParaRPr/>
          </a:p>
          <a:p>
            <a:pPr indent="0" lvl="0" marL="0" rtl="0" algn="l">
              <a:spcBef>
                <a:spcPts val="1200"/>
              </a:spcBef>
              <a:spcAft>
                <a:spcPts val="0"/>
              </a:spcAft>
              <a:buNone/>
            </a:pPr>
            <a:r>
              <a:rPr lang="en"/>
              <a:t>Set as Default</a:t>
            </a:r>
            <a:endParaRPr/>
          </a:p>
          <a:p>
            <a:pPr indent="0" lvl="0" marL="0" rtl="0" algn="l">
              <a:spcBef>
                <a:spcPts val="1200"/>
              </a:spcBef>
              <a:spcAft>
                <a:spcPts val="1200"/>
              </a:spcAft>
              <a:buNone/>
            </a:pPr>
            <a:r>
              <a:rPr lang="en"/>
              <a:t>You should see a couple of emails in your inbox from spam</a:t>
            </a:r>
            <a:endParaRPr/>
          </a:p>
        </p:txBody>
      </p:sp>
      <p:pic>
        <p:nvPicPr>
          <p:cNvPr id="220" name="Google Shape;220;p26"/>
          <p:cNvPicPr preferRelativeResize="0"/>
          <p:nvPr/>
        </p:nvPicPr>
        <p:blipFill>
          <a:blip r:embed="rId3">
            <a:alphaModFix/>
          </a:blip>
          <a:stretch>
            <a:fillRect/>
          </a:stretch>
        </p:blipFill>
        <p:spPr>
          <a:xfrm>
            <a:off x="780350" y="1800200"/>
            <a:ext cx="3929793" cy="30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Install Add-on FiltaQuilla</a:t>
            </a:r>
            <a:endParaRPr/>
          </a:p>
        </p:txBody>
      </p:sp>
      <p:sp>
        <p:nvSpPr>
          <p:cNvPr id="226" name="Google Shape;226;p27"/>
          <p:cNvSpPr txBox="1"/>
          <p:nvPr>
            <p:ph idx="1" type="body"/>
          </p:nvPr>
        </p:nvSpPr>
        <p:spPr>
          <a:xfrm>
            <a:off x="6110100" y="1983675"/>
            <a:ext cx="2214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Top-right of thunderbird click the options menu and Add-ons and Themes</a:t>
            </a:r>
            <a:endParaRPr/>
          </a:p>
          <a:p>
            <a:pPr indent="0" lvl="0" marL="0" rtl="0" algn="l">
              <a:spcBef>
                <a:spcPts val="1200"/>
              </a:spcBef>
              <a:spcAft>
                <a:spcPts val="0"/>
              </a:spcAft>
              <a:buNone/>
            </a:pPr>
            <a:r>
              <a:rPr lang="en"/>
              <a:t>Search for and “Add to Thunderbird” FiltaQuilla</a:t>
            </a:r>
            <a:endParaRPr/>
          </a:p>
          <a:p>
            <a:pPr indent="0" lvl="0" marL="0" rtl="0" algn="l">
              <a:spcBef>
                <a:spcPts val="1200"/>
              </a:spcBef>
              <a:spcAft>
                <a:spcPts val="1200"/>
              </a:spcAft>
              <a:buNone/>
            </a:pPr>
            <a:r>
              <a:t/>
            </a:r>
            <a:endParaRPr/>
          </a:p>
        </p:txBody>
      </p:sp>
      <p:pic>
        <p:nvPicPr>
          <p:cNvPr id="227" name="Google Shape;227;p27"/>
          <p:cNvPicPr preferRelativeResize="0"/>
          <p:nvPr/>
        </p:nvPicPr>
        <p:blipFill>
          <a:blip r:embed="rId3">
            <a:alphaModFix/>
          </a:blip>
          <a:stretch>
            <a:fillRect/>
          </a:stretch>
        </p:blipFill>
        <p:spPr>
          <a:xfrm>
            <a:off x="567447" y="1838422"/>
            <a:ext cx="5358676" cy="146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Configure FiltaQuilla</a:t>
            </a:r>
            <a:endParaRPr/>
          </a:p>
        </p:txBody>
      </p:sp>
      <p:sp>
        <p:nvSpPr>
          <p:cNvPr id="233" name="Google Shape;233;p28"/>
          <p:cNvSpPr txBox="1"/>
          <p:nvPr>
            <p:ph idx="1" type="body"/>
          </p:nvPr>
        </p:nvSpPr>
        <p:spPr>
          <a:xfrm>
            <a:off x="6025450" y="1419200"/>
            <a:ext cx="22995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installation click on extensions, then the configure wrench icon and select Save Attachments To.</a:t>
            </a:r>
            <a:endParaRPr/>
          </a:p>
          <a:p>
            <a:pPr indent="0" lvl="0" marL="0" rtl="0" algn="l">
              <a:spcBef>
                <a:spcPts val="1200"/>
              </a:spcBef>
              <a:spcAft>
                <a:spcPts val="1200"/>
              </a:spcAft>
              <a:buNone/>
            </a:pPr>
            <a:r>
              <a:rPr lang="en"/>
              <a:t>Then go back to the options menu, select Tools and Message Filters</a:t>
            </a:r>
            <a:endParaRPr/>
          </a:p>
        </p:txBody>
      </p:sp>
      <p:pic>
        <p:nvPicPr>
          <p:cNvPr id="234" name="Google Shape;234;p28"/>
          <p:cNvPicPr preferRelativeResize="0"/>
          <p:nvPr/>
        </p:nvPicPr>
        <p:blipFill>
          <a:blip r:embed="rId3">
            <a:alphaModFix/>
          </a:blip>
          <a:stretch>
            <a:fillRect/>
          </a:stretch>
        </p:blipFill>
        <p:spPr>
          <a:xfrm>
            <a:off x="378150" y="1204725"/>
            <a:ext cx="5222507" cy="323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Setup Message Filter</a:t>
            </a:r>
            <a:endParaRPr/>
          </a:p>
        </p:txBody>
      </p:sp>
      <p:sp>
        <p:nvSpPr>
          <p:cNvPr id="240" name="Google Shape;240;p29"/>
          <p:cNvSpPr txBox="1"/>
          <p:nvPr>
            <p:ph idx="1" type="body"/>
          </p:nvPr>
        </p:nvSpPr>
        <p:spPr>
          <a:xfrm>
            <a:off x="4494400" y="1613925"/>
            <a:ext cx="3830700" cy="28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 the filter you are creating</a:t>
            </a:r>
            <a:endParaRPr/>
          </a:p>
          <a:p>
            <a:pPr indent="0" lvl="0" marL="0" rtl="0" algn="l">
              <a:spcBef>
                <a:spcPts val="1200"/>
              </a:spcBef>
              <a:spcAft>
                <a:spcPts val="0"/>
              </a:spcAft>
              <a:buNone/>
            </a:pPr>
            <a:r>
              <a:rPr lang="en"/>
              <a:t>I setup the Subject contains a keyword like “RE:” so I can control which emails this executes against</a:t>
            </a:r>
            <a:endParaRPr/>
          </a:p>
          <a:p>
            <a:pPr indent="0" lvl="0" marL="0" rtl="0" algn="l">
              <a:spcBef>
                <a:spcPts val="1200"/>
              </a:spcBef>
              <a:spcAft>
                <a:spcPts val="0"/>
              </a:spcAft>
              <a:buNone/>
            </a:pPr>
            <a:r>
              <a:rPr lang="en"/>
              <a:t>Then configure the attachments of a received email to save to c:\attachments</a:t>
            </a:r>
            <a:endParaRPr/>
          </a:p>
          <a:p>
            <a:pPr indent="0" lvl="0" marL="0" rtl="0" algn="l">
              <a:spcBef>
                <a:spcPts val="1200"/>
              </a:spcBef>
              <a:spcAft>
                <a:spcPts val="1200"/>
              </a:spcAft>
              <a:buNone/>
            </a:pPr>
            <a:r>
              <a:rPr lang="en"/>
              <a:t>The c:\attachments folder is where the powershell script triggered by a scheduled task will run the macros that exist inside of an odt file.</a:t>
            </a:r>
            <a:endParaRPr/>
          </a:p>
        </p:txBody>
      </p:sp>
      <p:pic>
        <p:nvPicPr>
          <p:cNvPr id="241" name="Google Shape;241;p29"/>
          <p:cNvPicPr preferRelativeResize="0"/>
          <p:nvPr/>
        </p:nvPicPr>
        <p:blipFill>
          <a:blip r:embed="rId3">
            <a:alphaModFix/>
          </a:blip>
          <a:stretch>
            <a:fillRect/>
          </a:stretch>
        </p:blipFill>
        <p:spPr>
          <a:xfrm>
            <a:off x="907350" y="1613925"/>
            <a:ext cx="2969833" cy="303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Check Scheduled Task</a:t>
            </a:r>
            <a:endParaRPr/>
          </a:p>
        </p:txBody>
      </p:sp>
      <p:sp>
        <p:nvSpPr>
          <p:cNvPr id="247" name="Google Shape;247;p30"/>
          <p:cNvSpPr txBox="1"/>
          <p:nvPr>
            <p:ph idx="1" type="body"/>
          </p:nvPr>
        </p:nvSpPr>
        <p:spPr>
          <a:xfrm>
            <a:off x="1164175" y="3038550"/>
            <a:ext cx="7160700" cy="14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Verify the scheduled task of “Process ODT” is executing.  You may have to stop and restart the task.  It should say in the “Last Run Result” the task is currently running.</a:t>
            </a:r>
            <a:endParaRPr/>
          </a:p>
          <a:p>
            <a:pPr indent="0" lvl="0" marL="0" rtl="0" algn="l">
              <a:spcBef>
                <a:spcPts val="1200"/>
              </a:spcBef>
              <a:spcAft>
                <a:spcPts val="1200"/>
              </a:spcAft>
              <a:buNone/>
            </a:pPr>
            <a:r>
              <a:rPr lang="en"/>
              <a:t>Launch LibreOffice to create some necessary files</a:t>
            </a:r>
            <a:endParaRPr/>
          </a:p>
        </p:txBody>
      </p:sp>
      <p:pic>
        <p:nvPicPr>
          <p:cNvPr id="248" name="Google Shape;248;p30"/>
          <p:cNvPicPr preferRelativeResize="0"/>
          <p:nvPr/>
        </p:nvPicPr>
        <p:blipFill>
          <a:blip r:embed="rId3">
            <a:alphaModFix/>
          </a:blip>
          <a:stretch>
            <a:fillRect/>
          </a:stretch>
        </p:blipFill>
        <p:spPr>
          <a:xfrm>
            <a:off x="1114425" y="1652938"/>
            <a:ext cx="6915150" cy="1400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19150" y="36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pwshProcessODT.ps1</a:t>
            </a:r>
            <a:endParaRPr/>
          </a:p>
        </p:txBody>
      </p:sp>
      <p:sp>
        <p:nvSpPr>
          <p:cNvPr id="254" name="Google Shape;254;p31"/>
          <p:cNvSpPr txBox="1"/>
          <p:nvPr>
            <p:ph idx="1" type="body"/>
          </p:nvPr>
        </p:nvSpPr>
        <p:spPr>
          <a:xfrm>
            <a:off x="819150" y="3823050"/>
            <a:ext cx="7477500" cy="826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This script executes and pauses for up to 195 seconds, note that in sending in your ODT files as attachments</a:t>
            </a:r>
            <a:endParaRPr/>
          </a:p>
          <a:p>
            <a:pPr indent="0" lvl="0" marL="0" rtl="0" algn="l">
              <a:spcBef>
                <a:spcPts val="1200"/>
              </a:spcBef>
              <a:spcAft>
                <a:spcPts val="1200"/>
              </a:spcAft>
              <a:buNone/>
            </a:pPr>
            <a:r>
              <a:rPr lang="en"/>
              <a:t>This also recreates the registrymodifications.xcu file, this is to reset the settings in OpenOffice for relaxed Macro security and it removes an issue of LibreOffice trying to recover the last document that crashed (Interesting Vulnerability)</a:t>
            </a:r>
            <a:endParaRPr/>
          </a:p>
        </p:txBody>
      </p:sp>
      <p:pic>
        <p:nvPicPr>
          <p:cNvPr id="255" name="Google Shape;255;p31"/>
          <p:cNvPicPr preferRelativeResize="0"/>
          <p:nvPr/>
        </p:nvPicPr>
        <p:blipFill>
          <a:blip r:embed="rId3">
            <a:alphaModFix/>
          </a:blip>
          <a:stretch>
            <a:fillRect/>
          </a:stretch>
        </p:blipFill>
        <p:spPr>
          <a:xfrm>
            <a:off x="879125" y="1275275"/>
            <a:ext cx="6838414" cy="219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Lightsail Configuration</a:t>
            </a:r>
            <a:endParaRPr/>
          </a:p>
        </p:txBody>
      </p:sp>
      <p:sp>
        <p:nvSpPr>
          <p:cNvPr id="135" name="Google Shape;135;p14"/>
          <p:cNvSpPr txBox="1"/>
          <p:nvPr>
            <p:ph idx="1" type="body"/>
          </p:nvPr>
        </p:nvSpPr>
        <p:spPr>
          <a:xfrm>
            <a:off x="5715025" y="1800200"/>
            <a:ext cx="2307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have an instance for the PurpleVPN and it shows the Public and Private IP Addresses</a:t>
            </a:r>
            <a:endParaRPr/>
          </a:p>
          <a:p>
            <a:pPr indent="0" lvl="0" marL="0" rtl="0" algn="l">
              <a:spcBef>
                <a:spcPts val="1200"/>
              </a:spcBef>
              <a:spcAft>
                <a:spcPts val="0"/>
              </a:spcAft>
              <a:buNone/>
            </a:pPr>
            <a:r>
              <a:rPr lang="en"/>
              <a:t>I have set up the restriction to only allow SSH from my IP Address</a:t>
            </a:r>
            <a:endParaRPr/>
          </a:p>
          <a:p>
            <a:pPr indent="0" lvl="0" marL="0" rtl="0" algn="l">
              <a:spcBef>
                <a:spcPts val="1200"/>
              </a:spcBef>
              <a:spcAft>
                <a:spcPts val="1200"/>
              </a:spcAft>
              <a:buNone/>
            </a:pPr>
            <a:r>
              <a:rPr lang="en"/>
              <a:t>Disabled IPv6 Networking</a:t>
            </a:r>
            <a:endParaRPr/>
          </a:p>
        </p:txBody>
      </p:sp>
      <p:pic>
        <p:nvPicPr>
          <p:cNvPr id="136" name="Google Shape;136;p14"/>
          <p:cNvPicPr preferRelativeResize="0"/>
          <p:nvPr/>
        </p:nvPicPr>
        <p:blipFill>
          <a:blip r:embed="rId3">
            <a:alphaModFix/>
          </a:blip>
          <a:stretch>
            <a:fillRect/>
          </a:stretch>
        </p:blipFill>
        <p:spPr>
          <a:xfrm>
            <a:off x="1371150" y="1580775"/>
            <a:ext cx="3567728" cy="303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19150" y="37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Initial Setup</a:t>
            </a:r>
            <a:endParaRPr/>
          </a:p>
        </p:txBody>
      </p:sp>
      <p:sp>
        <p:nvSpPr>
          <p:cNvPr id="261" name="Google Shape;261;p32"/>
          <p:cNvSpPr txBox="1"/>
          <p:nvPr>
            <p:ph idx="1" type="body"/>
          </p:nvPr>
        </p:nvSpPr>
        <p:spPr>
          <a:xfrm>
            <a:off x="5778500" y="1178275"/>
            <a:ext cx="2546400" cy="326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Previously setup GetSimpleCMS with a registered DNS that I own.</a:t>
            </a:r>
            <a:endParaRPr/>
          </a:p>
          <a:p>
            <a:pPr indent="0" lvl="0" marL="0" rtl="0" algn="l">
              <a:spcBef>
                <a:spcPts val="1200"/>
              </a:spcBef>
              <a:spcAft>
                <a:spcPts val="0"/>
              </a:spcAft>
              <a:buNone/>
            </a:pPr>
            <a:r>
              <a:rPr lang="en"/>
              <a:t>I setup the yahoo account for BSidesIF 2022</a:t>
            </a:r>
            <a:endParaRPr/>
          </a:p>
          <a:p>
            <a:pPr indent="0" lvl="0" marL="0" rtl="0" algn="l">
              <a:spcBef>
                <a:spcPts val="1200"/>
              </a:spcBef>
              <a:spcAft>
                <a:spcPts val="0"/>
              </a:spcAft>
              <a:buNone/>
            </a:pPr>
            <a:r>
              <a:rPr lang="en"/>
              <a:t>The website password is not the same as the email password </a:t>
            </a:r>
            <a:endParaRPr/>
          </a:p>
          <a:p>
            <a:pPr indent="0" lvl="0" marL="0" rtl="0" algn="l">
              <a:spcBef>
                <a:spcPts val="1200"/>
              </a:spcBef>
              <a:spcAft>
                <a:spcPts val="1200"/>
              </a:spcAft>
              <a:buNone/>
            </a:pPr>
            <a:r>
              <a:rPr lang="en"/>
              <a:t>The password for prayut.c is provided only to simulate an administrator logging into the site for the </a:t>
            </a:r>
            <a:r>
              <a:rPr lang="en"/>
              <a:t>Persistent</a:t>
            </a:r>
            <a:r>
              <a:rPr lang="en"/>
              <a:t> XSS vulnerability to work</a:t>
            </a:r>
            <a:endParaRPr/>
          </a:p>
        </p:txBody>
      </p:sp>
      <p:pic>
        <p:nvPicPr>
          <p:cNvPr id="262" name="Google Shape;262;p32"/>
          <p:cNvPicPr preferRelativeResize="0"/>
          <p:nvPr/>
        </p:nvPicPr>
        <p:blipFill>
          <a:blip r:embed="rId3">
            <a:alphaModFix/>
          </a:blip>
          <a:stretch>
            <a:fillRect/>
          </a:stretch>
        </p:blipFill>
        <p:spPr>
          <a:xfrm>
            <a:off x="596900" y="1178275"/>
            <a:ext cx="4992314" cy="3504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Google Auth Setup</a:t>
            </a:r>
            <a:endParaRPr/>
          </a:p>
        </p:txBody>
      </p:sp>
      <p:sp>
        <p:nvSpPr>
          <p:cNvPr id="268" name="Google Shape;268;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google authenticator following the below page:</a:t>
            </a:r>
            <a:endParaRPr/>
          </a:p>
          <a:p>
            <a:pPr indent="0" lvl="0" marL="0" rtl="0" algn="l">
              <a:spcBef>
                <a:spcPts val="1200"/>
              </a:spcBef>
              <a:spcAft>
                <a:spcPts val="0"/>
              </a:spcAft>
              <a:buNone/>
            </a:pPr>
            <a:r>
              <a:rPr lang="en" u="sng">
                <a:solidFill>
                  <a:schemeClr val="hlink"/>
                </a:solidFill>
                <a:hlinkClick r:id="rId3"/>
              </a:rPr>
              <a:t>https://www.digitalocean.com/community/tutorials/how-to-set-up-multi-factor-authentication-for-ssh-on-ubuntu-18-04</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Run google-authenticator for the admin user.  Only change the token for the admin user for the purposes of the Lab.</a:t>
            </a:r>
            <a:r>
              <a:rPr lang="en"/>
              <a:t> The admin user is not a privileged account, this account is used for purposes of the lab.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819150" y="372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Google Authenticator Setup</a:t>
            </a:r>
            <a:endParaRPr/>
          </a:p>
        </p:txBody>
      </p:sp>
      <p:sp>
        <p:nvSpPr>
          <p:cNvPr id="274" name="Google Shape;274;p34"/>
          <p:cNvSpPr txBox="1"/>
          <p:nvPr>
            <p:ph idx="1" type="body"/>
          </p:nvPr>
        </p:nvSpPr>
        <p:spPr>
          <a:xfrm>
            <a:off x="1008800" y="3435925"/>
            <a:ext cx="7316100" cy="120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From the SSH session of your Ubuntu user on PurpleLin, switch over to the admin account and execute “google-authenticator”</a:t>
            </a:r>
            <a:endParaRPr/>
          </a:p>
          <a:p>
            <a:pPr indent="0" lvl="0" marL="0" rtl="0" algn="l">
              <a:spcBef>
                <a:spcPts val="1200"/>
              </a:spcBef>
              <a:spcAft>
                <a:spcPts val="1200"/>
              </a:spcAft>
              <a:buNone/>
            </a:pPr>
            <a:r>
              <a:rPr lang="en"/>
              <a:t>Setup the token to be time-based, allow multiple connections, and your choice on hardening from brute force.</a:t>
            </a:r>
            <a:endParaRPr/>
          </a:p>
        </p:txBody>
      </p:sp>
      <p:pic>
        <p:nvPicPr>
          <p:cNvPr id="275" name="Google Shape;275;p34"/>
          <p:cNvPicPr preferRelativeResize="0"/>
          <p:nvPr/>
        </p:nvPicPr>
        <p:blipFill>
          <a:blip r:embed="rId3">
            <a:alphaModFix/>
          </a:blip>
          <a:stretch>
            <a:fillRect/>
          </a:stretch>
        </p:blipFill>
        <p:spPr>
          <a:xfrm>
            <a:off x="1008800" y="1143000"/>
            <a:ext cx="7394375" cy="2292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819150" y="372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Google Auth Token (Step 2)</a:t>
            </a:r>
            <a:endParaRPr/>
          </a:p>
        </p:txBody>
      </p:sp>
      <p:sp>
        <p:nvSpPr>
          <p:cNvPr id="281" name="Google Shape;281;p35"/>
          <p:cNvSpPr txBox="1"/>
          <p:nvPr>
            <p:ph idx="1" type="body"/>
          </p:nvPr>
        </p:nvSpPr>
        <p:spPr>
          <a:xfrm>
            <a:off x="5446950" y="1472825"/>
            <a:ext cx="2877900" cy="179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Modify the token in /home/admin/.google-authenticator to have the same secret key  as is contained in the web server file /var/www/html/floatinglogs/db/floatinglogs.db</a:t>
            </a:r>
            <a:endParaRPr/>
          </a:p>
        </p:txBody>
      </p:sp>
      <p:pic>
        <p:nvPicPr>
          <p:cNvPr id="282" name="Google Shape;282;p35"/>
          <p:cNvPicPr preferRelativeResize="0"/>
          <p:nvPr/>
        </p:nvPicPr>
        <p:blipFill>
          <a:blip r:embed="rId3">
            <a:alphaModFix/>
          </a:blip>
          <a:stretch>
            <a:fillRect/>
          </a:stretch>
        </p:blipFill>
        <p:spPr>
          <a:xfrm>
            <a:off x="462850" y="1472825"/>
            <a:ext cx="4867275" cy="1990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819150" y="36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Setup SSH Authorized_Keys</a:t>
            </a:r>
            <a:endParaRPr/>
          </a:p>
        </p:txBody>
      </p:sp>
      <p:sp>
        <p:nvSpPr>
          <p:cNvPr id="288" name="Google Shape;288;p36"/>
          <p:cNvSpPr txBox="1"/>
          <p:nvPr>
            <p:ph idx="1" type="body"/>
          </p:nvPr>
        </p:nvSpPr>
        <p:spPr>
          <a:xfrm>
            <a:off x="738175" y="3175000"/>
            <a:ext cx="7586700" cy="1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the .ssh directory and appropriate files I execute “ssh-keygen” as the user (This can be done manually)</a:t>
            </a:r>
            <a:endParaRPr/>
          </a:p>
          <a:p>
            <a:pPr indent="0" lvl="0" marL="0" rtl="0" algn="l">
              <a:spcBef>
                <a:spcPts val="1200"/>
              </a:spcBef>
              <a:spcAft>
                <a:spcPts val="1200"/>
              </a:spcAft>
              <a:buNone/>
            </a:pPr>
            <a:r>
              <a:rPr lang="en"/>
              <a:t>Copy or create the same authorized_keys file from /home/ubuntu/.ssh/authorized_keys for the admin user.  This allows the BSidesIF SSH key to be utilized in conjunction with the google auth token.</a:t>
            </a:r>
            <a:endParaRPr/>
          </a:p>
        </p:txBody>
      </p:sp>
      <p:pic>
        <p:nvPicPr>
          <p:cNvPr id="289" name="Google Shape;289;p36"/>
          <p:cNvPicPr preferRelativeResize="0"/>
          <p:nvPr/>
        </p:nvPicPr>
        <p:blipFill>
          <a:blip r:embed="rId3">
            <a:alphaModFix/>
          </a:blip>
          <a:stretch>
            <a:fillRect/>
          </a:stretch>
        </p:blipFill>
        <p:spPr>
          <a:xfrm>
            <a:off x="738175" y="1110875"/>
            <a:ext cx="7667625" cy="1962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19150" y="430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Setup SSH GatewayPorts</a:t>
            </a:r>
            <a:endParaRPr/>
          </a:p>
        </p:txBody>
      </p:sp>
      <p:sp>
        <p:nvSpPr>
          <p:cNvPr id="295" name="Google Shape;295;p37"/>
          <p:cNvSpPr txBox="1"/>
          <p:nvPr>
            <p:ph idx="1" type="body"/>
          </p:nvPr>
        </p:nvSpPr>
        <p:spPr>
          <a:xfrm>
            <a:off x="4422325" y="1391400"/>
            <a:ext cx="3855000" cy="23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Modify /etc/ssh/sshd_config and change GatewayPorts from being commented out and set to yes.</a:t>
            </a:r>
            <a:endParaRPr/>
          </a:p>
          <a:p>
            <a:pPr indent="0" lvl="0" marL="0" rtl="0" algn="l">
              <a:spcBef>
                <a:spcPts val="1200"/>
              </a:spcBef>
              <a:spcAft>
                <a:spcPts val="0"/>
              </a:spcAft>
              <a:buNone/>
            </a:pPr>
            <a:r>
              <a:rPr lang="en"/>
              <a:t>This is for </a:t>
            </a:r>
            <a:r>
              <a:rPr lang="en"/>
              <a:t>convenience</a:t>
            </a:r>
            <a:r>
              <a:rPr lang="en"/>
              <a:t> of allowing a SSH reverse tunnel to listen on the 172.16.x.x private IP Address.  (Other tools could be used like socat)</a:t>
            </a:r>
            <a:endParaRPr/>
          </a:p>
          <a:p>
            <a:pPr indent="0" lvl="0" marL="0" rtl="0" algn="l">
              <a:spcBef>
                <a:spcPts val="1200"/>
              </a:spcBef>
              <a:spcAft>
                <a:spcPts val="1200"/>
              </a:spcAft>
              <a:buNone/>
            </a:pPr>
            <a:r>
              <a:rPr lang="en"/>
              <a:t>This reverse tunnel is used from the phishing that we will conduct.  </a:t>
            </a:r>
            <a:endParaRPr/>
          </a:p>
        </p:txBody>
      </p:sp>
      <p:pic>
        <p:nvPicPr>
          <p:cNvPr id="296" name="Google Shape;296;p37"/>
          <p:cNvPicPr preferRelativeResize="0"/>
          <p:nvPr/>
        </p:nvPicPr>
        <p:blipFill>
          <a:blip r:embed="rId3">
            <a:alphaModFix/>
          </a:blip>
          <a:stretch>
            <a:fillRect/>
          </a:stretch>
        </p:blipFill>
        <p:spPr>
          <a:xfrm>
            <a:off x="819150" y="1421900"/>
            <a:ext cx="3152775" cy="263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Ansible Execution</a:t>
            </a:r>
            <a:endParaRPr/>
          </a:p>
        </p:txBody>
      </p:sp>
      <p:sp>
        <p:nvSpPr>
          <p:cNvPr id="142" name="Google Shape;142;p15"/>
          <p:cNvSpPr txBox="1"/>
          <p:nvPr>
            <p:ph idx="1" type="body"/>
          </p:nvPr>
        </p:nvSpPr>
        <p:spPr>
          <a:xfrm>
            <a:off x="5556650" y="1622100"/>
            <a:ext cx="2568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what it looks like for the execution of the playbook of configPurpleVPN.yml</a:t>
            </a:r>
            <a:endParaRPr/>
          </a:p>
          <a:p>
            <a:pPr indent="0" lvl="0" marL="0" rtl="0" algn="l">
              <a:spcBef>
                <a:spcPts val="1200"/>
              </a:spcBef>
              <a:spcAft>
                <a:spcPts val="0"/>
              </a:spcAft>
              <a:buNone/>
            </a:pPr>
            <a:r>
              <a:rPr lang="en"/>
              <a:t>Changes the hostname</a:t>
            </a:r>
            <a:endParaRPr/>
          </a:p>
          <a:p>
            <a:pPr indent="0" lvl="0" marL="0" rtl="0" algn="l">
              <a:spcBef>
                <a:spcPts val="1200"/>
              </a:spcBef>
              <a:spcAft>
                <a:spcPts val="0"/>
              </a:spcAft>
              <a:buNone/>
            </a:pPr>
            <a:r>
              <a:rPr lang="en"/>
              <a:t>Installs the package dependencies</a:t>
            </a:r>
            <a:endParaRPr/>
          </a:p>
          <a:p>
            <a:pPr indent="0" lvl="0" marL="0" rtl="0" algn="l">
              <a:spcBef>
                <a:spcPts val="1200"/>
              </a:spcBef>
              <a:spcAft>
                <a:spcPts val="1200"/>
              </a:spcAft>
              <a:buNone/>
            </a:pPr>
            <a:r>
              <a:rPr lang="en"/>
              <a:t>Copies the openvpn-install.sh script to /home/ubuntu</a:t>
            </a:r>
            <a:endParaRPr/>
          </a:p>
        </p:txBody>
      </p:sp>
      <p:pic>
        <p:nvPicPr>
          <p:cNvPr id="143" name="Google Shape;143;p15"/>
          <p:cNvPicPr preferRelativeResize="0"/>
          <p:nvPr/>
        </p:nvPicPr>
        <p:blipFill>
          <a:blip r:embed="rId3">
            <a:alphaModFix/>
          </a:blip>
          <a:stretch>
            <a:fillRect/>
          </a:stretch>
        </p:blipFill>
        <p:spPr>
          <a:xfrm>
            <a:off x="819150" y="1622100"/>
            <a:ext cx="4123226" cy="3038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Install OpenVPN</a:t>
            </a:r>
            <a:endParaRPr/>
          </a:p>
        </p:txBody>
      </p:sp>
      <p:sp>
        <p:nvSpPr>
          <p:cNvPr id="149" name="Google Shape;149;p16"/>
          <p:cNvSpPr txBox="1"/>
          <p:nvPr>
            <p:ph idx="1" type="body"/>
          </p:nvPr>
        </p:nvSpPr>
        <p:spPr>
          <a:xfrm>
            <a:off x="6066150" y="1900250"/>
            <a:ext cx="2361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with your SSH Key and IP Address for the PurpleVPN Server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Execute with sudo the openvpn-install.sh</a:t>
            </a:r>
            <a:endParaRPr/>
          </a:p>
        </p:txBody>
      </p:sp>
      <p:pic>
        <p:nvPicPr>
          <p:cNvPr id="150" name="Google Shape;150;p16"/>
          <p:cNvPicPr preferRelativeResize="0"/>
          <p:nvPr/>
        </p:nvPicPr>
        <p:blipFill>
          <a:blip r:embed="rId3">
            <a:alphaModFix/>
          </a:blip>
          <a:stretch>
            <a:fillRect/>
          </a:stretch>
        </p:blipFill>
        <p:spPr>
          <a:xfrm>
            <a:off x="700096" y="1900246"/>
            <a:ext cx="5262775" cy="912732"/>
          </a:xfrm>
          <a:prstGeom prst="rect">
            <a:avLst/>
          </a:prstGeom>
          <a:noFill/>
          <a:ln>
            <a:noFill/>
          </a:ln>
        </p:spPr>
      </p:pic>
      <p:pic>
        <p:nvPicPr>
          <p:cNvPr id="151" name="Google Shape;151;p16"/>
          <p:cNvPicPr preferRelativeResize="0"/>
          <p:nvPr/>
        </p:nvPicPr>
        <p:blipFill>
          <a:blip r:embed="rId4">
            <a:alphaModFix/>
          </a:blip>
          <a:stretch>
            <a:fillRect/>
          </a:stretch>
        </p:blipFill>
        <p:spPr>
          <a:xfrm>
            <a:off x="700100" y="3158153"/>
            <a:ext cx="4238625" cy="71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Configure OpenVPN</a:t>
            </a:r>
            <a:endParaRPr/>
          </a:p>
        </p:txBody>
      </p:sp>
      <p:sp>
        <p:nvSpPr>
          <p:cNvPr id="157" name="Google Shape;157;p17"/>
          <p:cNvSpPr txBox="1"/>
          <p:nvPr>
            <p:ph idx="1" type="body"/>
          </p:nvPr>
        </p:nvSpPr>
        <p:spPr>
          <a:xfrm>
            <a:off x="5274350" y="1573900"/>
            <a:ext cx="27474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Should populate your external IP of the LightSail Server</a:t>
            </a:r>
            <a:endParaRPr/>
          </a:p>
          <a:p>
            <a:pPr indent="0" lvl="0" marL="0" rtl="0" algn="l">
              <a:spcBef>
                <a:spcPts val="1200"/>
              </a:spcBef>
              <a:spcAft>
                <a:spcPts val="0"/>
              </a:spcAft>
              <a:buNone/>
            </a:pPr>
            <a:r>
              <a:rPr lang="en"/>
              <a:t>UDP is Recommended</a:t>
            </a:r>
            <a:endParaRPr/>
          </a:p>
          <a:p>
            <a:pPr indent="0" lvl="0" marL="0" rtl="0" algn="l">
              <a:spcBef>
                <a:spcPts val="1200"/>
              </a:spcBef>
              <a:spcAft>
                <a:spcPts val="0"/>
              </a:spcAft>
              <a:buNone/>
            </a:pPr>
            <a:r>
              <a:rPr lang="en"/>
              <a:t>Port 1194 - </a:t>
            </a:r>
            <a:r>
              <a:rPr lang="en">
                <a:solidFill>
                  <a:srgbClr val="FF0000"/>
                </a:solidFill>
              </a:rPr>
              <a:t>Needs to be setup in LightSail firewall for access</a:t>
            </a:r>
            <a:endParaRPr>
              <a:solidFill>
                <a:srgbClr val="000000"/>
              </a:solidFill>
            </a:endParaRPr>
          </a:p>
          <a:p>
            <a:pPr indent="0" lvl="0" marL="0" rtl="0" algn="l">
              <a:spcBef>
                <a:spcPts val="1200"/>
              </a:spcBef>
              <a:spcAft>
                <a:spcPts val="0"/>
              </a:spcAft>
              <a:buNone/>
            </a:pPr>
            <a:r>
              <a:rPr lang="en">
                <a:solidFill>
                  <a:srgbClr val="000000"/>
                </a:solidFill>
              </a:rPr>
              <a:t>Choose the DNS servers your clients will utilize</a:t>
            </a:r>
            <a:endParaRPr>
              <a:solidFill>
                <a:srgbClr val="000000"/>
              </a:solidFill>
            </a:endParaRPr>
          </a:p>
          <a:p>
            <a:pPr indent="0" lvl="0" marL="0" rtl="0" algn="l">
              <a:spcBef>
                <a:spcPts val="1200"/>
              </a:spcBef>
              <a:spcAft>
                <a:spcPts val="1200"/>
              </a:spcAft>
              <a:buNone/>
            </a:pPr>
            <a:r>
              <a:rPr lang="en">
                <a:solidFill>
                  <a:srgbClr val="000000"/>
                </a:solidFill>
              </a:rPr>
              <a:t>Each </a:t>
            </a:r>
            <a:r>
              <a:rPr lang="en">
                <a:solidFill>
                  <a:srgbClr val="000000"/>
                </a:solidFill>
              </a:rPr>
              <a:t>client</a:t>
            </a:r>
            <a:r>
              <a:rPr lang="en">
                <a:solidFill>
                  <a:srgbClr val="000000"/>
                </a:solidFill>
              </a:rPr>
              <a:t> needs a uniquely created ovpn file (You cannot reuse)</a:t>
            </a:r>
            <a:endParaRPr>
              <a:solidFill>
                <a:srgbClr val="000000"/>
              </a:solidFill>
            </a:endParaRPr>
          </a:p>
        </p:txBody>
      </p:sp>
      <p:pic>
        <p:nvPicPr>
          <p:cNvPr id="158" name="Google Shape;158;p17"/>
          <p:cNvPicPr preferRelativeResize="0"/>
          <p:nvPr/>
        </p:nvPicPr>
        <p:blipFill>
          <a:blip r:embed="rId3">
            <a:alphaModFix/>
          </a:blip>
          <a:stretch>
            <a:fillRect/>
          </a:stretch>
        </p:blipFill>
        <p:spPr>
          <a:xfrm>
            <a:off x="819150" y="1573900"/>
            <a:ext cx="4341550"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Configure OpenVPN</a:t>
            </a:r>
            <a:endParaRPr/>
          </a:p>
        </p:txBody>
      </p:sp>
      <p:sp>
        <p:nvSpPr>
          <p:cNvPr id="164" name="Google Shape;164;p18"/>
          <p:cNvSpPr txBox="1"/>
          <p:nvPr>
            <p:ph idx="1" type="body"/>
          </p:nvPr>
        </p:nvSpPr>
        <p:spPr>
          <a:xfrm>
            <a:off x="5412050" y="1539475"/>
            <a:ext cx="25200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Rerun the installer for openvpn then select “Add a new client”</a:t>
            </a:r>
            <a:endParaRPr/>
          </a:p>
          <a:p>
            <a:pPr indent="0" lvl="0" marL="0" rtl="0" algn="l">
              <a:spcBef>
                <a:spcPts val="1200"/>
              </a:spcBef>
              <a:spcAft>
                <a:spcPts val="0"/>
              </a:spcAft>
              <a:buNone/>
            </a:pPr>
            <a:r>
              <a:rPr lang="en"/>
              <a:t>Each additional ovpn file is created under /root/&lt;name&gt;.ovpn</a:t>
            </a:r>
            <a:endParaRPr/>
          </a:p>
          <a:p>
            <a:pPr indent="0" lvl="0" marL="0" rtl="0" algn="l">
              <a:spcBef>
                <a:spcPts val="1200"/>
              </a:spcBef>
              <a:spcAft>
                <a:spcPts val="0"/>
              </a:spcAft>
              <a:buNone/>
            </a:pPr>
            <a:r>
              <a:rPr lang="en"/>
              <a:t>This file is provided to the person connecting to your OVPN Server remotely.</a:t>
            </a:r>
            <a:endParaRPr/>
          </a:p>
          <a:p>
            <a:pPr indent="0" lvl="0" marL="0" rtl="0" algn="l">
              <a:spcBef>
                <a:spcPts val="1200"/>
              </a:spcBef>
              <a:spcAft>
                <a:spcPts val="1200"/>
              </a:spcAft>
              <a:buNone/>
            </a:pPr>
            <a:r>
              <a:rPr lang="en">
                <a:solidFill>
                  <a:srgbClr val="FF0000"/>
                </a:solidFill>
              </a:rPr>
              <a:t>Note anyone connected to the OVPN server can see other clients connected.</a:t>
            </a:r>
            <a:endParaRPr>
              <a:solidFill>
                <a:srgbClr val="FF0000"/>
              </a:solidFill>
            </a:endParaRPr>
          </a:p>
        </p:txBody>
      </p:sp>
      <p:pic>
        <p:nvPicPr>
          <p:cNvPr id="165" name="Google Shape;165;p18"/>
          <p:cNvPicPr preferRelativeResize="0"/>
          <p:nvPr/>
        </p:nvPicPr>
        <p:blipFill>
          <a:blip r:embed="rId3">
            <a:alphaModFix/>
          </a:blip>
          <a:stretch>
            <a:fillRect/>
          </a:stretch>
        </p:blipFill>
        <p:spPr>
          <a:xfrm>
            <a:off x="819150" y="1539475"/>
            <a:ext cx="4322956"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Why OpenVPN?</a:t>
            </a:r>
            <a:endParaRPr/>
          </a:p>
        </p:txBody>
      </p:sp>
      <p:sp>
        <p:nvSpPr>
          <p:cNvPr id="171" name="Google Shape;171;p19"/>
          <p:cNvSpPr txBox="1"/>
          <p:nvPr>
            <p:ph idx="1" type="body"/>
          </p:nvPr>
        </p:nvSpPr>
        <p:spPr>
          <a:xfrm>
            <a:off x="819150" y="1611225"/>
            <a:ext cx="7505700" cy="282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Why setup an OpenVPN Server?</a:t>
            </a:r>
            <a:endParaRPr/>
          </a:p>
          <a:p>
            <a:pPr indent="-311150" lvl="0" marL="457200" rtl="0" algn="l">
              <a:spcBef>
                <a:spcPts val="1200"/>
              </a:spcBef>
              <a:spcAft>
                <a:spcPts val="0"/>
              </a:spcAft>
              <a:buSzPts val="1300"/>
              <a:buChar char="-"/>
            </a:pPr>
            <a:r>
              <a:rPr lang="en"/>
              <a:t>Allows a connected client to connect to </a:t>
            </a:r>
            <a:r>
              <a:rPr lang="en">
                <a:solidFill>
                  <a:srgbClr val="FF0000"/>
                </a:solidFill>
              </a:rPr>
              <a:t>ALL</a:t>
            </a:r>
            <a:r>
              <a:rPr lang="en"/>
              <a:t> of your private IP Addresses on Lightsail</a:t>
            </a:r>
            <a:endParaRPr/>
          </a:p>
          <a:p>
            <a:pPr indent="-311150" lvl="0" marL="457200" rtl="0" algn="l">
              <a:spcBef>
                <a:spcPts val="0"/>
              </a:spcBef>
              <a:spcAft>
                <a:spcPts val="0"/>
              </a:spcAft>
              <a:buSzPts val="1300"/>
              <a:buChar char="-"/>
            </a:pPr>
            <a:r>
              <a:rPr lang="en"/>
              <a:t>Access to insecure services to be hosted on the private IP Addresses</a:t>
            </a:r>
            <a:endParaRPr/>
          </a:p>
          <a:p>
            <a:pPr indent="-311150" lvl="0" marL="457200" rtl="0" algn="l">
              <a:spcBef>
                <a:spcPts val="0"/>
              </a:spcBef>
              <a:spcAft>
                <a:spcPts val="0"/>
              </a:spcAft>
              <a:buSzPts val="1300"/>
              <a:buChar char="-"/>
            </a:pPr>
            <a:r>
              <a:rPr lang="en"/>
              <a:t>Usage of forward connecting tools like crackmapexec, evil-winrm and many others work</a:t>
            </a:r>
            <a:endParaRPr/>
          </a:p>
          <a:p>
            <a:pPr indent="-311150" lvl="0" marL="457200" rtl="0" algn="l">
              <a:spcBef>
                <a:spcPts val="0"/>
              </a:spcBef>
              <a:spcAft>
                <a:spcPts val="0"/>
              </a:spcAft>
              <a:buSzPts val="1300"/>
              <a:buChar char="-"/>
            </a:pPr>
            <a:r>
              <a:rPr lang="en"/>
              <a:t>Webshells, shells and other connections work</a:t>
            </a:r>
            <a:endParaRPr/>
          </a:p>
          <a:p>
            <a:pPr indent="-311150" lvl="0" marL="457200" rtl="0" algn="l">
              <a:spcBef>
                <a:spcPts val="0"/>
              </a:spcBef>
              <a:spcAft>
                <a:spcPts val="0"/>
              </a:spcAft>
              <a:buSzPts val="1300"/>
              <a:buChar char="-"/>
            </a:pPr>
            <a:r>
              <a:rPr lang="en"/>
              <a:t>Simulates an internal compromised device</a:t>
            </a:r>
            <a:endParaRPr/>
          </a:p>
          <a:p>
            <a:pPr indent="-311150" lvl="0" marL="457200" rtl="0" algn="l">
              <a:spcBef>
                <a:spcPts val="0"/>
              </a:spcBef>
              <a:spcAft>
                <a:spcPts val="0"/>
              </a:spcAft>
              <a:buSzPts val="1300"/>
              <a:buChar char="-"/>
            </a:pPr>
            <a:r>
              <a:rPr lang="en"/>
              <a:t>Works great for a student environment as long as everyone plays nice!</a:t>
            </a:r>
            <a:endParaRPr/>
          </a:p>
          <a:p>
            <a:pPr indent="0" lvl="0" marL="0" rtl="0" algn="l">
              <a:spcBef>
                <a:spcPts val="1200"/>
              </a:spcBef>
              <a:spcAft>
                <a:spcPts val="0"/>
              </a:spcAft>
              <a:buNone/>
            </a:pPr>
            <a:r>
              <a:rPr lang="en"/>
              <a:t>Reverse Shells</a:t>
            </a:r>
            <a:endParaRPr/>
          </a:p>
          <a:p>
            <a:pPr indent="-311150" lvl="0" marL="457200" rtl="0" algn="l">
              <a:spcBef>
                <a:spcPts val="1200"/>
              </a:spcBef>
              <a:spcAft>
                <a:spcPts val="0"/>
              </a:spcAft>
              <a:buSzPts val="1300"/>
              <a:buChar char="-"/>
            </a:pPr>
            <a:r>
              <a:rPr lang="en"/>
              <a:t>The openvpn and routing is not setup for reverse shells, however in the lab we will use SSH and work around the limitation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3023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PurpleDC and PurpleMBR - Lightsail Configuration</a:t>
            </a:r>
            <a:endParaRPr/>
          </a:p>
        </p:txBody>
      </p:sp>
      <p:sp>
        <p:nvSpPr>
          <p:cNvPr id="177" name="Google Shape;177;p20"/>
          <p:cNvSpPr txBox="1"/>
          <p:nvPr>
            <p:ph idx="1" type="body"/>
          </p:nvPr>
        </p:nvSpPr>
        <p:spPr>
          <a:xfrm>
            <a:off x="5644425" y="1564550"/>
            <a:ext cx="2680500" cy="24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the firewall to restrict based on IP Address, for whatever reason it does not let you filter by IP on SSH (Bug?!?)</a:t>
            </a:r>
            <a:endParaRPr/>
          </a:p>
          <a:p>
            <a:pPr indent="0" lvl="0" marL="0" rtl="0" algn="l">
              <a:spcBef>
                <a:spcPts val="1200"/>
              </a:spcBef>
              <a:spcAft>
                <a:spcPts val="1200"/>
              </a:spcAft>
              <a:buNone/>
            </a:pPr>
            <a:r>
              <a:rPr lang="en"/>
              <a:t>Allow Port TCP/5986 and restrict by IP Address so ansible can authenticate OR connect to the OVPN server and use the private IP Address</a:t>
            </a:r>
            <a:endParaRPr/>
          </a:p>
        </p:txBody>
      </p:sp>
      <p:pic>
        <p:nvPicPr>
          <p:cNvPr id="178" name="Google Shape;178;p20"/>
          <p:cNvPicPr preferRelativeResize="0"/>
          <p:nvPr/>
        </p:nvPicPr>
        <p:blipFill>
          <a:blip r:embed="rId3">
            <a:alphaModFix/>
          </a:blip>
          <a:stretch>
            <a:fillRect/>
          </a:stretch>
        </p:blipFill>
        <p:spPr>
          <a:xfrm>
            <a:off x="879125" y="1564550"/>
            <a:ext cx="4177938" cy="30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purpleDC and purpleMBR</a:t>
            </a:r>
            <a:endParaRPr/>
          </a:p>
        </p:txBody>
      </p:sp>
      <p:sp>
        <p:nvSpPr>
          <p:cNvPr id="184" name="Google Shape;184;p21"/>
          <p:cNvSpPr txBox="1"/>
          <p:nvPr>
            <p:ph idx="1" type="body"/>
          </p:nvPr>
        </p:nvSpPr>
        <p:spPr>
          <a:xfrm>
            <a:off x="5764400" y="1990725"/>
            <a:ext cx="25605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Update the ansible_password for the respective host in the inventory.yml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Update the domainPass in the inventory.yml to be the administrator password for purpleDC</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Update the dnsInternalServer to the private IP Address of the purpleDC</a:t>
            </a:r>
            <a:endParaRPr/>
          </a:p>
        </p:txBody>
      </p:sp>
      <p:pic>
        <p:nvPicPr>
          <p:cNvPr id="185" name="Google Shape;185;p21"/>
          <p:cNvPicPr preferRelativeResize="0"/>
          <p:nvPr/>
        </p:nvPicPr>
        <p:blipFill>
          <a:blip r:embed="rId3">
            <a:alphaModFix/>
          </a:blip>
          <a:stretch>
            <a:fillRect/>
          </a:stretch>
        </p:blipFill>
        <p:spPr>
          <a:xfrm>
            <a:off x="653350" y="2100775"/>
            <a:ext cx="4962876" cy="178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