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5ccb946a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5ccb946a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5ccb946a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5ccb946a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5ccb946a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5ccb946a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55ccb946a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55ccb946a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55ccb946a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55ccb946a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74f2342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74f2342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6d5a01f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6d5a01f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6d5a01f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56d5a01f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56d5a01f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56d5a01f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56d5a01fe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56d5a01f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5ccb946a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5ccb946a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6d5a01fe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6d5a01f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6d5a01fe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6d5a01fe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5ccb946a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5ccb946a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5ccb946a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5ccb946a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5ccb946a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5ccb946a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5ccb946a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5ccb946a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5ccb946a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5ccb946a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5ccb946a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5ccb946a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5ccb946a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5ccb946a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nsible.com/" TargetMode="Externa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Configure - Ansible</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October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configPurpleDC.yml - AD Groups and Users</a:t>
            </a:r>
            <a:endParaRPr/>
          </a:p>
        </p:txBody>
      </p:sp>
      <p:sp>
        <p:nvSpPr>
          <p:cNvPr id="193" name="Google Shape;193;p22"/>
          <p:cNvSpPr txBox="1"/>
          <p:nvPr>
            <p:ph idx="1" type="body"/>
          </p:nvPr>
        </p:nvSpPr>
        <p:spPr>
          <a:xfrm>
            <a:off x="5952900" y="1630650"/>
            <a:ext cx="2371800" cy="316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Configure AD Groups and Users</a:t>
            </a:r>
            <a:endParaRPr/>
          </a:p>
          <a:p>
            <a:pPr indent="0" lvl="0" marL="0" rtl="0" algn="l">
              <a:spcBef>
                <a:spcPts val="1200"/>
              </a:spcBef>
              <a:spcAft>
                <a:spcPts val="0"/>
              </a:spcAft>
              <a:buNone/>
            </a:pPr>
            <a:r>
              <a:rPr lang="en"/>
              <a:t>Setup the Group Scope</a:t>
            </a:r>
            <a:endParaRPr/>
          </a:p>
          <a:p>
            <a:pPr indent="0" lvl="0" marL="0" rtl="0" algn="l">
              <a:spcBef>
                <a:spcPts val="1200"/>
              </a:spcBef>
              <a:spcAft>
                <a:spcPts val="0"/>
              </a:spcAft>
              <a:buNone/>
            </a:pPr>
            <a:r>
              <a:rPr lang="en"/>
              <a:t>Assign the users to groups</a:t>
            </a:r>
            <a:endParaRPr/>
          </a:p>
          <a:p>
            <a:pPr indent="0" lvl="0" marL="0" rtl="0" algn="l">
              <a:spcBef>
                <a:spcPts val="1200"/>
              </a:spcBef>
              <a:spcAft>
                <a:spcPts val="0"/>
              </a:spcAft>
              <a:buNone/>
            </a:pPr>
            <a:r>
              <a:rPr lang="en"/>
              <a:t>Set the Password</a:t>
            </a:r>
            <a:endParaRPr/>
          </a:p>
          <a:p>
            <a:pPr indent="0" lvl="0" marL="0" rtl="0" algn="l">
              <a:spcBef>
                <a:spcPts val="1200"/>
              </a:spcBef>
              <a:spcAft>
                <a:spcPts val="1200"/>
              </a:spcAft>
              <a:buNone/>
            </a:pPr>
            <a:r>
              <a:rPr lang="en"/>
              <a:t>*The password can we secured by methods provided by ansible that I have not done for the purposes of this lab.</a:t>
            </a:r>
            <a:endParaRPr/>
          </a:p>
        </p:txBody>
      </p:sp>
      <p:pic>
        <p:nvPicPr>
          <p:cNvPr id="194" name="Google Shape;194;p22"/>
          <p:cNvPicPr preferRelativeResize="0"/>
          <p:nvPr/>
        </p:nvPicPr>
        <p:blipFill>
          <a:blip r:embed="rId3">
            <a:alphaModFix/>
          </a:blip>
          <a:stretch>
            <a:fillRect/>
          </a:stretch>
        </p:blipFill>
        <p:spPr>
          <a:xfrm>
            <a:off x="772025" y="1630650"/>
            <a:ext cx="3148875" cy="1465100"/>
          </a:xfrm>
          <a:prstGeom prst="rect">
            <a:avLst/>
          </a:prstGeom>
          <a:noFill/>
          <a:ln>
            <a:noFill/>
          </a:ln>
        </p:spPr>
      </p:pic>
      <p:pic>
        <p:nvPicPr>
          <p:cNvPr id="195" name="Google Shape;195;p22"/>
          <p:cNvPicPr preferRelativeResize="0"/>
          <p:nvPr/>
        </p:nvPicPr>
        <p:blipFill>
          <a:blip r:embed="rId4">
            <a:alphaModFix/>
          </a:blip>
          <a:stretch>
            <a:fillRect/>
          </a:stretch>
        </p:blipFill>
        <p:spPr>
          <a:xfrm>
            <a:off x="2753650" y="2869125"/>
            <a:ext cx="3114550" cy="192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819150" y="589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configPurpleMbr.yml - Prereq</a:t>
            </a:r>
            <a:endParaRPr/>
          </a:p>
        </p:txBody>
      </p:sp>
      <p:sp>
        <p:nvSpPr>
          <p:cNvPr id="201" name="Google Shape;201;p23"/>
          <p:cNvSpPr txBox="1"/>
          <p:nvPr>
            <p:ph idx="1" type="body"/>
          </p:nvPr>
        </p:nvSpPr>
        <p:spPr>
          <a:xfrm>
            <a:off x="6510975" y="1345125"/>
            <a:ext cx="1813800" cy="30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“hosts” - Remember to set the hosts to match what is in the yml file</a:t>
            </a:r>
            <a:endParaRPr/>
          </a:p>
          <a:p>
            <a:pPr indent="0" lvl="0" marL="0" rtl="0" algn="l">
              <a:spcBef>
                <a:spcPts val="1200"/>
              </a:spcBef>
              <a:spcAft>
                <a:spcPts val="0"/>
              </a:spcAft>
              <a:buNone/>
            </a:pPr>
            <a:r>
              <a:rPr lang="en"/>
              <a:t>Note the pre-setup of ansible is necessary</a:t>
            </a:r>
            <a:endParaRPr/>
          </a:p>
          <a:p>
            <a:pPr indent="0" lvl="0" marL="0" rtl="0" algn="l">
              <a:spcBef>
                <a:spcPts val="1200"/>
              </a:spcBef>
              <a:spcAft>
                <a:spcPts val="1200"/>
              </a:spcAft>
              <a:buNone/>
            </a:pPr>
            <a:r>
              <a:rPr lang="en"/>
              <a:t>Open in Lightsail the public port of TCP 5986 and filter based on your IP</a:t>
            </a:r>
            <a:endParaRPr/>
          </a:p>
        </p:txBody>
      </p:sp>
      <p:pic>
        <p:nvPicPr>
          <p:cNvPr id="202" name="Google Shape;202;p23"/>
          <p:cNvPicPr preferRelativeResize="0"/>
          <p:nvPr/>
        </p:nvPicPr>
        <p:blipFill>
          <a:blip r:embed="rId3">
            <a:alphaModFix/>
          </a:blip>
          <a:stretch>
            <a:fillRect/>
          </a:stretch>
        </p:blipFill>
        <p:spPr>
          <a:xfrm>
            <a:off x="402850" y="1543638"/>
            <a:ext cx="5628776" cy="221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819150" y="416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configPurpleMbr.yml - Install msi files</a:t>
            </a:r>
            <a:endParaRPr/>
          </a:p>
        </p:txBody>
      </p:sp>
      <p:sp>
        <p:nvSpPr>
          <p:cNvPr id="208" name="Google Shape;208;p24"/>
          <p:cNvSpPr txBox="1"/>
          <p:nvPr>
            <p:ph idx="1" type="body"/>
          </p:nvPr>
        </p:nvSpPr>
        <p:spPr>
          <a:xfrm>
            <a:off x="6088850" y="1337975"/>
            <a:ext cx="2235900" cy="31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Copy program from ansible server to remote host</a:t>
            </a:r>
            <a:endParaRPr/>
          </a:p>
          <a:p>
            <a:pPr indent="0" lvl="0" marL="0" rtl="0" algn="l">
              <a:spcBef>
                <a:spcPts val="1200"/>
              </a:spcBef>
              <a:spcAft>
                <a:spcPts val="0"/>
              </a:spcAft>
              <a:buNone/>
            </a:pPr>
            <a:r>
              <a:rPr lang="en"/>
              <a:t>Install the MSI package, you can also remove</a:t>
            </a:r>
            <a:endParaRPr/>
          </a:p>
          <a:p>
            <a:pPr indent="0" lvl="0" marL="0" rtl="0" algn="l">
              <a:spcBef>
                <a:spcPts val="1200"/>
              </a:spcBef>
              <a:spcAft>
                <a:spcPts val="0"/>
              </a:spcAft>
              <a:buNone/>
            </a:pPr>
            <a:r>
              <a:rPr lang="en"/>
              <a:t>The path of c:\files is created above in the yml file</a:t>
            </a:r>
            <a:endParaRPr/>
          </a:p>
          <a:p>
            <a:pPr indent="0" lvl="0" marL="0" rtl="0" algn="l">
              <a:spcBef>
                <a:spcPts val="1200"/>
              </a:spcBef>
              <a:spcAft>
                <a:spcPts val="1200"/>
              </a:spcAft>
              <a:buNone/>
            </a:pPr>
            <a:r>
              <a:rPr lang="en"/>
              <a:t>Everytime you execute this portion it will reinstall the msi file (You can change this behavior)</a:t>
            </a:r>
            <a:endParaRPr/>
          </a:p>
        </p:txBody>
      </p:sp>
      <p:pic>
        <p:nvPicPr>
          <p:cNvPr id="209" name="Google Shape;209;p24"/>
          <p:cNvPicPr preferRelativeResize="0"/>
          <p:nvPr/>
        </p:nvPicPr>
        <p:blipFill>
          <a:blip r:embed="rId3">
            <a:alphaModFix/>
          </a:blip>
          <a:stretch>
            <a:fillRect/>
          </a:stretch>
        </p:blipFill>
        <p:spPr>
          <a:xfrm>
            <a:off x="352750" y="1208500"/>
            <a:ext cx="5526504" cy="3467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819150" y="337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configPurpleMbr.yml - Configure to Join Domain</a:t>
            </a:r>
            <a:endParaRPr/>
          </a:p>
        </p:txBody>
      </p:sp>
      <p:sp>
        <p:nvSpPr>
          <p:cNvPr id="215" name="Google Shape;215;p25"/>
          <p:cNvSpPr txBox="1"/>
          <p:nvPr>
            <p:ph idx="1" type="body"/>
          </p:nvPr>
        </p:nvSpPr>
        <p:spPr>
          <a:xfrm>
            <a:off x="6002975" y="1466050"/>
            <a:ext cx="2321700" cy="29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Setup the DNS of the server to use the private IP Address of the purpleDC</a:t>
            </a:r>
            <a:endParaRPr/>
          </a:p>
          <a:p>
            <a:pPr indent="0" lvl="0" marL="0" rtl="0" algn="l">
              <a:spcBef>
                <a:spcPts val="1200"/>
              </a:spcBef>
              <a:spcAft>
                <a:spcPts val="0"/>
              </a:spcAft>
              <a:buNone/>
            </a:pPr>
            <a:r>
              <a:rPr lang="en"/>
              <a:t>Change the hostname from the default one setup.  I have defined the hostname in the top of this yml file</a:t>
            </a:r>
            <a:endParaRPr/>
          </a:p>
          <a:p>
            <a:pPr indent="0" lvl="0" marL="0" rtl="0" algn="l">
              <a:spcBef>
                <a:spcPts val="1200"/>
              </a:spcBef>
              <a:spcAft>
                <a:spcPts val="1200"/>
              </a:spcAft>
              <a:buNone/>
            </a:pPr>
            <a:r>
              <a:rPr lang="en"/>
              <a:t>Then reboot for the settings to take effect…</a:t>
            </a:r>
            <a:endParaRPr/>
          </a:p>
        </p:txBody>
      </p:sp>
      <p:pic>
        <p:nvPicPr>
          <p:cNvPr id="216" name="Google Shape;216;p25"/>
          <p:cNvPicPr preferRelativeResize="0"/>
          <p:nvPr/>
        </p:nvPicPr>
        <p:blipFill>
          <a:blip r:embed="rId3">
            <a:alphaModFix/>
          </a:blip>
          <a:stretch>
            <a:fillRect/>
          </a:stretch>
        </p:blipFill>
        <p:spPr>
          <a:xfrm>
            <a:off x="395650" y="1466050"/>
            <a:ext cx="5397675" cy="27806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configPurpleMbr.yml - Join to Domain</a:t>
            </a:r>
            <a:endParaRPr/>
          </a:p>
        </p:txBody>
      </p:sp>
      <p:sp>
        <p:nvSpPr>
          <p:cNvPr id="222" name="Google Shape;222;p26"/>
          <p:cNvSpPr txBox="1"/>
          <p:nvPr>
            <p:ph idx="1" type="body"/>
          </p:nvPr>
        </p:nvSpPr>
        <p:spPr>
          <a:xfrm>
            <a:off x="6310650" y="1695475"/>
            <a:ext cx="2014200" cy="274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Add the computer to the domain</a:t>
            </a:r>
            <a:endParaRPr/>
          </a:p>
          <a:p>
            <a:pPr indent="0" lvl="0" marL="0" rtl="0" algn="l">
              <a:spcBef>
                <a:spcPts val="1200"/>
              </a:spcBef>
              <a:spcAft>
                <a:spcPts val="0"/>
              </a:spcAft>
              <a:buNone/>
            </a:pPr>
            <a:r>
              <a:rPr lang="en"/>
              <a:t>Increase the delay if necessary</a:t>
            </a:r>
            <a:endParaRPr/>
          </a:p>
          <a:p>
            <a:pPr indent="0" lvl="0" marL="0" rtl="0" algn="l">
              <a:spcBef>
                <a:spcPts val="1200"/>
              </a:spcBef>
              <a:spcAft>
                <a:spcPts val="0"/>
              </a:spcAft>
              <a:buNone/>
            </a:pPr>
            <a:r>
              <a:rPr lang="en"/>
              <a:t>Reboot the System</a:t>
            </a:r>
            <a:endParaRPr/>
          </a:p>
          <a:p>
            <a:pPr indent="0" lvl="0" marL="0" rtl="0" algn="l">
              <a:spcBef>
                <a:spcPts val="1200"/>
              </a:spcBef>
              <a:spcAft>
                <a:spcPts val="1200"/>
              </a:spcAft>
              <a:buNone/>
            </a:pPr>
            <a:r>
              <a:rPr lang="en"/>
              <a:t>With less than 50 lines of code we setup a domain controller, with users and groups, and joined a member server </a:t>
            </a:r>
            <a:endParaRPr/>
          </a:p>
        </p:txBody>
      </p:sp>
      <p:pic>
        <p:nvPicPr>
          <p:cNvPr id="223" name="Google Shape;223;p26"/>
          <p:cNvPicPr preferRelativeResize="0"/>
          <p:nvPr/>
        </p:nvPicPr>
        <p:blipFill>
          <a:blip r:embed="rId3">
            <a:alphaModFix/>
          </a:blip>
          <a:stretch>
            <a:fillRect/>
          </a:stretch>
        </p:blipFill>
        <p:spPr>
          <a:xfrm>
            <a:off x="445750" y="1695475"/>
            <a:ext cx="5278361" cy="303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configPurpleMbr.yml - Define RDP Users</a:t>
            </a:r>
            <a:endParaRPr/>
          </a:p>
        </p:txBody>
      </p:sp>
      <p:sp>
        <p:nvSpPr>
          <p:cNvPr id="229" name="Google Shape;229;p27"/>
          <p:cNvSpPr txBox="1"/>
          <p:nvPr>
            <p:ph idx="1" type="body"/>
          </p:nvPr>
        </p:nvSpPr>
        <p:spPr>
          <a:xfrm>
            <a:off x="5973525" y="1990725"/>
            <a:ext cx="23514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domain users here are the accounts that are local administrators and remote desktop users</a:t>
            </a:r>
            <a:endParaRPr/>
          </a:p>
          <a:p>
            <a:pPr indent="0" lvl="0" marL="0" rtl="0" algn="l">
              <a:spcBef>
                <a:spcPts val="1200"/>
              </a:spcBef>
              <a:spcAft>
                <a:spcPts val="1200"/>
              </a:spcAft>
              <a:buNone/>
            </a:pPr>
            <a:r>
              <a:t/>
            </a:r>
            <a:endParaRPr/>
          </a:p>
        </p:txBody>
      </p:sp>
      <p:pic>
        <p:nvPicPr>
          <p:cNvPr id="230" name="Google Shape;230;p27"/>
          <p:cNvPicPr preferRelativeResize="0"/>
          <p:nvPr/>
        </p:nvPicPr>
        <p:blipFill>
          <a:blip r:embed="rId3">
            <a:alphaModFix/>
          </a:blip>
          <a:stretch>
            <a:fillRect/>
          </a:stretch>
        </p:blipFill>
        <p:spPr>
          <a:xfrm>
            <a:off x="621850" y="1990726"/>
            <a:ext cx="5113576" cy="2047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configPurpleLin.yml - Install Packages Ubuntu</a:t>
            </a:r>
            <a:endParaRPr/>
          </a:p>
        </p:txBody>
      </p:sp>
      <p:sp>
        <p:nvSpPr>
          <p:cNvPr id="236" name="Google Shape;236;p28"/>
          <p:cNvSpPr txBox="1"/>
          <p:nvPr>
            <p:ph idx="1" type="body"/>
          </p:nvPr>
        </p:nvSpPr>
        <p:spPr>
          <a:xfrm>
            <a:off x="5837475" y="1537575"/>
            <a:ext cx="24873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installs packages necessary for the webserver and php software</a:t>
            </a:r>
            <a:endParaRPr/>
          </a:p>
          <a:p>
            <a:pPr indent="0" lvl="0" marL="0" rtl="0" algn="l">
              <a:spcBef>
                <a:spcPts val="1200"/>
              </a:spcBef>
              <a:spcAft>
                <a:spcPts val="1200"/>
              </a:spcAft>
              <a:buNone/>
            </a:pPr>
            <a:r>
              <a:rPr lang="en"/>
              <a:t>libpam-google-authenticator is necessary for the bypassing MFA technique</a:t>
            </a:r>
            <a:endParaRPr/>
          </a:p>
        </p:txBody>
      </p:sp>
      <p:pic>
        <p:nvPicPr>
          <p:cNvPr id="237" name="Google Shape;237;p28"/>
          <p:cNvPicPr preferRelativeResize="0"/>
          <p:nvPr/>
        </p:nvPicPr>
        <p:blipFill>
          <a:blip r:embed="rId3">
            <a:alphaModFix/>
          </a:blip>
          <a:stretch>
            <a:fillRect/>
          </a:stretch>
        </p:blipFill>
        <p:spPr>
          <a:xfrm>
            <a:off x="819150" y="1537575"/>
            <a:ext cx="4583071" cy="303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configPurpleLin.yml - Configure apache</a:t>
            </a:r>
            <a:endParaRPr/>
          </a:p>
        </p:txBody>
      </p:sp>
      <p:sp>
        <p:nvSpPr>
          <p:cNvPr id="243" name="Google Shape;243;p29"/>
          <p:cNvSpPr txBox="1"/>
          <p:nvPr>
            <p:ph idx="1" type="body"/>
          </p:nvPr>
        </p:nvSpPr>
        <p:spPr>
          <a:xfrm>
            <a:off x="6456600" y="1617225"/>
            <a:ext cx="2061600" cy="289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Starts the apache server and enables it, in the event the server is restarted</a:t>
            </a:r>
            <a:endParaRPr/>
          </a:p>
          <a:p>
            <a:pPr indent="0" lvl="0" marL="0" rtl="0" algn="l">
              <a:spcBef>
                <a:spcPts val="1200"/>
              </a:spcBef>
              <a:spcAft>
                <a:spcPts val="0"/>
              </a:spcAft>
              <a:buNone/>
            </a:pPr>
            <a:r>
              <a:rPr lang="en"/>
              <a:t>Enables the mod_rewrite module for Apache</a:t>
            </a:r>
            <a:endParaRPr/>
          </a:p>
          <a:p>
            <a:pPr indent="0" lvl="0" marL="0" rtl="0" algn="l">
              <a:spcBef>
                <a:spcPts val="1200"/>
              </a:spcBef>
              <a:spcAft>
                <a:spcPts val="1200"/>
              </a:spcAft>
              <a:buNone/>
            </a:pPr>
            <a:r>
              <a:rPr lang="en"/>
              <a:t>After the module is installed Apache needs to be restarted</a:t>
            </a:r>
            <a:endParaRPr/>
          </a:p>
        </p:txBody>
      </p:sp>
      <p:pic>
        <p:nvPicPr>
          <p:cNvPr id="244" name="Google Shape;244;p29"/>
          <p:cNvPicPr preferRelativeResize="0"/>
          <p:nvPr/>
        </p:nvPicPr>
        <p:blipFill>
          <a:blip r:embed="rId3">
            <a:alphaModFix/>
          </a:blip>
          <a:stretch>
            <a:fillRect/>
          </a:stretch>
        </p:blipFill>
        <p:spPr>
          <a:xfrm>
            <a:off x="364075" y="1617225"/>
            <a:ext cx="6017676" cy="2897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configPurpleLin.yml - Setup of GetSimple CMS</a:t>
            </a:r>
            <a:endParaRPr/>
          </a:p>
        </p:txBody>
      </p:sp>
      <p:sp>
        <p:nvSpPr>
          <p:cNvPr id="250" name="Google Shape;250;p30"/>
          <p:cNvSpPr txBox="1"/>
          <p:nvPr>
            <p:ph idx="1" type="body"/>
          </p:nvPr>
        </p:nvSpPr>
        <p:spPr>
          <a:xfrm>
            <a:off x="5082275" y="1510375"/>
            <a:ext cx="3242700" cy="30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Pre-configured the GetSimple CMS PHP Website and created cms.zip</a:t>
            </a:r>
            <a:endParaRPr/>
          </a:p>
          <a:p>
            <a:pPr indent="0" lvl="0" marL="0" rtl="0" algn="l">
              <a:spcBef>
                <a:spcPts val="1200"/>
              </a:spcBef>
              <a:spcAft>
                <a:spcPts val="0"/>
              </a:spcAft>
              <a:buNone/>
            </a:pPr>
            <a:r>
              <a:rPr lang="en"/>
              <a:t>Copied the cms.zip and an index.html file to redirect to the cms folder where the CMS is located</a:t>
            </a:r>
            <a:endParaRPr/>
          </a:p>
          <a:p>
            <a:pPr indent="0" lvl="0" marL="0" rtl="0" algn="l">
              <a:spcBef>
                <a:spcPts val="1200"/>
              </a:spcBef>
              <a:spcAft>
                <a:spcPts val="0"/>
              </a:spcAft>
              <a:buNone/>
            </a:pPr>
            <a:r>
              <a:rPr lang="en"/>
              <a:t>Extracts the archive of cms.zip</a:t>
            </a:r>
            <a:endParaRPr/>
          </a:p>
          <a:p>
            <a:pPr indent="0" lvl="0" marL="0" rtl="0" algn="l">
              <a:spcBef>
                <a:spcPts val="1200"/>
              </a:spcBef>
              <a:spcAft>
                <a:spcPts val="1200"/>
              </a:spcAft>
              <a:buNone/>
            </a:pPr>
            <a:r>
              <a:rPr lang="en"/>
              <a:t>Removes the archive of the cms.zip from /var/www/html (Good habit to remove zip archives)</a:t>
            </a:r>
            <a:endParaRPr/>
          </a:p>
        </p:txBody>
      </p:sp>
      <p:pic>
        <p:nvPicPr>
          <p:cNvPr id="251" name="Google Shape;251;p30"/>
          <p:cNvPicPr preferRelativeResize="0"/>
          <p:nvPr/>
        </p:nvPicPr>
        <p:blipFill>
          <a:blip r:embed="rId3">
            <a:alphaModFix/>
          </a:blip>
          <a:stretch>
            <a:fillRect/>
          </a:stretch>
        </p:blipFill>
        <p:spPr>
          <a:xfrm>
            <a:off x="819150" y="1510375"/>
            <a:ext cx="3858239" cy="303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Configure.yml - Execution Order and Execution</a:t>
            </a:r>
            <a:endParaRPr/>
          </a:p>
        </p:txBody>
      </p:sp>
      <p:sp>
        <p:nvSpPr>
          <p:cNvPr id="257" name="Google Shape;257;p31"/>
          <p:cNvSpPr txBox="1"/>
          <p:nvPr>
            <p:ph idx="1" type="body"/>
          </p:nvPr>
        </p:nvSpPr>
        <p:spPr>
          <a:xfrm>
            <a:off x="6463400" y="1990725"/>
            <a:ext cx="18615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the configure.yml file is where the playbooks are referenced in the execution order that you need.</a:t>
            </a:r>
            <a:endParaRPr/>
          </a:p>
          <a:p>
            <a:pPr indent="0" lvl="0" marL="0" rtl="0" algn="l">
              <a:spcBef>
                <a:spcPts val="1200"/>
              </a:spcBef>
              <a:spcAft>
                <a:spcPts val="1200"/>
              </a:spcAft>
              <a:buNone/>
            </a:pPr>
            <a:r>
              <a:rPr lang="en"/>
              <a:t>Then execute the command with the inventory and configure file. (If any errors re-execute)</a:t>
            </a:r>
            <a:endParaRPr/>
          </a:p>
        </p:txBody>
      </p:sp>
      <p:pic>
        <p:nvPicPr>
          <p:cNvPr id="258" name="Google Shape;258;p31"/>
          <p:cNvPicPr preferRelativeResize="0"/>
          <p:nvPr/>
        </p:nvPicPr>
        <p:blipFill>
          <a:blip r:embed="rId3">
            <a:alphaModFix/>
          </a:blip>
          <a:stretch>
            <a:fillRect/>
          </a:stretch>
        </p:blipFill>
        <p:spPr>
          <a:xfrm>
            <a:off x="513000" y="2136300"/>
            <a:ext cx="5600700" cy="1095375"/>
          </a:xfrm>
          <a:prstGeom prst="rect">
            <a:avLst/>
          </a:prstGeom>
          <a:noFill/>
          <a:ln>
            <a:noFill/>
          </a:ln>
        </p:spPr>
      </p:pic>
      <p:pic>
        <p:nvPicPr>
          <p:cNvPr id="259" name="Google Shape;259;p31"/>
          <p:cNvPicPr preferRelativeResize="0"/>
          <p:nvPr/>
        </p:nvPicPr>
        <p:blipFill>
          <a:blip r:embed="rId4">
            <a:alphaModFix/>
          </a:blip>
          <a:stretch>
            <a:fillRect/>
          </a:stretch>
        </p:blipFill>
        <p:spPr>
          <a:xfrm>
            <a:off x="546338" y="3452100"/>
            <a:ext cx="5534025" cy="80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Ansible?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250"/>
              <a:t>“</a:t>
            </a:r>
            <a:r>
              <a:rPr lang="en" sz="1250" u="sng">
                <a:solidFill>
                  <a:schemeClr val="hlink"/>
                </a:solidFill>
                <a:hlinkClick r:id="rId3"/>
              </a:rPr>
              <a:t>Ansible</a:t>
            </a:r>
            <a:r>
              <a:rPr lang="en" sz="1250">
                <a:solidFill>
                  <a:srgbClr val="000000"/>
                </a:solidFill>
              </a:rPr>
              <a:t> is a software tool that provides simple but powerful automation for cross-platform computer support. It is primarily intended for IT professionals, who use it for application deployment, updates on workstations and servers, cloud provisioning, configuration management, intra-service orchestration, and nearly anything a systems administrator does on a weekly or daily basis. Ansible doesn't depend on agent software and has no additional security infrastructure, so it's easy to deploy.”</a:t>
            </a:r>
            <a:endParaRPr sz="1250"/>
          </a:p>
          <a:p>
            <a:pPr indent="0" lvl="0" marL="0" rtl="0" algn="l">
              <a:spcBef>
                <a:spcPts val="1200"/>
              </a:spcBef>
              <a:spcAft>
                <a:spcPts val="0"/>
              </a:spcAft>
              <a:buNone/>
            </a:pPr>
            <a:r>
              <a:rPr lang="en"/>
              <a:t>Ansible documentation is great and has examples that can be leveraged</a:t>
            </a:r>
            <a:endParaRPr/>
          </a:p>
          <a:p>
            <a:pPr indent="0" lvl="0" marL="0" rtl="0" algn="l">
              <a:spcBef>
                <a:spcPts val="1200"/>
              </a:spcBef>
              <a:spcAft>
                <a:spcPts val="0"/>
              </a:spcAft>
              <a:buNone/>
            </a:pPr>
            <a:r>
              <a:rPr lang="en"/>
              <a:t>We are going to deploy:</a:t>
            </a:r>
            <a:endParaRPr/>
          </a:p>
          <a:p>
            <a:pPr indent="-298767" lvl="0" marL="457200" rtl="0" algn="l">
              <a:spcBef>
                <a:spcPts val="1200"/>
              </a:spcBef>
              <a:spcAft>
                <a:spcPts val="0"/>
              </a:spcAft>
              <a:buSzPct val="100000"/>
              <a:buChar char="-"/>
            </a:pPr>
            <a:r>
              <a:rPr lang="en"/>
              <a:t>Windows Domain Controller</a:t>
            </a:r>
            <a:endParaRPr/>
          </a:p>
          <a:p>
            <a:pPr indent="-298767" lvl="0" marL="457200" rtl="0" algn="l">
              <a:spcBef>
                <a:spcPts val="0"/>
              </a:spcBef>
              <a:spcAft>
                <a:spcPts val="0"/>
              </a:spcAft>
              <a:buSzPct val="100000"/>
              <a:buChar char="-"/>
            </a:pPr>
            <a:r>
              <a:rPr lang="en"/>
              <a:t>Windows Member Server</a:t>
            </a:r>
            <a:endParaRPr/>
          </a:p>
          <a:p>
            <a:pPr indent="-298767" lvl="0" marL="457200" rtl="0" algn="l">
              <a:spcBef>
                <a:spcPts val="0"/>
              </a:spcBef>
              <a:spcAft>
                <a:spcPts val="0"/>
              </a:spcAft>
              <a:buSzPct val="100000"/>
              <a:buChar char="-"/>
            </a:pPr>
            <a:r>
              <a:rPr lang="en"/>
              <a:t>Linux OpenVPN Server</a:t>
            </a:r>
            <a:endParaRPr/>
          </a:p>
          <a:p>
            <a:pPr indent="-298767" lvl="0" marL="457200" rtl="0" algn="l">
              <a:spcBef>
                <a:spcPts val="0"/>
              </a:spcBef>
              <a:spcAft>
                <a:spcPts val="0"/>
              </a:spcAft>
              <a:buSzPct val="100000"/>
              <a:buChar char="-"/>
            </a:pPr>
            <a:r>
              <a:rPr lang="en"/>
              <a:t>Linux Web Server</a:t>
            </a:r>
            <a:endParaRPr/>
          </a:p>
        </p:txBody>
      </p:sp>
      <p:pic>
        <p:nvPicPr>
          <p:cNvPr id="136" name="Google Shape;136;p14"/>
          <p:cNvPicPr preferRelativeResize="0"/>
          <p:nvPr/>
        </p:nvPicPr>
        <p:blipFill>
          <a:blip r:embed="rId4">
            <a:alphaModFix/>
          </a:blip>
          <a:stretch>
            <a:fillRect/>
          </a:stretch>
        </p:blipFill>
        <p:spPr>
          <a:xfrm>
            <a:off x="4939050" y="938600"/>
            <a:ext cx="1929340" cy="540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819150" y="845600"/>
            <a:ext cx="7505700" cy="6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Downloads and SupportingScripts Folder</a:t>
            </a:r>
            <a:endParaRPr/>
          </a:p>
        </p:txBody>
      </p:sp>
      <p:sp>
        <p:nvSpPr>
          <p:cNvPr id="265" name="Google Shape;265;p32"/>
          <p:cNvSpPr txBox="1"/>
          <p:nvPr>
            <p:ph idx="1" type="body"/>
          </p:nvPr>
        </p:nvSpPr>
        <p:spPr>
          <a:xfrm>
            <a:off x="819150" y="1489975"/>
            <a:ext cx="7505700" cy="2948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Downloads folder contains msi packages, the software is now out-dated</a:t>
            </a:r>
            <a:endParaRPr/>
          </a:p>
          <a:p>
            <a:pPr indent="-304958" lvl="0" marL="457200" rtl="0" algn="l">
              <a:spcBef>
                <a:spcPts val="1200"/>
              </a:spcBef>
              <a:spcAft>
                <a:spcPts val="0"/>
              </a:spcAft>
              <a:buSzPct val="100000"/>
              <a:buChar char="-"/>
            </a:pPr>
            <a:r>
              <a:rPr lang="en"/>
              <a:t>Firefox</a:t>
            </a:r>
            <a:endParaRPr/>
          </a:p>
          <a:p>
            <a:pPr indent="-304958" lvl="0" marL="457200" rtl="0" algn="l">
              <a:spcBef>
                <a:spcPts val="0"/>
              </a:spcBef>
              <a:spcAft>
                <a:spcPts val="0"/>
              </a:spcAft>
              <a:buSzPct val="100000"/>
              <a:buChar char="-"/>
            </a:pPr>
            <a:r>
              <a:rPr lang="en"/>
              <a:t>Thunderbird</a:t>
            </a:r>
            <a:endParaRPr/>
          </a:p>
          <a:p>
            <a:pPr indent="-304958" lvl="0" marL="457200" rtl="0" algn="l">
              <a:spcBef>
                <a:spcPts val="0"/>
              </a:spcBef>
              <a:spcAft>
                <a:spcPts val="0"/>
              </a:spcAft>
              <a:buSzPct val="100000"/>
              <a:buChar char="-"/>
            </a:pPr>
            <a:r>
              <a:rPr lang="en"/>
              <a:t>OpenJDK 17 from Microsoft</a:t>
            </a:r>
            <a:endParaRPr/>
          </a:p>
          <a:p>
            <a:pPr indent="-304958" lvl="0" marL="457200" rtl="0" algn="l">
              <a:spcBef>
                <a:spcPts val="0"/>
              </a:spcBef>
              <a:spcAft>
                <a:spcPts val="0"/>
              </a:spcAft>
              <a:buSzPct val="100000"/>
              <a:buChar char="-"/>
            </a:pPr>
            <a:r>
              <a:rPr lang="en"/>
              <a:t>Libre Office 7.35</a:t>
            </a:r>
            <a:endParaRPr/>
          </a:p>
          <a:p>
            <a:pPr indent="-304958" lvl="0" marL="457200" rtl="0" algn="l">
              <a:spcBef>
                <a:spcPts val="0"/>
              </a:spcBef>
              <a:spcAft>
                <a:spcPts val="0"/>
              </a:spcAft>
              <a:buSzPct val="100000"/>
              <a:buChar char="-"/>
            </a:pPr>
            <a:r>
              <a:rPr lang="en"/>
              <a:t>“registrymodifications.xcu” -  Used by Libre Office for Settings of Macros and History of Files</a:t>
            </a:r>
            <a:endParaRPr/>
          </a:p>
          <a:p>
            <a:pPr indent="-304958" lvl="0" marL="457200" rtl="0" algn="l">
              <a:spcBef>
                <a:spcPts val="0"/>
              </a:spcBef>
              <a:spcAft>
                <a:spcPts val="0"/>
              </a:spcAft>
              <a:buSzPct val="100000"/>
              <a:buChar char="-"/>
            </a:pPr>
            <a:r>
              <a:rPr lang="en"/>
              <a:t>“pwshProcessODT.ps1 - Used by the scheduled task to execute the macros sent</a:t>
            </a:r>
            <a:endParaRPr/>
          </a:p>
          <a:p>
            <a:pPr indent="-304958" lvl="0" marL="457200" rtl="0" algn="l">
              <a:spcBef>
                <a:spcPts val="0"/>
              </a:spcBef>
              <a:spcAft>
                <a:spcPts val="0"/>
              </a:spcAft>
              <a:buSzPct val="100000"/>
              <a:buChar char="-"/>
            </a:pPr>
            <a:r>
              <a:rPr lang="en"/>
              <a:t>7-Zip - Can be used in a dll </a:t>
            </a:r>
            <a:r>
              <a:rPr lang="en"/>
              <a:t>persistence</a:t>
            </a:r>
            <a:r>
              <a:rPr lang="en"/>
              <a:t> activity outside of Purple Attack Path</a:t>
            </a:r>
            <a:endParaRPr/>
          </a:p>
          <a:p>
            <a:pPr indent="-304958" lvl="0" marL="457200" rtl="0" algn="l">
              <a:spcBef>
                <a:spcPts val="0"/>
              </a:spcBef>
              <a:spcAft>
                <a:spcPts val="0"/>
              </a:spcAft>
              <a:buSzPct val="100000"/>
              <a:buChar char="-"/>
            </a:pPr>
            <a:r>
              <a:rPr lang="en"/>
              <a:t>openvpn-install.sh - Script to configure openvpn</a:t>
            </a:r>
            <a:endParaRPr/>
          </a:p>
          <a:p>
            <a:pPr indent="-304958" lvl="0" marL="457200" rtl="0" algn="l">
              <a:spcBef>
                <a:spcPts val="0"/>
              </a:spcBef>
              <a:spcAft>
                <a:spcPts val="0"/>
              </a:spcAft>
              <a:buSzPct val="100000"/>
              <a:buChar char="-"/>
            </a:pPr>
            <a:r>
              <a:rPr lang="en"/>
              <a:t>getSimpleCMS-Custom.zip - Customized working version of GetSimple CMS</a:t>
            </a:r>
            <a:endParaRPr/>
          </a:p>
          <a:p>
            <a:pPr indent="0" lvl="0" marL="0" rtl="0" algn="l">
              <a:spcBef>
                <a:spcPts val="1200"/>
              </a:spcBef>
              <a:spcAft>
                <a:spcPts val="0"/>
              </a:spcAft>
              <a:buNone/>
            </a:pPr>
            <a:r>
              <a:rPr lang="en"/>
              <a:t>SupportingScripts</a:t>
            </a:r>
            <a:endParaRPr/>
          </a:p>
          <a:p>
            <a:pPr indent="-304958" lvl="0" marL="457200" rtl="0" algn="l">
              <a:spcBef>
                <a:spcPts val="1200"/>
              </a:spcBef>
              <a:spcAft>
                <a:spcPts val="0"/>
              </a:spcAft>
              <a:buSzPct val="100000"/>
              <a:buChar char="-"/>
            </a:pPr>
            <a:r>
              <a:rPr lang="en"/>
              <a:t>buildADUsers.py - Used to generate the ansible yml to build the users, not the most efficient way of conducting this activity but was most efficient for what was created.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Keys Folder</a:t>
            </a:r>
            <a:endParaRPr/>
          </a:p>
        </p:txBody>
      </p:sp>
      <p:sp>
        <p:nvSpPr>
          <p:cNvPr id="271" name="Google Shape;271;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Folder needs the SSH Key that is necessary to authenticate to your LightSail created Ubuntu Servers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Remember: You can create a custom key for the various instances of servers that you have…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key if named something unique needs to be updated in the inventory.yml file for access to the Ubuntu Servers that you create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Ansible - ansible.cfg</a:t>
            </a:r>
            <a:endParaRPr/>
          </a:p>
        </p:txBody>
      </p:sp>
      <p:sp>
        <p:nvSpPr>
          <p:cNvPr id="142" name="Google Shape;142;p15"/>
          <p:cNvSpPr txBox="1"/>
          <p:nvPr>
            <p:ph idx="1" type="body"/>
          </p:nvPr>
        </p:nvSpPr>
        <p:spPr>
          <a:xfrm>
            <a:off x="4707950" y="1909675"/>
            <a:ext cx="3753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nocows = 1 - Disables the ASCII Art Default Setting</a:t>
            </a:r>
            <a:endParaRPr/>
          </a:p>
          <a:p>
            <a:pPr indent="0" lvl="0" marL="0" rtl="0" algn="l">
              <a:spcBef>
                <a:spcPts val="1200"/>
              </a:spcBef>
              <a:spcAft>
                <a:spcPts val="0"/>
              </a:spcAft>
              <a:buNone/>
            </a:pPr>
            <a:r>
              <a:rPr lang="en"/>
              <a:t>host_key_checking = False (Poor Security)</a:t>
            </a:r>
            <a:endParaRPr/>
          </a:p>
          <a:p>
            <a:pPr indent="0" lvl="0" marL="0" rtl="0" algn="l">
              <a:spcBef>
                <a:spcPts val="1200"/>
              </a:spcBef>
              <a:spcAft>
                <a:spcPts val="0"/>
              </a:spcAft>
              <a:buNone/>
            </a:pPr>
            <a:r>
              <a:rPr lang="en"/>
              <a:t>deprecation_warnings = False (Poor Operational)</a:t>
            </a:r>
            <a:endParaRPr/>
          </a:p>
          <a:p>
            <a:pPr indent="0" lvl="0" marL="0" rtl="0" algn="l">
              <a:spcBef>
                <a:spcPts val="1200"/>
              </a:spcBef>
              <a:spcAft>
                <a:spcPts val="0"/>
              </a:spcAft>
              <a:buNone/>
            </a:pPr>
            <a:r>
              <a:rPr lang="en"/>
              <a:t>Inventory File</a:t>
            </a:r>
            <a:endParaRPr/>
          </a:p>
          <a:p>
            <a:pPr indent="0" lvl="0" marL="0" rtl="0" algn="l">
              <a:spcBef>
                <a:spcPts val="1200"/>
              </a:spcBef>
              <a:spcAft>
                <a:spcPts val="1200"/>
              </a:spcAft>
              <a:buNone/>
            </a:pPr>
            <a:r>
              <a:rPr lang="en"/>
              <a:t>command_timeout - Necessary for slow connections or reboots in configurations</a:t>
            </a:r>
            <a:endParaRPr/>
          </a:p>
        </p:txBody>
      </p:sp>
      <p:pic>
        <p:nvPicPr>
          <p:cNvPr id="143" name="Google Shape;143;p15"/>
          <p:cNvPicPr preferRelativeResize="0"/>
          <p:nvPr/>
        </p:nvPicPr>
        <p:blipFill>
          <a:blip r:embed="rId3">
            <a:alphaModFix/>
          </a:blip>
          <a:stretch>
            <a:fillRect/>
          </a:stretch>
        </p:blipFill>
        <p:spPr>
          <a:xfrm>
            <a:off x="381350" y="1909675"/>
            <a:ext cx="4267201" cy="24792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Ansible - inventory.yml (Inventory File)</a:t>
            </a:r>
            <a:endParaRPr/>
          </a:p>
        </p:txBody>
      </p:sp>
      <p:sp>
        <p:nvSpPr>
          <p:cNvPr id="149" name="Google Shape;149;p16"/>
          <p:cNvSpPr txBox="1"/>
          <p:nvPr>
            <p:ph idx="1" type="body"/>
          </p:nvPr>
        </p:nvSpPr>
        <p:spPr>
          <a:xfrm>
            <a:off x="6918825" y="1679400"/>
            <a:ext cx="1624200" cy="27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Indentation is Important</a:t>
            </a:r>
            <a:endParaRPr/>
          </a:p>
          <a:p>
            <a:pPr indent="0" lvl="0" marL="0" rtl="0" algn="l">
              <a:spcBef>
                <a:spcPts val="1200"/>
              </a:spcBef>
              <a:spcAft>
                <a:spcPts val="0"/>
              </a:spcAft>
              <a:buNone/>
            </a:pPr>
            <a:r>
              <a:rPr lang="en"/>
              <a:t>Hosts (Associates to the Playbooks)</a:t>
            </a:r>
            <a:endParaRPr/>
          </a:p>
          <a:p>
            <a:pPr indent="0" lvl="0" marL="0" rtl="0" algn="l">
              <a:spcBef>
                <a:spcPts val="1200"/>
              </a:spcBef>
              <a:spcAft>
                <a:spcPts val="0"/>
              </a:spcAft>
              <a:buNone/>
            </a:pPr>
            <a:r>
              <a:rPr lang="en"/>
              <a:t>Ansible Connection</a:t>
            </a:r>
            <a:endParaRPr/>
          </a:p>
          <a:p>
            <a:pPr indent="0" lvl="0" marL="0" rtl="0" algn="l">
              <a:spcBef>
                <a:spcPts val="1200"/>
              </a:spcBef>
              <a:spcAft>
                <a:spcPts val="1200"/>
              </a:spcAft>
              <a:buNone/>
            </a:pPr>
            <a:r>
              <a:rPr lang="en"/>
              <a:t>Ansible Variables</a:t>
            </a:r>
            <a:endParaRPr/>
          </a:p>
        </p:txBody>
      </p:sp>
      <p:pic>
        <p:nvPicPr>
          <p:cNvPr id="150" name="Google Shape;150;p16"/>
          <p:cNvPicPr preferRelativeResize="0"/>
          <p:nvPr/>
        </p:nvPicPr>
        <p:blipFill>
          <a:blip r:embed="rId3">
            <a:alphaModFix/>
          </a:blip>
          <a:stretch>
            <a:fillRect/>
          </a:stretch>
        </p:blipFill>
        <p:spPr>
          <a:xfrm>
            <a:off x="460050" y="1679400"/>
            <a:ext cx="6402975" cy="267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inventory.yml - Setup WinRM</a:t>
            </a:r>
            <a:endParaRPr/>
          </a:p>
        </p:txBody>
      </p:sp>
      <p:sp>
        <p:nvSpPr>
          <p:cNvPr id="156" name="Google Shape;156;p17"/>
          <p:cNvSpPr txBox="1"/>
          <p:nvPr>
            <p:ph idx="1" type="body"/>
          </p:nvPr>
        </p:nvSpPr>
        <p:spPr>
          <a:xfrm>
            <a:off x="7154950" y="1909675"/>
            <a:ext cx="1481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Windows Ansible Setup</a:t>
            </a:r>
            <a:endParaRPr/>
          </a:p>
          <a:p>
            <a:pPr indent="0" lvl="0" marL="0" rtl="0" algn="l">
              <a:spcBef>
                <a:spcPts val="1200"/>
              </a:spcBef>
              <a:spcAft>
                <a:spcPts val="0"/>
              </a:spcAft>
              <a:buNone/>
            </a:pPr>
            <a:r>
              <a:rPr lang="en"/>
              <a:t>Powershell Script* Insecure</a:t>
            </a:r>
            <a:endParaRPr/>
          </a:p>
          <a:p>
            <a:pPr indent="0" lvl="0" marL="0" rtl="0" algn="l">
              <a:spcBef>
                <a:spcPts val="1200"/>
              </a:spcBef>
              <a:spcAft>
                <a:spcPts val="1200"/>
              </a:spcAft>
              <a:buNone/>
            </a:pPr>
            <a:r>
              <a:rPr lang="en"/>
              <a:t>WinRM Setup Prior to Running Ansible Scripting</a:t>
            </a:r>
            <a:endParaRPr/>
          </a:p>
        </p:txBody>
      </p:sp>
      <p:pic>
        <p:nvPicPr>
          <p:cNvPr id="157" name="Google Shape;157;p17"/>
          <p:cNvPicPr preferRelativeResize="0"/>
          <p:nvPr/>
        </p:nvPicPr>
        <p:blipFill>
          <a:blip r:embed="rId3">
            <a:alphaModFix/>
          </a:blip>
          <a:stretch>
            <a:fillRect/>
          </a:stretch>
        </p:blipFill>
        <p:spPr>
          <a:xfrm>
            <a:off x="374200" y="1909675"/>
            <a:ext cx="6735650" cy="24346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of WinRM on purpleDC and purpleMbr</a:t>
            </a:r>
            <a:endParaRPr/>
          </a:p>
        </p:txBody>
      </p:sp>
      <p:sp>
        <p:nvSpPr>
          <p:cNvPr id="163" name="Google Shape;163;p18"/>
          <p:cNvSpPr txBox="1"/>
          <p:nvPr>
            <p:ph idx="1" type="body"/>
          </p:nvPr>
        </p:nvSpPr>
        <p:spPr>
          <a:xfrm>
            <a:off x="6296350" y="1990725"/>
            <a:ext cx="20286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in the Powershell</a:t>
            </a:r>
            <a:endParaRPr/>
          </a:p>
          <a:p>
            <a:pPr indent="0" lvl="0" marL="0" rtl="0" algn="l">
              <a:spcBef>
                <a:spcPts val="1200"/>
              </a:spcBef>
              <a:spcAft>
                <a:spcPts val="0"/>
              </a:spcAft>
              <a:buNone/>
            </a:pPr>
            <a:r>
              <a:rPr lang="en"/>
              <a:t>Execute Powershell</a:t>
            </a:r>
            <a:endParaRPr/>
          </a:p>
          <a:p>
            <a:pPr indent="0" lvl="0" marL="0" rtl="0" algn="l">
              <a:spcBef>
                <a:spcPts val="1200"/>
              </a:spcBef>
              <a:spcAft>
                <a:spcPts val="0"/>
              </a:spcAft>
              <a:buNone/>
            </a:pPr>
            <a:r>
              <a:rPr lang="en"/>
              <a:t>Execute .\setupAnsible.ps1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Needs to be done prior to ansible executing the Windows Playbooks</a:t>
            </a:r>
            <a:endParaRPr/>
          </a:p>
        </p:txBody>
      </p:sp>
      <p:pic>
        <p:nvPicPr>
          <p:cNvPr id="164" name="Google Shape;164;p18"/>
          <p:cNvPicPr preferRelativeResize="0"/>
          <p:nvPr/>
        </p:nvPicPr>
        <p:blipFill>
          <a:blip r:embed="rId3">
            <a:alphaModFix/>
          </a:blip>
          <a:stretch>
            <a:fillRect/>
          </a:stretch>
        </p:blipFill>
        <p:spPr>
          <a:xfrm>
            <a:off x="681875" y="1695475"/>
            <a:ext cx="5166101" cy="30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Inventory.yml - vars</a:t>
            </a:r>
            <a:endParaRPr/>
          </a:p>
        </p:txBody>
      </p:sp>
      <p:sp>
        <p:nvSpPr>
          <p:cNvPr id="170" name="Google Shape;170;p19"/>
          <p:cNvSpPr txBox="1"/>
          <p:nvPr>
            <p:ph idx="1" type="body"/>
          </p:nvPr>
        </p:nvSpPr>
        <p:spPr>
          <a:xfrm>
            <a:off x="6804350" y="1580400"/>
            <a:ext cx="1774500" cy="2318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Ansible Python Interpreter (When python2 was a thing…)</a:t>
            </a:r>
            <a:endParaRPr/>
          </a:p>
          <a:p>
            <a:pPr indent="0" lvl="0" marL="0" rtl="0" algn="l">
              <a:spcBef>
                <a:spcPts val="1200"/>
              </a:spcBef>
              <a:spcAft>
                <a:spcPts val="0"/>
              </a:spcAft>
              <a:buNone/>
            </a:pPr>
            <a:r>
              <a:rPr lang="en"/>
              <a:t>Variables used in playbook… </a:t>
            </a:r>
            <a:endParaRPr/>
          </a:p>
          <a:p>
            <a:pPr indent="0" lvl="0" marL="0" rtl="0" algn="l">
              <a:spcBef>
                <a:spcPts val="1200"/>
              </a:spcBef>
              <a:spcAft>
                <a:spcPts val="0"/>
              </a:spcAft>
              <a:buNone/>
            </a:pPr>
            <a:r>
              <a:rPr lang="en"/>
              <a:t>Change Paths as necessary</a:t>
            </a:r>
            <a:endParaRPr/>
          </a:p>
          <a:p>
            <a:pPr indent="0" lvl="0" marL="0" rtl="0" algn="l">
              <a:spcBef>
                <a:spcPts val="1200"/>
              </a:spcBef>
              <a:spcAft>
                <a:spcPts val="1200"/>
              </a:spcAft>
              <a:buNone/>
            </a:pPr>
            <a:r>
              <a:rPr lang="en"/>
              <a:t>lightsailPem is what you download from your instance</a:t>
            </a:r>
            <a:endParaRPr/>
          </a:p>
        </p:txBody>
      </p:sp>
      <p:pic>
        <p:nvPicPr>
          <p:cNvPr id="171" name="Google Shape;171;p19"/>
          <p:cNvPicPr preferRelativeResize="0"/>
          <p:nvPr/>
        </p:nvPicPr>
        <p:blipFill>
          <a:blip r:embed="rId3">
            <a:alphaModFix/>
          </a:blip>
          <a:stretch>
            <a:fillRect/>
          </a:stretch>
        </p:blipFill>
        <p:spPr>
          <a:xfrm>
            <a:off x="311950" y="1580525"/>
            <a:ext cx="6334975" cy="2318632"/>
          </a:xfrm>
          <a:prstGeom prst="rect">
            <a:avLst/>
          </a:prstGeom>
          <a:noFill/>
          <a:ln>
            <a:noFill/>
          </a:ln>
        </p:spPr>
      </p:pic>
      <p:sp>
        <p:nvSpPr>
          <p:cNvPr id="172" name="Google Shape;172;p19"/>
          <p:cNvSpPr txBox="1"/>
          <p:nvPr/>
        </p:nvSpPr>
        <p:spPr>
          <a:xfrm>
            <a:off x="493700" y="4021075"/>
            <a:ext cx="783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dnsInternalServer is the Private IP of purpleDC, the domainPass is the administrator password of purpleDC, and the domainName and netbiosName used to create and join the domain present</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Configure.yml - playbooks.yml</a:t>
            </a:r>
            <a:endParaRPr/>
          </a:p>
        </p:txBody>
      </p:sp>
      <p:sp>
        <p:nvSpPr>
          <p:cNvPr id="178" name="Google Shape;178;p20"/>
          <p:cNvSpPr txBox="1"/>
          <p:nvPr>
            <p:ph idx="1" type="body"/>
          </p:nvPr>
        </p:nvSpPr>
        <p:spPr>
          <a:xfrm>
            <a:off x="6002975" y="1438150"/>
            <a:ext cx="2322000" cy="3000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Define in configure.yml the order to run the playbooks</a:t>
            </a:r>
            <a:endParaRPr/>
          </a:p>
          <a:p>
            <a:pPr indent="0" lvl="0" marL="0" rtl="0" algn="l">
              <a:spcBef>
                <a:spcPts val="1200"/>
              </a:spcBef>
              <a:spcAft>
                <a:spcPts val="0"/>
              </a:spcAft>
              <a:buNone/>
            </a:pPr>
            <a:r>
              <a:rPr lang="en"/>
              <a:t>Notes abort pre-reqs and how to execute with the inventory and configure files</a:t>
            </a:r>
            <a:endParaRPr/>
          </a:p>
          <a:p>
            <a:pPr indent="0" lvl="0" marL="0" rtl="0" algn="l">
              <a:spcBef>
                <a:spcPts val="1200"/>
              </a:spcBef>
              <a:spcAft>
                <a:spcPts val="0"/>
              </a:spcAft>
              <a:buNone/>
            </a:pPr>
            <a:r>
              <a:rPr lang="en"/>
              <a:t>Configure the DC before configuring clients that join to the DC</a:t>
            </a:r>
            <a:endParaRPr/>
          </a:p>
          <a:p>
            <a:pPr indent="0" lvl="0" marL="0" rtl="0" algn="l">
              <a:spcBef>
                <a:spcPts val="1200"/>
              </a:spcBef>
              <a:spcAft>
                <a:spcPts val="0"/>
              </a:spcAft>
              <a:buNone/>
            </a:pPr>
            <a:r>
              <a:rPr lang="en"/>
              <a:t>Defined a playbook for each server</a:t>
            </a:r>
            <a:endParaRPr/>
          </a:p>
          <a:p>
            <a:pPr indent="0" lvl="0" marL="0" rtl="0" algn="l">
              <a:spcBef>
                <a:spcPts val="1200"/>
              </a:spcBef>
              <a:spcAft>
                <a:spcPts val="1200"/>
              </a:spcAft>
              <a:buNone/>
            </a:pPr>
            <a:r>
              <a:rPr lang="en"/>
              <a:t>Could define roles if I was configuring multiple servers as an apache webserver (Not demonstrated)</a:t>
            </a:r>
            <a:endParaRPr/>
          </a:p>
        </p:txBody>
      </p:sp>
      <p:pic>
        <p:nvPicPr>
          <p:cNvPr id="179" name="Google Shape;179;p20"/>
          <p:cNvPicPr preferRelativeResize="0"/>
          <p:nvPr/>
        </p:nvPicPr>
        <p:blipFill>
          <a:blip r:embed="rId3">
            <a:alphaModFix/>
          </a:blip>
          <a:stretch>
            <a:fillRect/>
          </a:stretch>
        </p:blipFill>
        <p:spPr>
          <a:xfrm>
            <a:off x="666125" y="3254059"/>
            <a:ext cx="5216325" cy="1495425"/>
          </a:xfrm>
          <a:prstGeom prst="rect">
            <a:avLst/>
          </a:prstGeom>
          <a:noFill/>
          <a:ln>
            <a:noFill/>
          </a:ln>
        </p:spPr>
      </p:pic>
      <p:pic>
        <p:nvPicPr>
          <p:cNvPr id="180" name="Google Shape;180;p20"/>
          <p:cNvPicPr preferRelativeResize="0"/>
          <p:nvPr/>
        </p:nvPicPr>
        <p:blipFill>
          <a:blip r:embed="rId4">
            <a:alphaModFix/>
          </a:blip>
          <a:stretch>
            <a:fillRect/>
          </a:stretch>
        </p:blipFill>
        <p:spPr>
          <a:xfrm>
            <a:off x="666120" y="1399695"/>
            <a:ext cx="3892375" cy="185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908675" y="351925"/>
            <a:ext cx="78741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Playbook - configPurpleDC.yml</a:t>
            </a:r>
            <a:endParaRPr/>
          </a:p>
        </p:txBody>
      </p:sp>
      <p:sp>
        <p:nvSpPr>
          <p:cNvPr id="186" name="Google Shape;186;p21"/>
          <p:cNvSpPr txBox="1"/>
          <p:nvPr>
            <p:ph idx="1" type="body"/>
          </p:nvPr>
        </p:nvSpPr>
        <p:spPr>
          <a:xfrm>
            <a:off x="4507600" y="960400"/>
            <a:ext cx="3856500" cy="383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“hosts” - needs to match what is defined in inventory.yml to understand the IP, how to connect, how ansible connects, and passwords.  This needs to be changed to purpleDC to match what is in the inventory.yml</a:t>
            </a:r>
            <a:endParaRPr/>
          </a:p>
          <a:p>
            <a:pPr indent="0" lvl="0" marL="0" rtl="0" algn="l">
              <a:spcBef>
                <a:spcPts val="1200"/>
              </a:spcBef>
              <a:spcAft>
                <a:spcPts val="0"/>
              </a:spcAft>
              <a:buNone/>
            </a:pPr>
            <a:r>
              <a:rPr lang="en"/>
              <a:t>Note the variables are pulled from the inventory.yml.  The commonPass needs to be setup for the safe mode password of the domain.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the reboot, the ansible execution will wait until the reboot is completed.  On a slow connection this can timeout.</a:t>
            </a:r>
            <a:endParaRPr/>
          </a:p>
        </p:txBody>
      </p:sp>
      <p:pic>
        <p:nvPicPr>
          <p:cNvPr id="187" name="Google Shape;187;p21"/>
          <p:cNvPicPr preferRelativeResize="0"/>
          <p:nvPr/>
        </p:nvPicPr>
        <p:blipFill>
          <a:blip r:embed="rId3">
            <a:alphaModFix/>
          </a:blip>
          <a:stretch>
            <a:fillRect/>
          </a:stretch>
        </p:blipFill>
        <p:spPr>
          <a:xfrm>
            <a:off x="281175" y="929450"/>
            <a:ext cx="4004625" cy="387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