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600" r:id="rId2"/>
    <p:sldId id="601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566" r:id="rId15"/>
    <p:sldId id="567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89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13" r:id="rId36"/>
    <p:sldId id="614" r:id="rId37"/>
    <p:sldId id="615" r:id="rId38"/>
    <p:sldId id="616" r:id="rId39"/>
    <p:sldId id="617" r:id="rId40"/>
    <p:sldId id="618" r:id="rId41"/>
    <p:sldId id="619" r:id="rId42"/>
    <p:sldId id="620" r:id="rId43"/>
    <p:sldId id="621" r:id="rId44"/>
    <p:sldId id="622" r:id="rId45"/>
    <p:sldId id="633" r:id="rId46"/>
    <p:sldId id="634" r:id="rId47"/>
    <p:sldId id="635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8" r:id="rId61"/>
    <p:sldId id="649" r:id="rId62"/>
    <p:sldId id="650" r:id="rId63"/>
    <p:sldId id="651" r:id="rId64"/>
    <p:sldId id="652" r:id="rId65"/>
    <p:sldId id="653" r:id="rId66"/>
    <p:sldId id="654" r:id="rId67"/>
    <p:sldId id="655" r:id="rId68"/>
    <p:sldId id="656" r:id="rId69"/>
    <p:sldId id="657" r:id="rId70"/>
    <p:sldId id="658" r:id="rId71"/>
    <p:sldId id="659" r:id="rId72"/>
    <p:sldId id="660" r:id="rId73"/>
    <p:sldId id="661" r:id="rId74"/>
    <p:sldId id="662" r:id="rId75"/>
    <p:sldId id="663" r:id="rId76"/>
    <p:sldId id="664" r:id="rId77"/>
    <p:sldId id="665" r:id="rId78"/>
    <p:sldId id="666" r:id="rId79"/>
    <p:sldId id="667" r:id="rId80"/>
    <p:sldId id="668" r:id="rId81"/>
    <p:sldId id="669" r:id="rId82"/>
    <p:sldId id="670" r:id="rId83"/>
    <p:sldId id="671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en-US" noProof="0" dirty="0"/>
            <a:t>1</a:t>
          </a:r>
          <a:endParaRPr lang="vi-VN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en-US" noProof="0" dirty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05513209-78F1-448C-82FA-B2785EC23FA2}">
      <dgm:prSet/>
      <dgm:spPr/>
      <dgm:t>
        <a:bodyPr/>
        <a:lstStyle/>
        <a:p>
          <a:r>
            <a:rPr lang="en-US" noProof="0" dirty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26C8E4CE-FBB7-4749-9416-9A0938F80C5E}">
      <dgm:prSet custT="1"/>
      <dgm:spPr/>
      <dgm:t>
        <a:bodyPr/>
        <a:lstStyle/>
        <a:p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FFA3A-D7E4-4358-BCF0-9B71EB2D6DBA}" type="parTrans" cxnId="{FA46C4C1-C609-4002-89E9-A6813016DFF7}">
      <dgm:prSet/>
      <dgm:spPr/>
      <dgm:t>
        <a:bodyPr/>
        <a:lstStyle/>
        <a:p>
          <a:endParaRPr lang="en-US"/>
        </a:p>
      </dgm:t>
    </dgm:pt>
    <dgm:pt modelId="{59444403-8EEB-4C93-85A7-AF988682BED8}" type="sibTrans" cxnId="{FA46C4C1-C609-4002-89E9-A6813016DFF7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</dgm:pt>
    <dgm:pt modelId="{F885113E-BE17-4045-B96D-BDD8D07DA3AD}" type="pres">
      <dgm:prSet presAssocID="{6C03E07F-ECFB-4D2F-BA96-D23DA7C5AC73}" presName="composite" presStyleCnt="0"/>
      <dgm:spPr/>
    </dgm:pt>
    <dgm:pt modelId="{A08A9154-0BEB-4230-91C9-16FAC1EF6E1C}" type="pres">
      <dgm:prSet presAssocID="{6C03E07F-ECFB-4D2F-BA96-D23DA7C5AC73}" presName="desTx" presStyleLbl="fgAccFollowNode1" presStyleIdx="0" presStyleCnt="3" custLinFactNeighborX="608" custLinFactNeighborY="-24747">
        <dgm:presLayoutVars>
          <dgm:bulletEnabled val="1"/>
        </dgm:presLayoutVars>
      </dgm:prSet>
      <dgm:spPr/>
    </dgm:pt>
    <dgm:pt modelId="{7D701CF5-2CC3-48B9-A656-E2968A10AA3B}" type="pres">
      <dgm:prSet presAssocID="{6C03E07F-ECFB-4D2F-BA96-D23DA7C5AC73}" presName="labelTx" presStyleLbl="node1" presStyleIdx="0" presStyleCnt="3" custLinFactNeighborY="-32436">
        <dgm:presLayoutVars>
          <dgm:chMax val="0"/>
          <dgm:chPref val="0"/>
          <dgm:bulletEnabled val="1"/>
        </dgm:presLayoutVars>
      </dgm:prSet>
      <dgm:spPr/>
    </dgm:pt>
    <dgm:pt modelId="{85038EDB-25C5-4D4E-ABE9-E631391CFDC0}" type="pres">
      <dgm:prSet presAssocID="{E35E76B6-7078-4B09-B349-C02F66AA5978}" presName="sp" presStyleCnt="0"/>
      <dgm:spPr/>
    </dgm:pt>
    <dgm:pt modelId="{EF56E1D1-AD87-41C2-83E7-8BA376BFBB39}" type="pres">
      <dgm:prSet presAssocID="{759FDF1A-46CB-4DD6-A232-39900ACE14DF}" presName="composite" presStyleCnt="0"/>
      <dgm:spPr/>
    </dgm:pt>
    <dgm:pt modelId="{5012D0F9-E426-4C44-85B1-B5D15A7B4879}" type="pres">
      <dgm:prSet presAssocID="{759FDF1A-46CB-4DD6-A232-39900ACE14DF}" presName="desTx" presStyleLbl="fgAccFollowNode1" presStyleIdx="1" presStyleCnt="3" custLinFactNeighborX="3172" custLinFactNeighborY="-15676">
        <dgm:presLayoutVars>
          <dgm:bulletEnabled val="1"/>
        </dgm:presLayoutVars>
      </dgm:prSet>
      <dgm:spPr/>
    </dgm:pt>
    <dgm:pt modelId="{52D715E9-012B-492D-85DB-CC49546E7451}" type="pres">
      <dgm:prSet presAssocID="{759FDF1A-46CB-4DD6-A232-39900ACE14DF}" presName="labelTx" presStyleLbl="node1" presStyleIdx="1" presStyleCnt="3" custLinFactNeighborY="-15128">
        <dgm:presLayoutVars>
          <dgm:chMax val="0"/>
          <dgm:chPref val="0"/>
          <dgm:bulletEnabled val="1"/>
        </dgm:presLayoutVars>
      </dgm:prSet>
      <dgm:spPr/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 custLinFactNeighborX="-450" custLinFactNeighborY="-1131">
        <dgm:presLayoutVars>
          <dgm:bulletEnabled val="1"/>
        </dgm:presLayoutVars>
      </dgm:prSet>
      <dgm:spPr/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14C4E73-477B-4DFC-A12A-BEB22C372D5A}" type="presOf" srcId="{8C66E9B3-B12D-4C23-A273-982D7F969BBC}" destId="{BDFB8683-95A4-4BBF-9344-3A0D69314DBB}" srcOrd="0" destOrd="0" presId="urn:diagrams.loki3.com/NumberedList"/>
    <dgm:cxn modelId="{C2A8A18D-754D-459C-ABE1-E3A0997B6153}" type="presOf" srcId="{26C8E4CE-FBB7-4749-9416-9A0938F80C5E}" destId="{20BEFA03-6951-4A7C-A59E-41DEF89A1A38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FA46C4C1-C609-4002-89E9-A6813016DFF7}" srcId="{05513209-78F1-448C-82FA-B2785EC23FA2}" destId="{26C8E4CE-FBB7-4749-9416-9A0938F80C5E}" srcOrd="0" destOrd="0" parTransId="{527FFA3A-D7E4-4358-BCF0-9B71EB2D6DBA}" sibTransId="{59444403-8EEB-4C93-85A7-AF988682BED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373752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601364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609598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1</a:t>
          </a:r>
          <a:endParaRPr lang="vi-VN" sz="5900" kern="1200" noProof="0" dirty="0"/>
        </a:p>
      </dsp:txBody>
      <dsp:txXfrm>
        <a:off x="171343" y="780941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621156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Ý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tưởng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04000" y="2353960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43840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2</a:t>
          </a:r>
          <a:endParaRPr lang="vi-VN" sz="5900" kern="1200" noProof="0" dirty="0"/>
        </a:p>
      </dsp:txBody>
      <dsp:txXfrm>
        <a:off x="171343" y="2609745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4278720" y="120765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91440" rIns="13716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36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thác</a:t>
          </a:r>
          <a:endParaRPr lang="vi-VN" sz="36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71570" y="4182769"/>
        <a:ext cx="7138634" cy="1256368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noProof="0" dirty="0"/>
            <a:t>3</a:t>
          </a:r>
          <a:endParaRPr lang="vi-VN" sz="5900" kern="1200" noProof="0" dirty="0"/>
        </a:p>
      </dsp:txBody>
      <dsp:txXfrm>
        <a:off x="171343" y="4413043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8D49-200F-4A96-9512-FBD612BC1920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BCACD-55B9-438F-9E2E-41357213B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4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1DDC-48CD-40A3-9EA9-83BA7F9D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0CAB-A07F-4412-AD17-23982D89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B697-44F4-48D4-9B1D-27A2D9F6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9656-43C9-4A96-8D09-731A1BC1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B60B-E939-431C-AF79-04654023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9FE9-D291-4E7F-BCC5-3A9A2C92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63A91-D1FC-47A6-81AC-E669A811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00D4-6622-4C4E-8FC3-48C007D4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C959-64B0-44DA-A25B-F2DDEDB8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21F5-E398-4AB0-AB41-2959FEE9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91966-4DE5-46C8-950E-A0206113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3A882-2377-4C04-8DAE-D1F59A01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4028-1974-4390-BF61-F2E254F6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1AF8-800C-4E79-97EE-DE870B6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FE42-9070-47BE-BFE9-B9B12E12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96753"/>
            <a:ext cx="103632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r>
              <a:rPr lang="vi-VN" dirty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3717032"/>
            <a:ext cx="10369152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95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228600"/>
            <a:ext cx="11480800" cy="6400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5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12192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11368683" y="6237312"/>
            <a:ext cx="823317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12192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587" y="6237312"/>
            <a:ext cx="815413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1219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3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533400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93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CA71-B6A4-4D72-9DB6-59673EF0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AEF3-FEF8-471C-824D-39F0DA57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64D7-195D-4BDA-BAE0-62697788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5ADC-6630-4B5D-B73B-EB46967A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D9EA-49B4-401B-9DD6-5F644EEC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E06F-9021-49BA-963B-6191994B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2E26-DB20-4897-82F1-FE08FD2D5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0CD5-67A2-4BE1-8301-1EBE4829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EEAC-3584-4F78-A89B-242BFD95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4BA3-CB1F-418E-90F6-8BB209BF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7D08-BC14-452D-994F-911A5A7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F2D9-DF2A-412F-A222-DE1C041E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F536-A364-470C-9E38-AF07861AE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BCD38-672E-48E2-9A0D-ADEFED7F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D58B5-C46A-4D3B-BB5B-8ECBCA22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C87C0-63BA-4EDC-A3B6-A9AEF65E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0ABF-1ED6-4781-87D7-1ABE5CCD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764B-4712-47C6-92B8-AA2261B2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DAAD-68CA-42A0-A5AB-EDE4F3E9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9C2E-61FA-4D8D-BBCC-16F62E78F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78515-E762-4A8F-BFF1-3A28DD290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29198-4330-4299-A9A1-B0C9A901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9896E-2E8C-4495-A437-BA384DDB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07DC3-72CF-46F7-BD8D-4F4E9541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6A6C-9BDF-4F13-B6CB-9729ACA8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1601D-9C79-44F9-9784-8FD74F56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85300-9EBE-455D-930E-F226C611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2E113-B993-4354-8D87-E8BA8302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344CF-76ED-419C-8FEB-A4F8A7E2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597D8-1A38-4E5E-9608-0FE1ED3C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A50C5-5750-4C08-901F-D3C0D31E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8DE1-528A-443C-8D4A-163E236F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3AC8-D3DC-4CA6-8A9F-6960E3F7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215CB-32BE-46EE-8FDC-FCC01041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7233-F5EA-4D73-AF1C-4CA9E180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D16C9-A6F9-4074-B188-338476D2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F6D3E-885C-4591-898B-09E910DE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B83F-22C6-4D40-B91B-E8829B0C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F4199-E727-4E97-90B7-E6D6AA5F1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8E05-FC7F-42A8-A8EC-A800ECBDB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DF6D-F53C-449F-921E-B1494C44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A1EF1-9D71-4528-8B84-C13A4BAE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3A532-55C2-496C-B970-4BC040F0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39474-3F86-4204-9054-C02E673A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185C-B935-476B-A902-0AF9B488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6919-E5A0-4BBC-B9D3-8EACDCEAE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A545-D77C-4DA1-88EE-5AAD7E8B28F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78C90-47FD-4488-B83E-401970FE0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D500-C85A-410C-9B6E-C55C0B732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087F-2B64-4303-98CC-EC9AC9C6D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895599" y="3335906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Bufferoverflow-1-byte</a:t>
            </a:r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42CAA7-3920-4234-B6A5-60B96583DB2E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C930B6-30B5-46F7-907A-388BC6434B6E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“info functions” </a:t>
            </a:r>
            <a:r>
              <a:rPr lang="en-US" dirty="0" err="1"/>
              <a:t>trong</a:t>
            </a:r>
            <a:r>
              <a:rPr lang="en-US" dirty="0"/>
              <a:t> GDB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Bye()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byte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Bye() : 0x0804846b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 : 0x0804848b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1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16 byte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callme_maybe</a:t>
            </a:r>
            <a:r>
              <a:rPr lang="en-US" dirty="0"/>
              <a:t> + 1 byte(\x8b)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callme_maybe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0x0804846b </a:t>
            </a:r>
            <a:r>
              <a:rPr lang="en-US" dirty="0" err="1"/>
              <a:t>thành</a:t>
            </a:r>
            <a:r>
              <a:rPr lang="en-US" dirty="0"/>
              <a:t> 0x0804848b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sang </a:t>
            </a:r>
            <a:r>
              <a:rPr lang="en-US" dirty="0" err="1"/>
              <a:t>cat_flag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15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52600"/>
            <a:ext cx="8229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8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895599" y="3335906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Bufferoverflow-homemade-cookie-v1</a:t>
            </a:r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12D4D10-068E-4282-9889-28C4861FA037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2BA4156-E070-4882-9BFC-C899F0AA3F78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9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8229600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7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hàm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 : </a:t>
            </a:r>
            <a:r>
              <a:rPr lang="en-US" dirty="0" err="1"/>
              <a:t>gọi</a:t>
            </a:r>
            <a:r>
              <a:rPr lang="en-US" dirty="0"/>
              <a:t> system “cat flag”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 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0xc00c1e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buff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16 byte.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gets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6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buff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exit().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main()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flag </a:t>
            </a:r>
            <a:r>
              <a:rPr lang="en-US" dirty="0" err="1"/>
              <a:t>mà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flag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0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914400"/>
            <a:ext cx="84666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2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26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 </a:t>
            </a:r>
            <a:r>
              <a:rPr lang="en-US" dirty="0" err="1"/>
              <a:t>trên</a:t>
            </a:r>
            <a:r>
              <a:rPr lang="en-US" dirty="0"/>
              <a:t> IDA Pro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ở EBP – 1C , v2 ở EBP – C .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qua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,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return,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return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 </a:t>
            </a:r>
            <a:r>
              <a:rPr lang="en-US" dirty="0" err="1"/>
              <a:t>chèn</a:t>
            </a:r>
            <a:r>
              <a:rPr lang="en-US" dirty="0"/>
              <a:t> 16 byte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+ 8 byte </a:t>
            </a:r>
            <a:r>
              <a:rPr lang="en-US" dirty="0" err="1"/>
              <a:t>đến</a:t>
            </a:r>
            <a:r>
              <a:rPr lang="en-US" dirty="0"/>
              <a:t> save EBP + 4 byte EBP +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 (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return)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ta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1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“info functions”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gdb</a:t>
            </a:r>
            <a:r>
              <a:rPr lang="en-US" dirty="0"/>
              <a:t> ta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0x080484cb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84699"/>
            <a:ext cx="8382000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1556"/>
            <a:ext cx="8229600" cy="9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895601" y="3201059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Bufferoverflow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-overwrite-command</a:t>
            </a:r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D3F5915-E60D-4D02-BB4D-57468509159E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3A54B4-0D43-4433-847B-E8D50D2CEE2A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6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07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buff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38200"/>
            <a:ext cx="8382000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system(</a:t>
            </a:r>
            <a:r>
              <a:rPr lang="en-US" dirty="0" err="1"/>
              <a:t>cmd</a:t>
            </a:r>
            <a:r>
              <a:rPr lang="en-US" dirty="0"/>
              <a:t>) –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“echo Bye!”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“Bye!”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buff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gets()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=&gt;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4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IDA Pro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s(buff)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EBP-28h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command(</a:t>
            </a:r>
            <a:r>
              <a:rPr lang="en-US" dirty="0" err="1"/>
              <a:t>cmd</a:t>
            </a:r>
            <a:r>
              <a:rPr lang="en-US" dirty="0"/>
              <a:t>)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EBP-18h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1"/>
            <a:ext cx="8075240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52124"/>
            <a:ext cx="7010400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28h – 18h = 10h = 16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command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1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3020" y="685800"/>
            <a:ext cx="9144000" cy="6172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 s(buff)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16 byte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14401"/>
            <a:ext cx="7922840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nhập</a:t>
            </a:r>
            <a:r>
              <a:rPr lang="en-US" dirty="0"/>
              <a:t> 16 byte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command,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“echo Bye!” </a:t>
            </a:r>
            <a:r>
              <a:rPr lang="en-US" dirty="0" err="1"/>
              <a:t>thành</a:t>
            </a:r>
            <a:r>
              <a:rPr lang="en-US" dirty="0"/>
              <a:t> “/bin/</a:t>
            </a:r>
            <a:r>
              <a:rPr lang="en-US" dirty="0" err="1"/>
              <a:t>sh</a:t>
            </a:r>
            <a:r>
              <a:rPr lang="en-US" dirty="0"/>
              <a:t>” </a:t>
            </a:r>
            <a:r>
              <a:rPr lang="en-US" dirty="0" err="1"/>
              <a:t>hoặc</a:t>
            </a:r>
            <a:r>
              <a:rPr lang="en-US" dirty="0"/>
              <a:t> “/</a:t>
            </a:r>
            <a:r>
              <a:rPr lang="en-US" dirty="0" err="1"/>
              <a:t>sh</a:t>
            </a:r>
            <a:r>
              <a:rPr lang="en-US" dirty="0"/>
              <a:t>” </a:t>
            </a:r>
            <a:r>
              <a:rPr lang="en-US" dirty="0" err="1"/>
              <a:t>hoặc</a:t>
            </a:r>
            <a:r>
              <a:rPr lang="en-US" dirty="0"/>
              <a:t> “cat flag”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system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“/bin/</a:t>
            </a:r>
            <a:r>
              <a:rPr lang="en-US" dirty="0" err="1"/>
              <a:t>sh</a:t>
            </a:r>
            <a:r>
              <a:rPr lang="en-US" dirty="0"/>
              <a:t>” </a:t>
            </a:r>
            <a:r>
              <a:rPr lang="en-US" dirty="0" err="1"/>
              <a:t>hoặc</a:t>
            </a:r>
            <a:r>
              <a:rPr lang="en-US" dirty="0"/>
              <a:t> “/</a:t>
            </a:r>
            <a:r>
              <a:rPr lang="en-US" dirty="0" err="1"/>
              <a:t>sh</a:t>
            </a:r>
            <a:r>
              <a:rPr lang="en-US" dirty="0"/>
              <a:t>” </a:t>
            </a:r>
            <a:r>
              <a:rPr lang="en-US" dirty="0" err="1"/>
              <a:t>hoặc</a:t>
            </a:r>
            <a:r>
              <a:rPr lang="en-US" dirty="0"/>
              <a:t> “cat flag”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2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37556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552699" y="3335906"/>
            <a:ext cx="6705602" cy="533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Bufferoverflow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-overwrite-short-command</a:t>
            </a:r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C0F3E63-9C02-4DC0-BD56-DA464C4BA602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15714AC-F514-4AB7-8FC3-48B852DD858E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8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8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con </a:t>
            </a:r>
            <a:r>
              <a:rPr lang="en-US" dirty="0" err="1"/>
              <a:t>vun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buff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buff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16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14400"/>
            <a:ext cx="8382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system(</a:t>
            </a:r>
            <a:r>
              <a:rPr lang="en-US" dirty="0" err="1"/>
              <a:t>cmd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“Bye!”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Buff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hàm</a:t>
            </a:r>
            <a:r>
              <a:rPr lang="en-US" dirty="0"/>
              <a:t> read(). </a:t>
            </a:r>
            <a:r>
              <a:rPr lang="en-US" dirty="0" err="1"/>
              <a:t>Hàm</a:t>
            </a:r>
            <a:r>
              <a:rPr lang="en-US" dirty="0"/>
              <a:t> read()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buffer overflow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1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IDA Pro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 (buff)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EBP - 28h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38200"/>
            <a:ext cx="80752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hàm</a:t>
            </a:r>
            <a:r>
              <a:rPr lang="en-US" dirty="0"/>
              <a:t> con </a:t>
            </a:r>
            <a:r>
              <a:rPr lang="en-US" dirty="0" err="1"/>
              <a:t>là</a:t>
            </a:r>
            <a:r>
              <a:rPr lang="en-US" dirty="0"/>
              <a:t> Bye(), </a:t>
            </a:r>
            <a:r>
              <a:rPr lang="en-US" dirty="0" err="1"/>
              <a:t>cat_flag</a:t>
            </a:r>
            <a:r>
              <a:rPr lang="en-US" dirty="0"/>
              <a:t>()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Bye() 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echo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exit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 : system </a:t>
            </a:r>
            <a:r>
              <a:rPr lang="en-US" dirty="0" err="1"/>
              <a:t>gọi</a:t>
            </a:r>
            <a:r>
              <a:rPr lang="en-US" dirty="0"/>
              <a:t>  “cat flag” =&gt;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nhắm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2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command (</a:t>
            </a:r>
            <a:r>
              <a:rPr lang="en-US" dirty="0" err="1"/>
              <a:t>cmd</a:t>
            </a:r>
            <a:r>
              <a:rPr lang="en-US" dirty="0"/>
              <a:t>)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EBP – 18h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command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payload: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0x28 -  0x18 = 0x10 = 16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20 – 16 =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2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4 byte sang command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“</a:t>
            </a:r>
            <a:r>
              <a:rPr lang="en-US" dirty="0" err="1"/>
              <a:t>ohce</a:t>
            </a:r>
            <a:r>
              <a:rPr lang="en-US" dirty="0"/>
              <a:t>” </a:t>
            </a:r>
            <a:r>
              <a:rPr lang="en-US" dirty="0" err="1"/>
              <a:t>trong</a:t>
            </a:r>
            <a:r>
              <a:rPr lang="en-US" dirty="0"/>
              <a:t> stack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“cat flag”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“cat flag” </a:t>
            </a:r>
            <a:r>
              <a:rPr lang="en-US" dirty="0" err="1"/>
              <a:t>là</a:t>
            </a:r>
            <a:r>
              <a:rPr lang="en-US" dirty="0"/>
              <a:t> 8 byte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94630"/>
            <a:ext cx="6629400" cy="26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PATH.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PATH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“/bin/”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“/bin/” </a:t>
            </a:r>
            <a:r>
              <a:rPr lang="en-US" dirty="0" err="1"/>
              <a:t>có</a:t>
            </a:r>
            <a:r>
              <a:rPr lang="en-US" dirty="0"/>
              <a:t> file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“</a:t>
            </a:r>
            <a:r>
              <a:rPr lang="en-US" dirty="0" err="1"/>
              <a:t>sh</a:t>
            </a:r>
            <a:r>
              <a:rPr lang="en-US" dirty="0"/>
              <a:t>” </a:t>
            </a:r>
            <a:r>
              <a:rPr lang="en-US" dirty="0" err="1"/>
              <a:t>thì</a:t>
            </a:r>
            <a:r>
              <a:rPr lang="en-US" dirty="0"/>
              <a:t> dung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file </a:t>
            </a:r>
            <a:r>
              <a:rPr lang="en-US" dirty="0" err="1"/>
              <a:t>sh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file </a:t>
            </a:r>
            <a:r>
              <a:rPr lang="en-US" dirty="0" err="1"/>
              <a:t>sh</a:t>
            </a:r>
            <a:r>
              <a:rPr lang="en-US" dirty="0"/>
              <a:t>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cat flag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flag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6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ta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62704"/>
            <a:ext cx="8305800" cy="21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1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895599" y="3335906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Integer-overflow-1</a:t>
            </a:r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04FC0E-AAD9-49B6-B5A5-0B97D6FE1797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708239-4CAC-4460-9605-9D156446365B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50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914400"/>
            <a:ext cx="7628571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9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3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atoi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temp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temp &gt; 99999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flag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97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atoi</a:t>
            </a:r>
            <a:r>
              <a:rPr lang="en-US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temp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,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-1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0xffffffff.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temp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4294967295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5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vun</a:t>
            </a:r>
            <a:r>
              <a:rPr lang="en-US" dirty="0"/>
              <a:t>() :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Bye()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callme_maybe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17 byte </a:t>
            </a:r>
            <a:r>
              <a:rPr lang="en-US" dirty="0" err="1"/>
              <a:t>từ</a:t>
            </a:r>
            <a:r>
              <a:rPr lang="en-US" dirty="0"/>
              <a:t> buff =&gt; </a:t>
            </a:r>
            <a:r>
              <a:rPr lang="en-US" dirty="0" err="1"/>
              <a:t>quá</a:t>
            </a:r>
            <a:r>
              <a:rPr lang="en-US" dirty="0"/>
              <a:t> 1 byte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buff =&gt; </a:t>
            </a:r>
            <a:r>
              <a:rPr lang="en-US" dirty="0" err="1"/>
              <a:t>tràn</a:t>
            </a:r>
            <a:r>
              <a:rPr lang="en-US" dirty="0"/>
              <a:t> sang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callme_maybe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byte.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callme_maybe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đệm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3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temp </a:t>
            </a:r>
            <a:r>
              <a:rPr lang="en-US" dirty="0" err="1"/>
              <a:t>với</a:t>
            </a:r>
            <a:r>
              <a:rPr lang="en-US" dirty="0"/>
              <a:t> 99999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=&gt; flag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2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: </a:t>
            </a:r>
            <a:r>
              <a:rPr lang="en-US" dirty="0" err="1"/>
              <a:t>Nhập</a:t>
            </a:r>
            <a:r>
              <a:rPr lang="en-US" dirty="0"/>
              <a:t> -1 </a:t>
            </a:r>
            <a:r>
              <a:rPr lang="en-US" dirty="0" err="1"/>
              <a:t>vào</a:t>
            </a:r>
            <a:r>
              <a:rPr lang="en-US" dirty="0"/>
              <a:t> input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51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09664"/>
            <a:ext cx="8229600" cy="39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3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895599" y="3335906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Integer-overflow-2</a:t>
            </a:r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6A5D61-8D7D-441E-AF3E-01EFE2C17454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A59906-7FD3-4801-8CA2-57CD57CC7289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491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55</a:t>
            </a:fld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0"/>
            <a:ext cx="8610600" cy="5399112"/>
          </a:xfrm>
        </p:spPr>
      </p:pic>
    </p:spTree>
    <p:extLst>
      <p:ext uri="{BB962C8B-B14F-4D97-AF65-F5344CB8AC3E}">
        <p14:creationId xmlns:p14="http://schemas.microsoft.com/office/powerpoint/2010/main" val="28048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5000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cược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56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25852"/>
            <a:ext cx="7239000" cy="1455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021452"/>
            <a:ext cx="7239000" cy="10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strtoul</a:t>
            </a:r>
            <a:r>
              <a:rPr lang="en-US" dirty="0"/>
              <a:t>()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your_bet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777044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603200"/>
            <a:ext cx="7770440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cược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Flag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5000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thua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58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18646"/>
            <a:ext cx="7846641" cy="7265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15" y="4389692"/>
            <a:ext cx="7999040" cy="11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strtoul</a:t>
            </a:r>
            <a:r>
              <a:rPr lang="en-US" dirty="0"/>
              <a:t>()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unsigned long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your_bet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0xffffffff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-1,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unsigned long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2^32 – 1 = 4294967296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IDA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buf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EBP - 1C </a:t>
            </a:r>
            <a:r>
              <a:rPr lang="en-US" dirty="0" err="1"/>
              <a:t>và</a:t>
            </a:r>
            <a:r>
              <a:rPr lang="en-US" dirty="0"/>
              <a:t> v2(</a:t>
            </a:r>
            <a:r>
              <a:rPr lang="en-US" dirty="0" err="1"/>
              <a:t>callme_maybe</a:t>
            </a:r>
            <a:r>
              <a:rPr lang="en-US" dirty="0"/>
              <a:t>)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EBP - C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03" y="914400"/>
            <a:ext cx="82761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your_bet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your_bet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5000 - (-1) = 5001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5000 </a:t>
            </a:r>
            <a:r>
              <a:rPr lang="en-US" dirty="0" err="1"/>
              <a:t>nên</a:t>
            </a:r>
            <a:r>
              <a:rPr lang="en-US" dirty="0"/>
              <a:t> flag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1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4294967296 </a:t>
            </a:r>
            <a:r>
              <a:rPr lang="en-US" dirty="0" err="1"/>
              <a:t>vào</a:t>
            </a:r>
            <a:r>
              <a:rPr lang="en-US" dirty="0"/>
              <a:t> input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61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79228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895599" y="3335906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Integer-overflow-3</a:t>
            </a:r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5C2792-D6FA-4FB5-92A2-E7DC2DF3D139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15D03F4-ED29-43D2-8252-22810E87021D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45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65</a:t>
            </a:fld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73523"/>
            <a:ext cx="5486400" cy="5551512"/>
          </a:xfrm>
        </p:spPr>
      </p:pic>
    </p:spTree>
    <p:extLst>
      <p:ext uri="{BB962C8B-B14F-4D97-AF65-F5344CB8AC3E}">
        <p14:creationId xmlns:p14="http://schemas.microsoft.com/office/powerpoint/2010/main" val="4779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5000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cược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66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00471"/>
            <a:ext cx="7391400" cy="1328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105400"/>
            <a:ext cx="7696200" cy="11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strtoul</a:t>
            </a:r>
            <a:r>
              <a:rPr lang="en-US" dirty="0"/>
              <a:t>()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your_bet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67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52" y="2133600"/>
            <a:ext cx="7262648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374153"/>
            <a:ext cx="63377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cược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Flag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6969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thua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68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08" y="2146340"/>
            <a:ext cx="7263385" cy="719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181" y="4326630"/>
            <a:ext cx="7639259" cy="12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strtoul</a:t>
            </a:r>
            <a:r>
              <a:rPr lang="en-US" dirty="0"/>
              <a:t>()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unsigned long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your_bet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your_bet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6969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97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Bye()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6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0xfffff84f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-1969,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unsigned long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4294965327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70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69" y="2781424"/>
            <a:ext cx="7689131" cy="3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your_bet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5000 - (-1969) = 6969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6969 </a:t>
            </a:r>
            <a:r>
              <a:rPr lang="en-US" dirty="0" err="1"/>
              <a:t>nên</a:t>
            </a:r>
            <a:r>
              <a:rPr lang="en-US" dirty="0"/>
              <a:t> flag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1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4294965327 </a:t>
            </a:r>
            <a:r>
              <a:rPr lang="en-US" dirty="0" err="1"/>
              <a:t>vào</a:t>
            </a:r>
            <a:r>
              <a:rPr lang="en-US" dirty="0"/>
              <a:t> input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72</a:t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95710"/>
            <a:ext cx="8229600" cy="30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46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2D4C-29B7-4DB5-BE9E-421D5B9C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1900" y="76200"/>
            <a:ext cx="4267200" cy="6854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YẾU CHÍNH PHỦ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052A-1D33-4382-AF26-4375152C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657" y="2830086"/>
            <a:ext cx="5332885" cy="5330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THÁC LỖ HỔNG PHẦN MỀM</a:t>
            </a:r>
          </a:p>
          <a:p>
            <a:endParaRPr lang="en-US" dirty="0"/>
          </a:p>
        </p:txBody>
      </p:sp>
      <p:pic>
        <p:nvPicPr>
          <p:cNvPr id="4" name="Google Shape;88;p15">
            <a:extLst>
              <a:ext uri="{FF2B5EF4-FFF2-40B4-BE49-F238E27FC236}">
                <a16:creationId xmlns:a16="http://schemas.microsoft.com/office/drawing/2014/main" id="{2130350E-DEFB-41A7-83E3-BF6C9B60F94D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83" y="1066801"/>
            <a:ext cx="2442667" cy="15240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DC4102-7D9D-4EAA-83AA-5B25F05316A6}"/>
              </a:ext>
            </a:extLst>
          </p:cNvPr>
          <p:cNvSpPr txBox="1">
            <a:spLocks/>
          </p:cNvSpPr>
          <p:nvPr/>
        </p:nvSpPr>
        <p:spPr>
          <a:xfrm>
            <a:off x="2895599" y="3335906"/>
            <a:ext cx="5848999" cy="53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Integer-overflow-4</a:t>
            </a:r>
            <a:endParaRPr lang="en-US" sz="2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25D830-0051-44BA-8AAE-A9851FA07839}"/>
              </a:ext>
            </a:extLst>
          </p:cNvPr>
          <p:cNvSpPr txBox="1">
            <a:spLocks/>
          </p:cNvSpPr>
          <p:nvPr/>
        </p:nvSpPr>
        <p:spPr>
          <a:xfrm>
            <a:off x="2057400" y="5278840"/>
            <a:ext cx="4610100" cy="89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toàn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08C8EA-588F-4D49-A21D-DB43E48865AF}"/>
              </a:ext>
            </a:extLst>
          </p:cNvPr>
          <p:cNvSpPr txBox="1">
            <a:spLocks/>
          </p:cNvSpPr>
          <p:nvPr/>
        </p:nvSpPr>
        <p:spPr>
          <a:xfrm>
            <a:off x="7772400" y="4374796"/>
            <a:ext cx="2895600" cy="234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Ngọc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 Nguyên Phúc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1828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35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76</a:t>
            </a:fld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5572460" y="3244334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0x00ffffff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44" y="1068144"/>
            <a:ext cx="8144196" cy="5485057"/>
          </a:xfrm>
        </p:spPr>
      </p:pic>
    </p:spTree>
    <p:extLst>
      <p:ext uri="{BB962C8B-B14F-4D97-AF65-F5344CB8AC3E}">
        <p14:creationId xmlns:p14="http://schemas.microsoft.com/office/powerpoint/2010/main" val="2197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30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strtoull</a:t>
            </a:r>
            <a:r>
              <a:rPr lang="en-US" dirty="0"/>
              <a:t>()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temp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77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34544"/>
            <a:ext cx="5943600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32048"/>
            <a:ext cx="7415278" cy="7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4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&gt; 99999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thoát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money_given</a:t>
            </a:r>
            <a:r>
              <a:rPr lang="en-US" dirty="0"/>
              <a:t> = temp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(4byte)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99999 </a:t>
            </a:r>
            <a:r>
              <a:rPr lang="en-US" dirty="0" err="1"/>
              <a:t>thì</a:t>
            </a:r>
            <a:r>
              <a:rPr lang="en-US" dirty="0"/>
              <a:t> flag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in </a:t>
            </a:r>
            <a:r>
              <a:rPr lang="en-US" dirty="0" err="1"/>
              <a:t>ra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78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04064"/>
            <a:ext cx="7010400" cy="133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029201"/>
            <a:ext cx="777044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cs typeface="Times New Roman" panose="02020603050405020304" pitchFamily="18" charset="0"/>
              </a:rPr>
              <a:t>Vì </a:t>
            </a:r>
            <a:r>
              <a:rPr lang="en-US" dirty="0" err="1">
                <a:cs typeface="Times New Roman" panose="02020603050405020304" pitchFamily="18" charset="0"/>
              </a:rPr>
              <a:t>chương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trình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dùng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hàm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strtoull</a:t>
            </a:r>
            <a:r>
              <a:rPr lang="en-US" dirty="0">
                <a:cs typeface="Times New Roman" panose="02020603050405020304" pitchFamily="18" charset="0"/>
              </a:rPr>
              <a:t>() </a:t>
            </a:r>
            <a:r>
              <a:rPr lang="en-US" dirty="0" err="1">
                <a:cs typeface="Times New Roman" panose="02020603050405020304" pitchFamily="18" charset="0"/>
              </a:rPr>
              <a:t>chuyển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tự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nhập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thành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số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va</a:t>
            </a:r>
            <a:r>
              <a:rPr lang="en-US" dirty="0">
                <a:cs typeface="Times New Roman" panose="02020603050405020304" pitchFamily="18" charset="0"/>
              </a:rPr>
              <a:t>̀ </a:t>
            </a:r>
            <a:r>
              <a:rPr lang="en-US" dirty="0" err="1">
                <a:cs typeface="Times New Roman" panose="02020603050405020304" pitchFamily="18" charset="0"/>
              </a:rPr>
              <a:t>tra</a:t>
            </a:r>
            <a:r>
              <a:rPr lang="en-US" dirty="0">
                <a:cs typeface="Times New Roman" panose="02020603050405020304" pitchFamily="18" charset="0"/>
              </a:rPr>
              <a:t>̉ </a:t>
            </a:r>
            <a:r>
              <a:rPr lang="en-US" dirty="0" err="1">
                <a:cs typeface="Times New Roman" panose="02020603050405020304" pitchFamily="18" charset="0"/>
              </a:rPr>
              <a:t>về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kiểu</a:t>
            </a:r>
            <a:r>
              <a:rPr lang="en-US" dirty="0">
                <a:cs typeface="Times New Roman" panose="02020603050405020304" pitchFamily="18" charset="0"/>
              </a:rPr>
              <a:t> unsigned long long </a:t>
            </a:r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kích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thước</a:t>
            </a:r>
            <a:r>
              <a:rPr lang="en-US" dirty="0">
                <a:cs typeface="Times New Roman" panose="02020603050405020304" pitchFamily="18" charset="0"/>
              </a:rPr>
              <a:t> 8 byte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đo</a:t>
            </a:r>
            <a:r>
              <a:rPr lang="en-US" dirty="0">
                <a:cs typeface="Times New Roman" panose="02020603050405020304" pitchFamily="18" charset="0"/>
              </a:rPr>
              <a:t>́ bị </a:t>
            </a:r>
            <a:r>
              <a:rPr lang="en-US" dirty="0" err="1">
                <a:cs typeface="Times New Roman" panose="02020603050405020304" pitchFamily="18" charset="0"/>
              </a:rPr>
              <a:t>ép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kiểu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vào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biến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/>
              <a:t>money_given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kiểu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lỗi</a:t>
            </a:r>
            <a:r>
              <a:rPr lang="en-US" dirty="0">
                <a:cs typeface="Times New Roman" panose="02020603050405020304" pitchFamily="18" charset="0"/>
              </a:rPr>
              <a:t> integer overflow.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 Ta có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dụng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số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âm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của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kiểu</a:t>
            </a:r>
            <a:r>
              <a:rPr lang="en-US" dirty="0">
                <a:cs typeface="Times New Roman" panose="02020603050405020304" pitchFamily="18" charset="0"/>
              </a:rPr>
              <a:t> long </a:t>
            </a:r>
            <a:r>
              <a:rPr lang="en-US" dirty="0" err="1">
                <a:cs typeface="Times New Roman" panose="02020603050405020304" pitchFamily="18" charset="0"/>
              </a:rPr>
              <a:t>long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vượt</a:t>
            </a:r>
            <a:r>
              <a:rPr lang="en-US" dirty="0">
                <a:cs typeface="Times New Roman" panose="02020603050405020304" pitchFamily="18" charset="0"/>
              </a:rPr>
              <a:t> qua </a:t>
            </a:r>
            <a:r>
              <a:rPr lang="en-US" dirty="0" err="1">
                <a:cs typeface="Times New Roman" panose="02020603050405020304" pitchFamily="18" charset="0"/>
              </a:rPr>
              <a:t>được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dòng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kiểm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tra</a:t>
            </a:r>
            <a:r>
              <a:rPr lang="en-US" dirty="0">
                <a:cs typeface="Times New Roman" panose="02020603050405020304" pitchFamily="18" charset="0"/>
              </a:rPr>
              <a:t> &gt; 99999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2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byte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v2(</a:t>
            </a:r>
            <a:r>
              <a:rPr lang="en-US" dirty="0" err="1"/>
              <a:t>callme_maybe</a:t>
            </a:r>
            <a:r>
              <a:rPr lang="en-US" dirty="0"/>
              <a:t>)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cat_flag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“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sysctl</a:t>
            </a:r>
            <a:r>
              <a:rPr lang="en-US" dirty="0"/>
              <a:t> -w </a:t>
            </a:r>
            <a:r>
              <a:rPr lang="en-US" dirty="0" err="1"/>
              <a:t>kernel.randomize_va_space</a:t>
            </a:r>
            <a:r>
              <a:rPr lang="en-US" dirty="0"/>
              <a:t>=0”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5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>
                <a:cs typeface="Times New Roman" panose="02020603050405020304" pitchFamily="18" charset="0"/>
              </a:rPr>
              <a:t>Sau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đó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ép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kiểu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 4 byte </a:t>
            </a:r>
            <a:r>
              <a:rPr lang="en-US" dirty="0" err="1">
                <a:cs typeface="Times New Roman" panose="02020603050405020304" pitchFamily="18" charset="0"/>
              </a:rPr>
              <a:t>thì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chương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trình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sẽ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giữ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lại</a:t>
            </a:r>
            <a:r>
              <a:rPr lang="en-US" dirty="0">
                <a:cs typeface="Times New Roman" panose="02020603050405020304" pitchFamily="18" charset="0"/>
              </a:rPr>
              <a:t> 4 byte </a:t>
            </a:r>
            <a:r>
              <a:rPr lang="en-US" dirty="0" err="1">
                <a:cs typeface="Times New Roman" panose="02020603050405020304" pitchFamily="18" charset="0"/>
              </a:rPr>
              <a:t>cuối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Nên</a:t>
            </a:r>
            <a:r>
              <a:rPr lang="en-US" dirty="0">
                <a:cs typeface="Times New Roman" panose="02020603050405020304" pitchFamily="18" charset="0"/>
              </a:rPr>
              <a:t> chỉ </a:t>
            </a:r>
            <a:r>
              <a:rPr lang="en-US" dirty="0" err="1">
                <a:cs typeface="Times New Roman" panose="02020603050405020304" pitchFamily="18" charset="0"/>
              </a:rPr>
              <a:t>cần</a:t>
            </a:r>
            <a:r>
              <a:rPr lang="en-US" dirty="0">
                <a:cs typeface="Times New Roman" panose="02020603050405020304" pitchFamily="18" charset="0"/>
              </a:rPr>
              <a:t> 4 byte </a:t>
            </a:r>
            <a:r>
              <a:rPr lang="en-US" dirty="0" err="1">
                <a:cs typeface="Times New Roman" panose="02020603050405020304" pitchFamily="18" charset="0"/>
              </a:rPr>
              <a:t>cuối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của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số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đó</a:t>
            </a:r>
            <a:r>
              <a:rPr lang="en-US" dirty="0">
                <a:cs typeface="Times New Roman" panose="02020603050405020304" pitchFamily="18" charset="0"/>
              </a:rPr>
              <a:t> &gt; 99999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 Ta </a:t>
            </a:r>
            <a:r>
              <a:rPr lang="en-US" dirty="0" err="1">
                <a:cs typeface="Times New Roman" panose="02020603050405020304" pitchFamily="18" charset="0"/>
              </a:rPr>
              <a:t>lấy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một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số</a:t>
            </a:r>
            <a:r>
              <a:rPr lang="en-US" dirty="0">
                <a:cs typeface="Times New Roman" panose="02020603050405020304" pitchFamily="18" charset="0"/>
              </a:rPr>
              <a:t> ở </a:t>
            </a:r>
            <a:r>
              <a:rPr lang="en-US" dirty="0" err="1">
                <a:cs typeface="Times New Roman" panose="02020603050405020304" pitchFamily="18" charset="0"/>
              </a:rPr>
              <a:t>dạng</a:t>
            </a:r>
            <a:r>
              <a:rPr lang="en-US" dirty="0">
                <a:cs typeface="Times New Roman" panose="02020603050405020304" pitchFamily="18" charset="0"/>
              </a:rPr>
              <a:t> hex là FFFF </a:t>
            </a:r>
            <a:r>
              <a:rPr lang="en-US" dirty="0" err="1">
                <a:cs typeface="Times New Roman" panose="02020603050405020304" pitchFamily="18" charset="0"/>
              </a:rPr>
              <a:t>FFFF</a:t>
            </a:r>
            <a:r>
              <a:rPr lang="en-US" dirty="0">
                <a:cs typeface="Times New Roman" panose="02020603050405020304" pitchFamily="18" charset="0"/>
              </a:rPr>
              <a:t> 0FFF FFFF = -4026531841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 4 byte </a:t>
            </a:r>
            <a:r>
              <a:rPr lang="en-US" dirty="0" err="1">
                <a:cs typeface="Times New Roman" panose="02020603050405020304" pitchFamily="18" charset="0"/>
              </a:rPr>
              <a:t>đầu</a:t>
            </a:r>
            <a:r>
              <a:rPr lang="en-US" dirty="0">
                <a:cs typeface="Times New Roman" panose="02020603050405020304" pitchFamily="18" charset="0"/>
              </a:rPr>
              <a:t> là FFFF </a:t>
            </a:r>
            <a:r>
              <a:rPr lang="en-US" dirty="0" err="1">
                <a:cs typeface="Times New Roman" panose="02020603050405020304" pitchFamily="18" charset="0"/>
              </a:rPr>
              <a:t>FFFF</a:t>
            </a:r>
            <a:r>
              <a:rPr lang="en-US" dirty="0">
                <a:cs typeface="Times New Roman" panose="02020603050405020304" pitchFamily="18" charset="0"/>
              </a:rPr>
              <a:t> sẽ  </a:t>
            </a:r>
            <a:r>
              <a:rPr lang="en-US" dirty="0" err="1">
                <a:cs typeface="Times New Roman" panose="02020603050405020304" pitchFamily="18" charset="0"/>
              </a:rPr>
              <a:t>là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số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âm</a:t>
            </a:r>
            <a:r>
              <a:rPr lang="en-US" dirty="0">
                <a:cs typeface="Times New Roman" panose="02020603050405020304" pitchFamily="18" charset="0"/>
              </a:rPr>
              <a:t> &lt; 99999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4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cs typeface="Times New Roman" panose="02020603050405020304" pitchFamily="18" charset="0"/>
              </a:rPr>
              <a:t>4 byte </a:t>
            </a:r>
            <a:r>
              <a:rPr lang="en-US" dirty="0" err="1">
                <a:cs typeface="Times New Roman" panose="02020603050405020304" pitchFamily="18" charset="0"/>
              </a:rPr>
              <a:t>cuối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nếu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được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chuyển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về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kiểu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int</a:t>
            </a:r>
            <a:r>
              <a:rPr lang="en-US" dirty="0">
                <a:cs typeface="Times New Roman" panose="02020603050405020304" pitchFamily="18" charset="0"/>
              </a:rPr>
              <a:t> là 0x0FFF FFFF = 268435455 </a:t>
            </a:r>
            <a:r>
              <a:rPr lang="en-US" dirty="0" err="1">
                <a:cs typeface="Times New Roman" panose="02020603050405020304" pitchFamily="18" charset="0"/>
              </a:rPr>
              <a:t>lớn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hơn</a:t>
            </a:r>
            <a:r>
              <a:rPr lang="en-US" dirty="0">
                <a:cs typeface="Times New Roman" panose="02020603050405020304" pitchFamily="18" charset="0"/>
              </a:rPr>
              <a:t> 99999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6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: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cs typeface="Times New Roman" panose="02020603050405020304" pitchFamily="18" charset="0"/>
              </a:rPr>
              <a:t>-4293918721 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input </a:t>
            </a:r>
            <a:r>
              <a:rPr lang="en-US" dirty="0" err="1">
                <a:cs typeface="Times New Roman" panose="02020603050405020304" pitchFamily="18" charset="0"/>
              </a:rPr>
              <a:t>của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chương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82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18698"/>
            <a:ext cx="7846640" cy="25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046836"/>
            <a:ext cx="7846639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2717</Words>
  <Application>Microsoft Office PowerPoint</Application>
  <PresentationFormat>Widescreen</PresentationFormat>
  <Paragraphs>467</Paragraphs>
  <Slides>83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Arial Narrow</vt:lpstr>
      <vt:lpstr>Calibri</vt:lpstr>
      <vt:lpstr>Calibri Light</vt:lpstr>
      <vt:lpstr>Tahoma</vt:lpstr>
      <vt:lpstr>Times New Roman</vt:lpstr>
      <vt:lpstr>Wingdings</vt:lpstr>
      <vt:lpstr>Office Theme</vt:lpstr>
      <vt:lpstr>BAN CƠ YẾU CHÍNH PHỦ HỌC VIỆN KỸ THUẬT MẬT MÃ</vt:lpstr>
      <vt:lpstr>PowerPoint Presentation</vt:lpstr>
      <vt:lpstr>Phân tích</vt:lpstr>
      <vt:lpstr>Phân tích</vt:lpstr>
      <vt:lpstr>Phân tích</vt:lpstr>
      <vt:lpstr>Phân tích</vt:lpstr>
      <vt:lpstr>Phân tích</vt:lpstr>
      <vt:lpstr>Ý tưởng khai thác</vt:lpstr>
      <vt:lpstr>Ý tưởng khai thác</vt:lpstr>
      <vt:lpstr>Ý tưởng khai thác</vt:lpstr>
      <vt:lpstr>Ý tưởng khai thác</vt:lpstr>
      <vt:lpstr>Khai thác</vt:lpstr>
      <vt:lpstr>PowerPoint Presentation</vt:lpstr>
      <vt:lpstr>BAN CƠ YẾU CHÍNH PHỦ HỌC VIỆN KỸ THUẬT MẬT MÃ</vt:lpstr>
      <vt:lpstr>PowerPoint Presentation</vt:lpstr>
      <vt:lpstr>Phân tích</vt:lpstr>
      <vt:lpstr>Phân tích</vt:lpstr>
      <vt:lpstr>Phân tích</vt:lpstr>
      <vt:lpstr>Phân tích</vt:lpstr>
      <vt:lpstr>Phân tích</vt:lpstr>
      <vt:lpstr>Ý tưởng khai thác</vt:lpstr>
      <vt:lpstr>Ý tưởng khai thác</vt:lpstr>
      <vt:lpstr>Khai thác</vt:lpstr>
      <vt:lpstr>PowerPoint Presentation</vt:lpstr>
      <vt:lpstr>BAN CƠ YẾU CHÍNH PHỦ HỌC VIỆN KỸ THUẬT MẬT MÃ</vt:lpstr>
      <vt:lpstr>PowerPoint Presentation</vt:lpstr>
      <vt:lpstr>Phân tích</vt:lpstr>
      <vt:lpstr>Phân tích</vt:lpstr>
      <vt:lpstr>Phân tích</vt:lpstr>
      <vt:lpstr>Phân tích</vt:lpstr>
      <vt:lpstr>Ý tưởng khai thác</vt:lpstr>
      <vt:lpstr>Ý tưởng khai thác</vt:lpstr>
      <vt:lpstr>Khai thác</vt:lpstr>
      <vt:lpstr>PowerPoint Presentation</vt:lpstr>
      <vt:lpstr>BAN CƠ YẾU CHÍNH PHỦ HỌC VIỆN KỸ THUẬT MẬT MÃ</vt:lpstr>
      <vt:lpstr>PowerPoint Presentation</vt:lpstr>
      <vt:lpstr>Phân tích</vt:lpstr>
      <vt:lpstr>Phân tích</vt:lpstr>
      <vt:lpstr>Phân tích</vt:lpstr>
      <vt:lpstr>Phân tích</vt:lpstr>
      <vt:lpstr>Ý tưởng khai thác</vt:lpstr>
      <vt:lpstr>Ý tưởng khai thác</vt:lpstr>
      <vt:lpstr>Khai thác</vt:lpstr>
      <vt:lpstr>PowerPoint Presentation</vt:lpstr>
      <vt:lpstr>BAN CƠ YẾU CHÍNH PHỦ HỌC VIỆN KỸ THUẬT MẬT MÃ</vt:lpstr>
      <vt:lpstr>PowerPoint Presentation</vt:lpstr>
      <vt:lpstr>Phân tích</vt:lpstr>
      <vt:lpstr>Phân tích</vt:lpstr>
      <vt:lpstr>Ý tưởng khai thác</vt:lpstr>
      <vt:lpstr>Ý tưởng khai thác</vt:lpstr>
      <vt:lpstr>Khai thác</vt:lpstr>
      <vt:lpstr>PowerPoint Presentation</vt:lpstr>
      <vt:lpstr>BAN CƠ YẾU CHÍNH PHỦ HỌC VIỆN KỸ THUẬT MẬT MÃ</vt:lpstr>
      <vt:lpstr>PowerPoint Presentation</vt:lpstr>
      <vt:lpstr>Phân tích</vt:lpstr>
      <vt:lpstr>Phân tích</vt:lpstr>
      <vt:lpstr>Phân tích</vt:lpstr>
      <vt:lpstr>Phân tích</vt:lpstr>
      <vt:lpstr>Ý tưởng khai thác</vt:lpstr>
      <vt:lpstr>Ý tưởng khai thác</vt:lpstr>
      <vt:lpstr>Khai thác</vt:lpstr>
      <vt:lpstr>PowerPoint Presentation</vt:lpstr>
      <vt:lpstr>BAN CƠ YẾU CHÍNH PHỦ HỌC VIỆN KỸ THUẬT MẬT MÃ</vt:lpstr>
      <vt:lpstr>PowerPoint Presentation</vt:lpstr>
      <vt:lpstr>Phân tích</vt:lpstr>
      <vt:lpstr>Phân tích</vt:lpstr>
      <vt:lpstr>Phân tích</vt:lpstr>
      <vt:lpstr>Phân tích</vt:lpstr>
      <vt:lpstr>Ý tưởng khai thác</vt:lpstr>
      <vt:lpstr>Ý tưởng khai thác</vt:lpstr>
      <vt:lpstr>Ý tưởng khai thác</vt:lpstr>
      <vt:lpstr>Khai thác</vt:lpstr>
      <vt:lpstr>PowerPoint Presentation</vt:lpstr>
      <vt:lpstr>BAN CƠ YẾU CHÍNH PHỦ HỌC VIỆN KỸ THUẬT MẬT MÃ</vt:lpstr>
      <vt:lpstr>PowerPoint Presentation</vt:lpstr>
      <vt:lpstr>Phân tích</vt:lpstr>
      <vt:lpstr>Phân tích</vt:lpstr>
      <vt:lpstr>Phân tích</vt:lpstr>
      <vt:lpstr>Ý tưởng khai thác</vt:lpstr>
      <vt:lpstr>Ý tưởng khai thác</vt:lpstr>
      <vt:lpstr>Ý tưởng khai thác</vt:lpstr>
      <vt:lpstr>Khai thác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CƠ YẾU CHÍNH PHỦ HỌC VIỆN KỸ THUẬT MẬT MÃ</dc:title>
  <dc:creator>Lê Thanh Lâm</dc:creator>
  <cp:lastModifiedBy>Lê Thanh Lâm</cp:lastModifiedBy>
  <cp:revision>1</cp:revision>
  <dcterms:created xsi:type="dcterms:W3CDTF">2020-11-30T06:50:04Z</dcterms:created>
  <dcterms:modified xsi:type="dcterms:W3CDTF">2020-11-30T06:57:33Z</dcterms:modified>
</cp:coreProperties>
</file>