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266" r:id="rId3"/>
    <p:sldId id="293" r:id="rId4"/>
    <p:sldId id="294" r:id="rId5"/>
    <p:sldId id="295" r:id="rId6"/>
    <p:sldId id="296" r:id="rId7"/>
    <p:sldId id="299" r:id="rId8"/>
    <p:sldId id="300" r:id="rId9"/>
    <p:sldId id="301" r:id="rId10"/>
    <p:sldId id="305" r:id="rId11"/>
    <p:sldId id="306" r:id="rId12"/>
    <p:sldId id="307" r:id="rId13"/>
    <p:sldId id="308" r:id="rId14"/>
    <p:sldId id="302" r:id="rId15"/>
    <p:sldId id="303" r:id="rId16"/>
    <p:sldId id="304" r:id="rId17"/>
    <p:sldId id="309" r:id="rId18"/>
    <p:sldId id="312" r:id="rId19"/>
    <p:sldId id="313" r:id="rId20"/>
    <p:sldId id="314" r:id="rId21"/>
    <p:sldId id="315" r:id="rId22"/>
    <p:sldId id="316" r:id="rId23"/>
    <p:sldId id="317" r:id="rId24"/>
    <p:sldId id="318" r:id="rId25"/>
    <p:sldId id="319" r:id="rId26"/>
    <p:sldId id="321" r:id="rId27"/>
    <p:sldId id="322" r:id="rId28"/>
    <p:sldId id="323" r:id="rId29"/>
    <p:sldId id="324" r:id="rId30"/>
    <p:sldId id="327" r:id="rId31"/>
    <p:sldId id="325" r:id="rId32"/>
    <p:sldId id="326" r:id="rId33"/>
    <p:sldId id="267" r:id="rId34"/>
    <p:sldId id="270" r:id="rId35"/>
    <p:sldId id="268" r:id="rId36"/>
    <p:sldId id="269" r:id="rId37"/>
    <p:sldId id="271" r:id="rId38"/>
    <p:sldId id="273" r:id="rId39"/>
    <p:sldId id="274" r:id="rId40"/>
    <p:sldId id="275" r:id="rId41"/>
    <p:sldId id="277" r:id="rId42"/>
    <p:sldId id="280" r:id="rId43"/>
    <p:sldId id="281" r:id="rId44"/>
    <p:sldId id="282" r:id="rId45"/>
    <p:sldId id="283" r:id="rId46"/>
    <p:sldId id="284" r:id="rId47"/>
    <p:sldId id="285" r:id="rId48"/>
    <p:sldId id="286" r:id="rId49"/>
    <p:sldId id="288" r:id="rId50"/>
    <p:sldId id="287" r:id="rId51"/>
    <p:sldId id="329" r:id="rId52"/>
    <p:sldId id="278" r:id="rId53"/>
    <p:sldId id="279" r:id="rId54"/>
    <p:sldId id="290" r:id="rId55"/>
    <p:sldId id="328" r:id="rId56"/>
    <p:sldId id="291" r:id="rId57"/>
  </p:sldIdLst>
  <p:sldSz cx="9144000" cy="6858000" type="screen4x3"/>
  <p:notesSz cx="7315200" cy="9601200"/>
  <p:custDataLst>
    <p:tags r:id="rId6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9D2"/>
    <a:srgbClr val="FFFFFF"/>
    <a:srgbClr val="5086C2"/>
    <a:srgbClr val="000000"/>
    <a:srgbClr val="003366"/>
    <a:srgbClr val="FFCC00"/>
    <a:srgbClr val="FFCC66"/>
    <a:srgbClr val="5CADFF"/>
    <a:srgbClr val="FF99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94004" autoAdjust="0"/>
  </p:normalViewPr>
  <p:slideViewPr>
    <p:cSldViewPr>
      <p:cViewPr varScale="1">
        <p:scale>
          <a:sx n="65" d="100"/>
          <a:sy n="65" d="100"/>
        </p:scale>
        <p:origin x="146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0"/>
    </p:cViewPr>
  </p:sorterViewPr>
  <p:notesViewPr>
    <p:cSldViewPr>
      <p:cViewPr varScale="1">
        <p:scale>
          <a:sx n="54" d="100"/>
          <a:sy n="54" d="100"/>
        </p:scale>
        <p:origin x="-250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vi-VN"/>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ADBF3059-DD80-43CD-A3F8-636446976C8F}" type="datetimeFigureOut">
              <a:rPr lang="vi-VN"/>
              <a:pPr>
                <a:defRPr/>
              </a:pPr>
              <a:t>22/11/2020</a:t>
            </a:fld>
            <a:endParaRPr lang="vi-VN"/>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vi-V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8EBD0E1-25F9-4613-9C83-3A7C4EE374CC}" type="slidenum">
              <a:rPr lang="vi-VN" altLang="en-US"/>
              <a:pPr>
                <a:defRPr/>
              </a:pPr>
              <a:t>‹#›</a:t>
            </a:fld>
            <a:endParaRPr lang="vi-V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charset="0"/>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a:latin typeface="Arial" charset="0"/>
                <a:cs typeface="+mn-cs"/>
              </a:defRPr>
            </a:lvl1pPr>
          </a:lstStyle>
          <a:p>
            <a:pPr>
              <a:defRPr/>
            </a:pPr>
            <a:fld id="{188BCEE9-9EED-46F9-B856-2383BAB9036F}" type="datetimeFigureOut">
              <a:rPr lang="en-US"/>
              <a:pPr>
                <a:defRPr/>
              </a:pPr>
              <a:t>11/22/2020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smtClean="0"/>
            </a:lvl1pPr>
          </a:lstStyle>
          <a:p>
            <a:pPr>
              <a:defRPr/>
            </a:pPr>
            <a:fld id="{34D630EB-4048-4FA1-99F8-87BDB8C93B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4F1B25-0C74-4765-9FE2-0ECEE5764C2B}" type="slidenum">
              <a:rPr lang="en-US" altLang="en-US" sz="1300">
                <a:latin typeface="Arial" panose="020B0604020202020204" pitchFamily="34" charset="0"/>
              </a:rPr>
              <a:pPr>
                <a:spcBef>
                  <a:spcPct val="0"/>
                </a:spcBef>
              </a:pPr>
              <a:t>1</a:t>
            </a:fld>
            <a:endParaRPr lang="en-US" altLang="en-US" sz="13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193C3D-C07F-41AF-A04A-2A119869F8B4}" type="slidenum">
              <a:rPr lang="en-US" altLang="en-US" sz="1300">
                <a:latin typeface="Arial" panose="020B0604020202020204" pitchFamily="34" charset="0"/>
              </a:rPr>
              <a:pPr>
                <a:spcBef>
                  <a:spcPct val="0"/>
                </a:spcBef>
              </a:pPr>
              <a:t>2</a:t>
            </a:fld>
            <a:endParaRPr lang="en-US" altLang="en-US" sz="13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5" name="Rectangle 4"/>
          <p:cNvSpPr>
            <a:spLocks noChangeArrowheads="1"/>
          </p:cNvSpPr>
          <p:nvPr/>
        </p:nvSpPr>
        <p:spPr bwMode="white">
          <a:xfrm>
            <a:off x="0" y="4638675"/>
            <a:ext cx="9144000" cy="2219325"/>
          </a:xfrm>
          <a:prstGeom prst="rect">
            <a:avLst/>
          </a:prstGeom>
          <a:solidFill>
            <a:schemeClr val="folHlink">
              <a:alpha val="30980"/>
            </a:schemeClr>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6" name="Rectangle 5"/>
          <p:cNvSpPr>
            <a:spLocks noChangeArrowheads="1"/>
          </p:cNvSpPr>
          <p:nvPr/>
        </p:nvSpPr>
        <p:spPr bwMode="gray">
          <a:xfrm>
            <a:off x="0" y="2149475"/>
            <a:ext cx="9144000" cy="2498725"/>
          </a:xfrm>
          <a:prstGeom prst="rect">
            <a:avLst/>
          </a:prstGeom>
          <a:solidFill>
            <a:schemeClr val="tx1"/>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1"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12"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13"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1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52839029-E7B8-4766-9F83-B63C1213AA61}"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3600" b="1">
                <a:solidFill>
                  <a:schemeClr val="tx2"/>
                </a:solidFill>
              </a:defRPr>
            </a:lvl1pPr>
          </a:lstStyle>
          <a:p>
            <a:endParaRPr lang="en-US"/>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a:t>Click to edit Master subtitle style</a:t>
            </a:r>
          </a:p>
        </p:txBody>
      </p:sp>
      <p:sp>
        <p:nvSpPr>
          <p:cNvPr id="15"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6"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ea typeface="Tahoma" pitchFamily="34" charset="0"/>
              </a:defRPr>
            </a:lvl1pPr>
          </a:lstStyle>
          <a:p>
            <a:pPr>
              <a:defRPr/>
            </a:pPr>
            <a:endParaRPr lang="en-US"/>
          </a:p>
        </p:txBody>
      </p:sp>
    </p:spTree>
    <p:extLst>
      <p:ext uri="{BB962C8B-B14F-4D97-AF65-F5344CB8AC3E}">
        <p14:creationId xmlns:p14="http://schemas.microsoft.com/office/powerpoint/2010/main" val="162896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E9561AD3-A702-4071-955E-EAF68A07ACAE}"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3687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49E322CA-B4C3-41C3-871E-E1F1836424C3}"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3405661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5A0C8D-6B00-4AC3-8F2C-37042C3CF0BC}"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pPr lvl="0"/>
            <a:r>
              <a:rPr lang="en-US" noProof="0"/>
              <a:t>Click icon to add table</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282534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71DD1152-B441-4F31-8FA6-64F0B747E63B}"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Chart Placeholder 2"/>
          <p:cNvSpPr>
            <a:spLocks noGrp="1"/>
          </p:cNvSpPr>
          <p:nvPr>
            <p:ph type="chart" idx="1"/>
          </p:nvPr>
        </p:nvSpPr>
        <p:spPr>
          <a:xfrm>
            <a:off x="457200" y="1076325"/>
            <a:ext cx="8229600" cy="5248275"/>
          </a:xfrm>
        </p:spPr>
        <p:txBody>
          <a:bodyPr/>
          <a:lstStyle/>
          <a:p>
            <a:pPr lvl="0"/>
            <a:r>
              <a:rPr lang="en-US" noProof="0"/>
              <a:t>Click icon to add chart</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396148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ADB8908-32A4-4D31-AAB3-4DD6F5A13FE1}"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524000"/>
            <a:ext cx="8229600" cy="4800600"/>
          </a:xfrm>
        </p:spPr>
        <p:txBody>
          <a:bodyPr/>
          <a:lstStyle>
            <a:lvl1pPr>
              <a:defRPr b="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84606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43FA6C68-A864-4AF5-A236-19F28B289C87}"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75030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614D5DC2-DCDC-4188-8912-1FA97CE4F715}"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225571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3E671A42-A497-4449-BCF7-D3F00157CEE2}"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0"/>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138195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0D37A98B-AE4A-49D5-A834-22C0A475D500}"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86268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00A3F8C3-F81D-44B2-AAEE-3AB7293188BA}"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32886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41C5B1E3-9CE5-44EA-9215-6775E6AE257D}"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422313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2C8DEFE4-E30F-4CBF-97B9-E82B073ECEC6}"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Giới thiệu môn học</a:t>
            </a:r>
          </a:p>
        </p:txBody>
      </p:sp>
    </p:spTree>
    <p:extLst>
      <p:ext uri="{BB962C8B-B14F-4D97-AF65-F5344CB8AC3E}">
        <p14:creationId xmlns:p14="http://schemas.microsoft.com/office/powerpoint/2010/main" val="160492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mn-cs"/>
              </a:defRPr>
            </a:lvl1pPr>
          </a:lstStyle>
          <a:p>
            <a:pPr>
              <a:defRPr/>
            </a:pPr>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00">
                <a:latin typeface="Tahoma" pitchFamily="34" charset="0"/>
                <a:cs typeface="Tahoma" pitchFamily="34" charset="0"/>
              </a:defRPr>
            </a:lvl1pPr>
          </a:lstStyle>
          <a:p>
            <a:pPr>
              <a:defRPr/>
            </a:pPr>
            <a:r>
              <a:rPr lang="vi-VN"/>
              <a:t>Giới thiệu môn học</a:t>
            </a:r>
            <a:endParaRPr lang="en-US"/>
          </a:p>
        </p:txBody>
      </p:sp>
      <p:sp>
        <p:nvSpPr>
          <p:cNvPr id="1047" name="AutoShape 23"/>
          <p:cNvSpPr>
            <a:spLocks noChangeArrowheads="1"/>
          </p:cNvSpPr>
          <p:nvPr userDrawn="1"/>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eaLnBrk="1" hangingPunct="1">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userDrawn="1"/>
        </p:nvSpPr>
        <p:spPr bwMode="gray">
          <a:xfrm>
            <a:off x="517525" y="228600"/>
            <a:ext cx="473075" cy="419100"/>
          </a:xfrm>
          <a:prstGeom prst="hexagon">
            <a:avLst>
              <a:gd name="adj" fmla="val 30002"/>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1600" b="1">
                <a:solidFill>
                  <a:schemeClr val="bg1"/>
                </a:solidFill>
              </a:rPr>
              <a:t>&amp;</a:t>
            </a:r>
          </a:p>
        </p:txBody>
      </p:sp>
      <p:sp>
        <p:nvSpPr>
          <p:cNvPr id="1036" name="AutoShape 25"/>
          <p:cNvSpPr>
            <a:spLocks noChangeArrowheads="1"/>
          </p:cNvSpPr>
          <p:nvPr userDrawn="1"/>
        </p:nvSpPr>
        <p:spPr bwMode="gray">
          <a:xfrm>
            <a:off x="517525" y="647700"/>
            <a:ext cx="473075" cy="419100"/>
          </a:xfrm>
          <a:prstGeom prst="hexagon">
            <a:avLst>
              <a:gd name="adj" fmla="val 30002"/>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1600" b="1">
                <a:solidFill>
                  <a:schemeClr val="bg1"/>
                </a:solidFill>
              </a:rPr>
              <a:t>BB</a:t>
            </a:r>
            <a:endParaRPr lang="en-US" alt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99F55059-2993-406C-829C-D12C547F7033}" type="slidenum">
              <a:rPr lang="en-US" altLang="en-US" smtClean="0">
                <a:solidFill>
                  <a:schemeClr val="bg1"/>
                </a:solidFill>
                <a:latin typeface="Corbel" panose="020B0503020204020204" pitchFamily="34" charset="0"/>
              </a:rPr>
              <a:pPr algn="ctr" eaLnBrk="1" hangingPunct="1">
                <a:defRPr/>
              </a:pPr>
              <a:t>‹#›</a:t>
            </a:fld>
            <a:endParaRPr lang="en-US" altLang="en-US" smtClean="0">
              <a:solidFill>
                <a:schemeClr val="bg1"/>
              </a:solidFill>
              <a:latin typeface="Corbel" panose="020B0503020204020204" pitchFamily="34" charset="0"/>
            </a:endParaRP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Lst>
  <p:hf sldNum="0"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17589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ctrTitle"/>
          </p:nvPr>
        </p:nvSpPr>
        <p:spPr>
          <a:xfrm>
            <a:off x="1905000" y="1060450"/>
            <a:ext cx="6565900" cy="1373188"/>
          </a:xfrm>
          <a:solidFill>
            <a:srgbClr val="FFFFFF"/>
          </a:solidFill>
          <a:ln>
            <a:solidFill>
              <a:srgbClr val="000000"/>
            </a:solidFill>
            <a:miter lim="800000"/>
            <a:headEnd/>
            <a:tailEnd/>
          </a:ln>
        </p:spPr>
        <p:txBody>
          <a:bodyPr/>
          <a:lstStyle/>
          <a:p>
            <a:pPr algn="ctr" eaLnBrk="1" hangingPunct="1">
              <a:defRPr/>
            </a:pPr>
            <a:r>
              <a:rPr lang="en-US" dirty="0">
                <a:solidFill>
                  <a:schemeClr val="accent1">
                    <a:lumMod val="50000"/>
                  </a:schemeClr>
                </a:solidFill>
                <a:latin typeface="Times New Roman" panose="02020603050405020304" pitchFamily="18" charset="0"/>
                <a:cs typeface="Times New Roman" panose="02020603050405020304" pitchFamily="18" charset="0"/>
              </a:rPr>
              <a:t>XÂY DỰNG ỨNG DỤNG WEB AN TOÀN</a:t>
            </a:r>
            <a:endParaRPr lang="en-US" altLang="en-US" dirty="0"/>
          </a:p>
        </p:txBody>
      </p:sp>
      <p:sp>
        <p:nvSpPr>
          <p:cNvPr id="17411" name="Rectangle 3"/>
          <p:cNvSpPr>
            <a:spLocks noGrp="1" noChangeArrowheads="1"/>
          </p:cNvSpPr>
          <p:nvPr>
            <p:ph type="subTitle" idx="4294967295"/>
          </p:nvPr>
        </p:nvSpPr>
        <p:spPr bwMode="white">
          <a:xfrm>
            <a:off x="3581400" y="2552700"/>
            <a:ext cx="4419600" cy="1752600"/>
          </a:xfrm>
        </p:spPr>
        <p:txBody>
          <a:bodyPr/>
          <a:lstStyle/>
          <a:p>
            <a:pPr marL="0" indent="0" algn="r" eaLnBrk="1" hangingPunct="1">
              <a:buFont typeface="Wingdings" panose="05000000000000000000" pitchFamily="2" charset="2"/>
              <a:buNone/>
              <a:defRPr/>
            </a:pPr>
            <a:r>
              <a:rPr lang="en-US" altLang="en-US" sz="2400" dirty="0">
                <a:solidFill>
                  <a:schemeClr val="accent3"/>
                </a:solidFill>
                <a:latin typeface="Times New Roman" panose="02020603050405020304" pitchFamily="18" charset="0"/>
                <a:cs typeface="Calibri" panose="020F0502020204030204" pitchFamily="34" charset="0"/>
              </a:rPr>
              <a:t>NGHIÊN CỨU</a:t>
            </a:r>
          </a:p>
          <a:p>
            <a:pPr marL="0" indent="0" algn="r" eaLnBrk="1" hangingPunct="1">
              <a:buFont typeface="Wingdings" panose="05000000000000000000" pitchFamily="2" charset="2"/>
              <a:buNone/>
              <a:defRPr/>
            </a:pPr>
            <a:r>
              <a:rPr lang="en-US" altLang="en-US" sz="2400" dirty="0">
                <a:solidFill>
                  <a:schemeClr val="accent3"/>
                </a:solidFill>
                <a:latin typeface="Times New Roman" panose="02020603050405020304" pitchFamily="18" charset="0"/>
                <a:cs typeface="Calibri" panose="020F0502020204030204" pitchFamily="34" charset="0"/>
              </a:rPr>
              <a:t> ỨNG DỤNG CÔNG CỤ QUẢN LÝ SOURCE CODE THEO PROJECT BẰNG </a:t>
            </a:r>
            <a:r>
              <a:rPr lang="en-US" altLang="en-US" sz="2400" dirty="0" smtClean="0">
                <a:solidFill>
                  <a:schemeClr val="accent3"/>
                </a:solidFill>
                <a:latin typeface="Times New Roman" panose="02020603050405020304" pitchFamily="18" charset="0"/>
                <a:cs typeface="Calibri" panose="020F0502020204030204" pitchFamily="34" charset="0"/>
              </a:rPr>
              <a:t>GIT, SVN</a:t>
            </a:r>
            <a:endParaRPr lang="en-US" altLang="en-US" sz="2400" dirty="0">
              <a:solidFill>
                <a:schemeClr val="bg1"/>
              </a:solidFill>
            </a:endParaRPr>
          </a:p>
        </p:txBody>
      </p:sp>
      <p:sp>
        <p:nvSpPr>
          <p:cNvPr id="2" name="Rectangle 1"/>
          <p:cNvSpPr/>
          <p:nvPr/>
        </p:nvSpPr>
        <p:spPr>
          <a:xfrm>
            <a:off x="2536825" y="88900"/>
            <a:ext cx="5784850" cy="809625"/>
          </a:xfrm>
          <a:prstGeom prst="rect">
            <a:avLst/>
          </a:prstGeom>
        </p:spPr>
        <p:txBody>
          <a:bodyPr>
            <a:spAutoFit/>
          </a:bodyPr>
          <a:lstStyle/>
          <a:p>
            <a:pPr algn="ctr" defTabSz="457200" eaLnBrk="1" fontAlgn="auto" hangingPunct="1">
              <a:spcBef>
                <a:spcPts val="0"/>
              </a:spcBef>
              <a:spcAft>
                <a:spcPts val="0"/>
              </a:spcAft>
              <a:defRPr/>
            </a:pPr>
            <a:r>
              <a:rPr lang="en-US" sz="2667" b="1" dirty="0">
                <a:solidFill>
                  <a:prstClr val="black"/>
                </a:solidFill>
                <a:latin typeface="Times New Roman" panose="02020603050405020304" pitchFamily="18" charset="0"/>
                <a:cs typeface="Times New Roman" panose="02020603050405020304" pitchFamily="18" charset="0"/>
              </a:rPr>
              <a:t> </a:t>
            </a:r>
            <a:r>
              <a:rPr lang="en-US" sz="2000" b="1" dirty="0">
                <a:solidFill>
                  <a:srgbClr val="003366"/>
                </a:solidFill>
                <a:latin typeface="Times New Roman" panose="02020603050405020304" pitchFamily="18" charset="0"/>
                <a:cs typeface="Times New Roman" panose="02020603050405020304" pitchFamily="18" charset="0"/>
              </a:rPr>
              <a:t>BAN CƠ YẾU CHÍNH PHỦ</a:t>
            </a:r>
          </a:p>
          <a:p>
            <a:pPr algn="ctr" defTabSz="457200" eaLnBrk="1" fontAlgn="auto" hangingPunct="1">
              <a:spcBef>
                <a:spcPts val="0"/>
              </a:spcBef>
              <a:spcAft>
                <a:spcPts val="0"/>
              </a:spcAft>
              <a:defRPr/>
            </a:pPr>
            <a:r>
              <a:rPr lang="en-US" sz="2000" b="1" dirty="0">
                <a:solidFill>
                  <a:srgbClr val="003366"/>
                </a:solidFill>
                <a:latin typeface="Times New Roman" panose="02020603050405020304" pitchFamily="18" charset="0"/>
                <a:cs typeface="Times New Roman" panose="02020603050405020304" pitchFamily="18" charset="0"/>
              </a:rPr>
              <a:t>HỌC VIỆN KỸ THUẬT MẬT MÃ</a:t>
            </a:r>
            <a:endParaRPr lang="en-US" sz="1400" dirty="0">
              <a:solidFill>
                <a:srgbClr val="003366"/>
              </a:solidFill>
            </a:endParaRPr>
          </a:p>
        </p:txBody>
      </p:sp>
      <p:sp>
        <p:nvSpPr>
          <p:cNvPr id="3" name="TextBox 2"/>
          <p:cNvSpPr txBox="1"/>
          <p:nvPr/>
        </p:nvSpPr>
        <p:spPr>
          <a:xfrm>
            <a:off x="5581650" y="4802188"/>
            <a:ext cx="2743200" cy="1939925"/>
          </a:xfrm>
          <a:prstGeom prst="rect">
            <a:avLst/>
          </a:prstGeom>
          <a:noFill/>
        </p:spPr>
        <p:txBody>
          <a:bodyPr>
            <a:spAutoFit/>
          </a:bodyPr>
          <a:lstStyle/>
          <a:p>
            <a:pPr eaLnBrk="1" hangingPunct="1">
              <a:defRPr/>
            </a:pPr>
            <a:r>
              <a:rPr lang="en-US" sz="2000">
                <a:latin typeface="Times New Roman" panose="02020603050405020304" pitchFamily="18" charset="0"/>
                <a:cs typeface="Times New Roman" panose="02020603050405020304" pitchFamily="18" charset="0"/>
              </a:rPr>
              <a:t>Sinh viên thực hiện:</a:t>
            </a:r>
          </a:p>
          <a:p>
            <a:pPr eaLnBrk="1" hangingPunct="1">
              <a:defRPr/>
            </a:pPr>
            <a:r>
              <a:rPr lang="en-US" sz="2000" i="1">
                <a:solidFill>
                  <a:schemeClr val="accent1">
                    <a:lumMod val="50000"/>
                  </a:schemeClr>
                </a:solidFill>
                <a:latin typeface="Times New Roman" panose="02020603050405020304" pitchFamily="18" charset="0"/>
                <a:cs typeface="Times New Roman" panose="02020603050405020304" pitchFamily="18" charset="0"/>
              </a:rPr>
              <a:t>Trần Thị Ngọc	</a:t>
            </a:r>
          </a:p>
          <a:p>
            <a:pPr eaLnBrk="1" hangingPunct="1">
              <a:defRPr/>
            </a:pPr>
            <a:r>
              <a:rPr lang="en-US" sz="2000" i="1">
                <a:solidFill>
                  <a:schemeClr val="accent1">
                    <a:lumMod val="50000"/>
                  </a:schemeClr>
                </a:solidFill>
                <a:latin typeface="Times New Roman" panose="02020603050405020304" pitchFamily="18" charset="0"/>
                <a:cs typeface="Times New Roman" panose="02020603050405020304" pitchFamily="18" charset="0"/>
              </a:rPr>
              <a:t>Phan Hoàng Trung</a:t>
            </a:r>
          </a:p>
          <a:p>
            <a:pPr eaLnBrk="1" hangingPunct="1">
              <a:defRPr/>
            </a:pPr>
            <a:r>
              <a:rPr lang="en-US" sz="2000" i="1">
                <a:solidFill>
                  <a:schemeClr val="accent1">
                    <a:lumMod val="50000"/>
                  </a:schemeClr>
                </a:solidFill>
                <a:latin typeface="Times New Roman" panose="02020603050405020304" pitchFamily="18" charset="0"/>
                <a:cs typeface="Times New Roman" panose="02020603050405020304" pitchFamily="18" charset="0"/>
              </a:rPr>
              <a:t>Lê Thanh Lâm</a:t>
            </a:r>
          </a:p>
          <a:p>
            <a:pPr eaLnBrk="1" hangingPunct="1">
              <a:defRPr/>
            </a:pPr>
            <a:r>
              <a:rPr lang="en-US" sz="2000" i="1">
                <a:solidFill>
                  <a:schemeClr val="accent1">
                    <a:lumMod val="50000"/>
                  </a:schemeClr>
                </a:solidFill>
                <a:latin typeface="Times New Roman" panose="02020603050405020304" pitchFamily="18" charset="0"/>
                <a:cs typeface="Times New Roman" panose="02020603050405020304" pitchFamily="18" charset="0"/>
              </a:rPr>
              <a:t>Phạm Quang Minh</a:t>
            </a:r>
          </a:p>
          <a:p>
            <a:pPr eaLnBrk="1" hangingPunct="1">
              <a:defRPr/>
            </a:pPr>
            <a:r>
              <a:rPr lang="en-US" sz="2000" i="1">
                <a:solidFill>
                  <a:schemeClr val="accent1">
                    <a:lumMod val="50000"/>
                  </a:schemeClr>
                </a:solidFill>
                <a:latin typeface="Times New Roman" panose="02020603050405020304" pitchFamily="18" charset="0"/>
                <a:cs typeface="Times New Roman" panose="02020603050405020304" pitchFamily="18" charset="0"/>
              </a:rPr>
              <a:t>Trần Văn Ngọc Hải</a:t>
            </a:r>
          </a:p>
        </p:txBody>
      </p:sp>
      <p:sp>
        <p:nvSpPr>
          <p:cNvPr id="5" name="Rectangle 4"/>
          <p:cNvSpPr/>
          <p:nvPr/>
        </p:nvSpPr>
        <p:spPr>
          <a:xfrm>
            <a:off x="304800" y="5797550"/>
            <a:ext cx="3657600" cy="708025"/>
          </a:xfrm>
          <a:prstGeom prst="rect">
            <a:avLst/>
          </a:prstGeom>
        </p:spPr>
        <p:txBody>
          <a:bodyPr>
            <a:spAutoFit/>
          </a:bodyPr>
          <a:lstStyle/>
          <a:p>
            <a:pPr eaLnBrk="1" hangingPunct="1">
              <a:defRPr/>
            </a:pPr>
            <a:r>
              <a:rPr lang="en-US" sz="2000">
                <a:latin typeface="Times New Roman" panose="02020603050405020304" pitchFamily="18" charset="0"/>
                <a:cs typeface="Times New Roman" panose="02020603050405020304" pitchFamily="18" charset="0"/>
              </a:rPr>
              <a:t>Chuyên ngành: </a:t>
            </a:r>
            <a:r>
              <a:rPr lang="en-US" sz="2000" i="1">
                <a:solidFill>
                  <a:schemeClr val="accent1">
                    <a:lumMod val="50000"/>
                  </a:schemeClr>
                </a:solidFill>
                <a:latin typeface="Times New Roman" panose="02020603050405020304" pitchFamily="18" charset="0"/>
                <a:cs typeface="Times New Roman" panose="02020603050405020304" pitchFamily="18" charset="0"/>
              </a:rPr>
              <a:t>An toàn thông tin</a:t>
            </a:r>
          </a:p>
          <a:p>
            <a:pPr eaLnBrk="1" hangingPunct="1">
              <a:defRPr/>
            </a:pPr>
            <a:r>
              <a:rPr lang="en-US" sz="2000">
                <a:latin typeface="Times New Roman" panose="02020603050405020304" pitchFamily="18" charset="0"/>
                <a:cs typeface="Times New Roman" panose="02020603050405020304" pitchFamily="18" charset="0"/>
              </a:rPr>
              <a:t>GVHD: </a:t>
            </a:r>
            <a:r>
              <a:rPr lang="en-US" sz="2000" i="1">
                <a:solidFill>
                  <a:schemeClr val="accent1">
                    <a:lumMod val="50000"/>
                  </a:schemeClr>
                </a:solidFill>
                <a:latin typeface="Times New Roman" panose="02020603050405020304" pitchFamily="18" charset="0"/>
                <a:cs typeface="Times New Roman" panose="02020603050405020304" pitchFamily="18" charset="0"/>
              </a:rPr>
              <a:t>Thầy Đinh Hoàng Gia</a:t>
            </a:r>
            <a:endParaRPr lang="en-US" sz="2000" i="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p:txBody>
          <a:bodyPr/>
          <a:lstStyle/>
          <a:p>
            <a:r>
              <a:rPr lang="en-US" dirty="0" smtClean="0"/>
              <a:t> </a:t>
            </a:r>
            <a:r>
              <a:rPr lang="en-US" dirty="0" err="1" smtClean="0">
                <a:solidFill>
                  <a:srgbClr val="002060"/>
                </a:solidFill>
                <a:latin typeface="Times New Roman" panose="02020603050405020304" pitchFamily="18" charset="0"/>
                <a:cs typeface="Times New Roman" panose="02020603050405020304" pitchFamily="18" charset="0"/>
              </a:rPr>
              <a:t>Làm</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rõ</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một</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số</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khái</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niệm</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trong</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Git</a:t>
            </a:r>
            <a:endParaRPr lang="en-US" dirty="0" smtClean="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Kho (Repository</a:t>
            </a:r>
            <a:r>
              <a:rPr lang="en-US" dirty="0" smtClean="0">
                <a:solidFill>
                  <a:srgbClr val="002060"/>
                </a:solidFill>
                <a:latin typeface="Times New Roman" panose="02020603050405020304" pitchFamily="18" charset="0"/>
                <a:cs typeface="Times New Roman" panose="02020603050405020304" pitchFamily="18" charset="0"/>
              </a:rPr>
              <a:t>)</a:t>
            </a:r>
          </a:p>
          <a:p>
            <a:pPr marL="457200" lvl="1" indent="0">
              <a:buNone/>
            </a:pPr>
            <a:endParaRPr lang="en-US" dirty="0"/>
          </a:p>
        </p:txBody>
      </p:sp>
      <p:sp>
        <p:nvSpPr>
          <p:cNvPr id="5" name="TextBox 4"/>
          <p:cNvSpPr txBox="1"/>
          <p:nvPr/>
        </p:nvSpPr>
        <p:spPr>
          <a:xfrm>
            <a:off x="1371600" y="2667000"/>
            <a:ext cx="73152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Gọi</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tắt</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là</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repo</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Là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nơi chứa tất cả những thông tin cần thiết để duy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trì</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quản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lý các sửa đổi và lịch sử của toàn bộ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endPar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Trong Repo có 2 cấu trúc dữ liệu chính là Object Store và Index</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260152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60353"/>
            <a:ext cx="82296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668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190500" y="1143000"/>
            <a:ext cx="8610600" cy="5567363"/>
          </a:xfrm>
        </p:spPr>
        <p:txBody>
          <a:bodyPr/>
          <a:lstStyle/>
          <a:p>
            <a:pPr lvl="1">
              <a:buFont typeface="Wingdings" panose="05000000000000000000" pitchFamily="2" charset="2"/>
              <a:buChar char="Ø"/>
            </a:pPr>
            <a:r>
              <a:rPr lang="en-US" dirty="0"/>
              <a:t> </a:t>
            </a:r>
            <a:r>
              <a:rPr lang="vi-VN"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Remote Repository và Local Repository</a:t>
            </a:r>
            <a:endPar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lvl="1" indent="0">
              <a:buNone/>
            </a:pPr>
            <a:endParaRPr lang="en-US" dirty="0"/>
          </a:p>
        </p:txBody>
      </p:sp>
      <p:sp>
        <p:nvSpPr>
          <p:cNvPr id="5" name="TextBox 4"/>
          <p:cNvSpPr txBox="1"/>
          <p:nvPr/>
        </p:nvSpPr>
        <p:spPr>
          <a:xfrm>
            <a:off x="1143000" y="1583353"/>
            <a:ext cx="7658100" cy="3139321"/>
          </a:xfrm>
          <a:prstGeom prst="rect">
            <a:avLst/>
          </a:prstGeom>
          <a:noFill/>
        </p:spPr>
        <p:txBody>
          <a:bodyPr wrap="square" rtlCol="0">
            <a:spAutoFit/>
          </a:bodyPr>
          <a:lstStyle/>
          <a:p>
            <a:pPr marL="342900" indent="-342900">
              <a:spcAft>
                <a:spcPts val="1800"/>
              </a:spcAft>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Repository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của Git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có</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2 loại</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remote repository và local repository</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Aft>
                <a:spcPts val="1800"/>
              </a:spcAft>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Khi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muốn public nội dung công việc mà mình đã làm trên local repository, thì ta sẽ upload lên remote repository rồi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public</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Aft>
                <a:spcPts val="1800"/>
              </a:spcAft>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Thông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qua remote repository bạn cũng có thể lấy về nội dung thay đổi của người khác.</a:t>
            </a:r>
          </a:p>
        </p:txBody>
      </p:sp>
    </p:spTree>
    <p:extLst>
      <p:ext uri="{BB962C8B-B14F-4D97-AF65-F5344CB8AC3E}">
        <p14:creationId xmlns:p14="http://schemas.microsoft.com/office/powerpoint/2010/main" val="672322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14" y="1524000"/>
            <a:ext cx="6795686" cy="4343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8535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152400" y="1219199"/>
            <a:ext cx="8229600" cy="5491163"/>
          </a:xfrm>
        </p:spPr>
        <p:txBody>
          <a:bodyPr/>
          <a:lstStyle/>
          <a:p>
            <a:pPr lvl="1">
              <a:buFont typeface="Wingdings" panose="05000000000000000000" pitchFamily="2" charset="2"/>
              <a:buChar char="Ø"/>
            </a:pPr>
            <a:r>
              <a:rPr lang="en-US" dirty="0"/>
              <a:t> </a:t>
            </a:r>
            <a:r>
              <a:rPr lang="vi-VN" dirty="0">
                <a:solidFill>
                  <a:srgbClr val="002060"/>
                </a:solidFill>
                <a:latin typeface="Times New Roman" panose="02020603050405020304" pitchFamily="18" charset="0"/>
                <a:cs typeface="Times New Roman" panose="02020603050405020304" pitchFamily="18" charset="0"/>
              </a:rPr>
              <a:t>Nhánh ( Branch )</a:t>
            </a:r>
            <a:endParaRPr lang="en-US"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dirty="0"/>
          </a:p>
        </p:txBody>
      </p:sp>
      <p:sp>
        <p:nvSpPr>
          <p:cNvPr id="5" name="TextBox 4"/>
          <p:cNvSpPr txBox="1"/>
          <p:nvPr/>
        </p:nvSpPr>
        <p:spPr>
          <a:xfrm>
            <a:off x="1061049" y="1482892"/>
            <a:ext cx="7168551" cy="2600712"/>
          </a:xfrm>
          <a:prstGeom prst="rect">
            <a:avLst/>
          </a:prstGeom>
          <a:noFill/>
        </p:spPr>
        <p:txBody>
          <a:bodyPr wrap="square" rtlCol="0">
            <a:spAutoFit/>
          </a:bodyPr>
          <a:lstStyle/>
          <a:p>
            <a:pPr marL="342900" indent="-342900">
              <a:buFont typeface="Arial" panose="020B0604020202020204" pitchFamily="34" charset="0"/>
              <a:buChar char="•"/>
            </a:pPr>
            <a:endParaRPr lang="vi-VN" sz="2300" dirty="0">
              <a:cs typeface="Arial" panose="020B0604020202020204" pitchFamily="34" charset="0"/>
            </a:endParaRPr>
          </a:p>
          <a:p>
            <a:pPr marL="342900" indent="-342900">
              <a:spcAft>
                <a:spcPts val="1200"/>
              </a:spcAft>
              <a:buFont typeface="Arial" panose="020B0604020202020204" pitchFamily="34" charset="0"/>
              <a:buChar char="•"/>
            </a:pPr>
            <a:r>
              <a:rPr lang="vi-VN" sz="2400" dirty="0">
                <a:solidFill>
                  <a:srgbClr val="002060"/>
                </a:solidFill>
                <a:latin typeface="Times New Roman" panose="02020603050405020304" pitchFamily="18" charset="0"/>
                <a:cs typeface="Times New Roman" panose="02020603050405020304" pitchFamily="18" charset="0"/>
              </a:rPr>
              <a:t>Mỗi nhánh trong Git gần giống như một </a:t>
            </a:r>
            <a:r>
              <a:rPr lang="vi-VN" sz="2400" dirty="0" smtClean="0">
                <a:solidFill>
                  <a:srgbClr val="002060"/>
                </a:solidFill>
                <a:latin typeface="Times New Roman" panose="02020603050405020304" pitchFamily="18" charset="0"/>
                <a:cs typeface="Times New Roman" panose="02020603050405020304" pitchFamily="18" charset="0"/>
              </a:rPr>
              <a:t>workspace</a:t>
            </a:r>
            <a:endParaRPr lang="vi-VN" sz="2400" dirty="0">
              <a:solidFill>
                <a:srgbClr val="002060"/>
              </a:solidFill>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vi-VN" sz="2400" dirty="0" smtClean="0">
                <a:solidFill>
                  <a:srgbClr val="002060"/>
                </a:solidFill>
                <a:latin typeface="Times New Roman" panose="02020603050405020304" pitchFamily="18" charset="0"/>
                <a:cs typeface="Times New Roman" panose="02020603050405020304" pitchFamily="18" charset="0"/>
              </a:rPr>
              <a:t>Nhánh </a:t>
            </a:r>
            <a:r>
              <a:rPr lang="vi-VN" sz="2400" dirty="0">
                <a:solidFill>
                  <a:srgbClr val="002060"/>
                </a:solidFill>
                <a:latin typeface="Times New Roman" panose="02020603050405020304" pitchFamily="18" charset="0"/>
                <a:cs typeface="Times New Roman" panose="02020603050405020304" pitchFamily="18" charset="0"/>
              </a:rPr>
              <a:t>được dùng để phát triển tính năng mới mà không làm ảnh hưởng đến code hiện tại</a:t>
            </a:r>
            <a:r>
              <a:rPr lang="vi-VN" sz="2400" dirty="0" smtClean="0">
                <a:solidFill>
                  <a:srgbClr val="002060"/>
                </a:solidFill>
                <a:latin typeface="Times New Roman" panose="02020603050405020304" pitchFamily="18" charset="0"/>
                <a:cs typeface="Times New Roman" panose="02020603050405020304" pitchFamily="18" charset="0"/>
              </a:rPr>
              <a:t>.</a:t>
            </a:r>
            <a:endParaRPr lang="vi-VN" sz="2400" dirty="0">
              <a:solidFill>
                <a:srgbClr val="002060"/>
              </a:solidFill>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vi-VN" sz="2400" dirty="0">
                <a:solidFill>
                  <a:srgbClr val="002060"/>
                </a:solidFill>
                <a:latin typeface="Times New Roman" panose="02020603050405020304" pitchFamily="18" charset="0"/>
                <a:cs typeface="Times New Roman" panose="02020603050405020304" pitchFamily="18" charset="0"/>
              </a:rPr>
              <a:t>Nhánh master là nhánh “mặc định” khi bạn tạo một repository.</a:t>
            </a:r>
          </a:p>
        </p:txBody>
      </p:sp>
    </p:spTree>
    <p:extLst>
      <p:ext uri="{BB962C8B-B14F-4D97-AF65-F5344CB8AC3E}">
        <p14:creationId xmlns:p14="http://schemas.microsoft.com/office/powerpoint/2010/main" val="2833675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7924800" cy="4343400"/>
          </a:xfrm>
          <a:prstGeom prst="rect">
            <a:avLst/>
          </a:prstGeom>
        </p:spPr>
      </p:pic>
    </p:spTree>
    <p:extLst>
      <p:ext uri="{BB962C8B-B14F-4D97-AF65-F5344CB8AC3E}">
        <p14:creationId xmlns:p14="http://schemas.microsoft.com/office/powerpoint/2010/main" val="17964299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228600" y="1205877"/>
            <a:ext cx="8915400" cy="5504486"/>
          </a:xfrm>
        </p:spPr>
        <p:txBody>
          <a:bodyPr/>
          <a:lstStyle/>
          <a:p>
            <a:pPr lvl="1">
              <a:buFont typeface="Wingdings" panose="05000000000000000000" pitchFamily="2" charset="2"/>
              <a:buChar char="Ø"/>
            </a:pPr>
            <a:r>
              <a:rPr lang="en-US" dirty="0" smtClean="0"/>
              <a:t> </a:t>
            </a:r>
            <a:r>
              <a:rPr lang="vi-VN" dirty="0">
                <a:solidFill>
                  <a:srgbClr val="002060"/>
                </a:solidFill>
                <a:latin typeface="Times New Roman" panose="02020603050405020304" pitchFamily="18" charset="0"/>
                <a:cs typeface="Times New Roman" panose="02020603050405020304" pitchFamily="18" charset="0"/>
              </a:rPr>
              <a:t>Trộn ( Merge )</a:t>
            </a:r>
            <a:endParaRPr lang="en-US"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43000" y="1771641"/>
            <a:ext cx="7772400" cy="343170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Việc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hợp nhất 2 nhánh lại được gọi là merge</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342900" indent="-342900">
              <a:spcAft>
                <a:spcPts val="1200"/>
              </a:spcAft>
              <a:buFont typeface="Arial" panose="020B0604020202020204" pitchFamily="34" charset="0"/>
              <a:buChar char="•"/>
            </a:pP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Chú ý</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952393" lvl="1" indent="-342900">
              <a:spcAft>
                <a:spcPts val="1200"/>
              </a:spcAft>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Trước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khi merge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phải</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k</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iểm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tra branch hiện đang làm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việc</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p>
          <a:p>
            <a:pPr marL="952393" lvl="1" indent="-342900">
              <a:spcAft>
                <a:spcPts val="1200"/>
              </a:spcAft>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Merge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thành công thì nên đẩy source lên lại lên server</a:t>
            </a:r>
          </a:p>
          <a:p>
            <a:pPr marL="952393" lvl="1" indent="-342900">
              <a:spcAft>
                <a:spcPts val="1200"/>
              </a:spcAft>
              <a:buFont typeface="Arial" panose="020B0604020202020204" pitchFamily="34" charset="0"/>
              <a:buChar char="•"/>
            </a:pP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Nên merge bằng GUI tool.</a:t>
            </a:r>
          </a:p>
          <a:p>
            <a:pPr marL="342900" indent="-342900">
              <a:spcAft>
                <a:spcPts val="1200"/>
              </a:spcAft>
              <a:buFont typeface="Arial" panose="020B0604020202020204" pitchFamily="34" charset="0"/>
              <a:buChar char="•"/>
            </a:pPr>
            <a:endParaRPr lang="vi-VN"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9254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152400" y="1143000"/>
            <a:ext cx="8839200" cy="4800600"/>
          </a:xfrm>
        </p:spPr>
        <p:txBody>
          <a:bodyPr/>
          <a:lstStyle/>
          <a:p>
            <a:pPr lvl="1">
              <a:buFont typeface="Wingdings" panose="05000000000000000000" pitchFamily="2" charset="2"/>
              <a:buChar char="Ø"/>
            </a:pPr>
            <a:r>
              <a:rPr lang="en-US" dirty="0" smtClean="0"/>
              <a:t> </a:t>
            </a:r>
            <a:r>
              <a:rPr lang="vi-VN"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Xung đột ( Conflict )</a:t>
            </a:r>
            <a:endPar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143000" y="1752600"/>
            <a:ext cx="7467600" cy="246221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Là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trường hợp có 2 sự thay đổi trong một dòng code và máy tính không thể tự quyết định dòng code nào là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đúng với ý đồ của lập trình viên.</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Aft>
                <a:spcPts val="1200"/>
              </a:spcAft>
              <a:buFont typeface="Arial" panose="020B0604020202020204" pitchFamily="34" charset="0"/>
              <a:buChar char="•"/>
            </a:pP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Để giải quyết mâu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thuẫn, bạn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chỉ việc nhìn vào file bị conflict và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quyết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định dòng code nào giữ lại, dòng nào xóa bỏ.</a:t>
            </a:r>
          </a:p>
        </p:txBody>
      </p:sp>
    </p:spTree>
    <p:extLst>
      <p:ext uri="{BB962C8B-B14F-4D97-AF65-F5344CB8AC3E}">
        <p14:creationId xmlns:p14="http://schemas.microsoft.com/office/powerpoint/2010/main" val="646885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rved Right Arrow 10"/>
          <p:cNvSpPr/>
          <p:nvPr/>
        </p:nvSpPr>
        <p:spPr>
          <a:xfrm rot="5193599">
            <a:off x="4863408" y="3265669"/>
            <a:ext cx="746579" cy="143959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81" y="1362222"/>
            <a:ext cx="5153019" cy="168577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81" y="4373564"/>
            <a:ext cx="5153019" cy="1676399"/>
          </a:xfrm>
          <a:prstGeom prst="rect">
            <a:avLst/>
          </a:prstGeom>
        </p:spPr>
      </p:pic>
      <p:sp>
        <p:nvSpPr>
          <p:cNvPr id="7" name="Down Arrow 6"/>
          <p:cNvSpPr/>
          <p:nvPr/>
        </p:nvSpPr>
        <p:spPr>
          <a:xfrm>
            <a:off x="1981200" y="2895601"/>
            <a:ext cx="762000" cy="1477964"/>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TextBox 7"/>
          <p:cNvSpPr txBox="1"/>
          <p:nvPr/>
        </p:nvSpPr>
        <p:spPr>
          <a:xfrm>
            <a:off x="5638800" y="1735000"/>
            <a:ext cx="3352800" cy="2308324"/>
          </a:xfrm>
          <a:prstGeom prst="rect">
            <a:avLst/>
          </a:prstGeom>
          <a:noFill/>
        </p:spPr>
        <p:txBody>
          <a:bodyPr wrap="square" rtlCol="0">
            <a:spAutoFit/>
          </a:bodyPr>
          <a:lstStyle/>
          <a:p>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Phần phía trên mà đã được chia ra bằng == là local repository, phía dưới được hiển thị là nội dung chỉnh sửa của remote repository</a:t>
            </a:r>
          </a:p>
        </p:txBody>
      </p:sp>
      <p:sp>
        <p:nvSpPr>
          <p:cNvPr id="9" name="Curved Right Arrow 8"/>
          <p:cNvSpPr/>
          <p:nvPr/>
        </p:nvSpPr>
        <p:spPr>
          <a:xfrm rot="6000219">
            <a:off x="5463541" y="691287"/>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5829301" y="4401273"/>
            <a:ext cx="2992646" cy="2308324"/>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S</a:t>
            </a:r>
            <a:r>
              <a:rPr lang="vi-VN" sz="2400" dirty="0" smtClean="0">
                <a:solidFill>
                  <a:srgbClr val="002060"/>
                </a:solidFill>
                <a:latin typeface="Times New Roman" panose="02020603050405020304" pitchFamily="18" charset="0"/>
                <a:cs typeface="Times New Roman" panose="02020603050405020304" pitchFamily="18" charset="0"/>
              </a:rPr>
              <a:t>au </a:t>
            </a:r>
            <a:r>
              <a:rPr lang="vi-VN" sz="2400" dirty="0">
                <a:solidFill>
                  <a:srgbClr val="002060"/>
                </a:solidFill>
                <a:latin typeface="Times New Roman" panose="02020603050405020304" pitchFamily="18" charset="0"/>
                <a:cs typeface="Times New Roman" panose="02020603050405020304" pitchFamily="18" charset="0"/>
              </a:rPr>
              <a:t>khi chỉnh sửa tất cả chỗ xung đột, nếu như tiến hành commit thì commit đã tích hợp thay đổi sẽ được tạo ra.</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689735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8626" y="966129"/>
            <a:ext cx="8686800" cy="5334000"/>
          </a:xfrm>
        </p:spPr>
        <p:txBody>
          <a:bodyPr/>
          <a:lstStyle/>
          <a:p>
            <a:pPr lvl="1">
              <a:buFont typeface="Wingdings" panose="05000000000000000000" pitchFamily="2" charset="2"/>
              <a:buChar char="Ø"/>
            </a:pPr>
            <a:r>
              <a:rPr lang="en-US" dirty="0" smtClean="0"/>
              <a:t> </a:t>
            </a:r>
            <a:r>
              <a:rPr lang="vi-VN" dirty="0">
                <a:solidFill>
                  <a:srgbClr val="002060"/>
                </a:solidFill>
                <a:latin typeface="Times New Roman" panose="02020603050405020304" pitchFamily="18" charset="0"/>
                <a:cs typeface="Times New Roman" panose="02020603050405020304" pitchFamily="18" charset="0"/>
              </a:rPr>
              <a:t>Commit</a:t>
            </a:r>
            <a:endParaRPr lang="en-US"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4400" y="1447800"/>
            <a:ext cx="7552426" cy="261610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Để </a:t>
            </a:r>
            <a:r>
              <a:rPr lang="vi-VN" sz="2400" dirty="0">
                <a:latin typeface="Times New Roman" panose="02020603050405020304" pitchFamily="18" charset="0"/>
                <a:cs typeface="Times New Roman" panose="02020603050405020304" pitchFamily="18" charset="0"/>
              </a:rPr>
              <a:t>ghi lại việc thêm/thay đổi file hay thư mục vào repository thì </a:t>
            </a:r>
            <a:r>
              <a:rPr lang="vi-VN" sz="2400" dirty="0" smtClean="0">
                <a:latin typeface="Times New Roman" panose="02020603050405020304" pitchFamily="18" charset="0"/>
                <a:cs typeface="Times New Roman" panose="02020603050405020304" pitchFamily="18" charset="0"/>
              </a:rPr>
              <a:t>thực </a:t>
            </a:r>
            <a:r>
              <a:rPr lang="vi-VN" sz="2400" dirty="0">
                <a:latin typeface="Times New Roman" panose="02020603050405020304" pitchFamily="18" charset="0"/>
                <a:cs typeface="Times New Roman" panose="02020603050405020304" pitchFamily="18" charset="0"/>
              </a:rPr>
              <a:t>hiện thao tác gọi là Commit</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Bằng </a:t>
            </a:r>
            <a:r>
              <a:rPr lang="vi-VN" sz="2400" dirty="0">
                <a:latin typeface="Times New Roman" panose="02020603050405020304" pitchFamily="18" charset="0"/>
                <a:cs typeface="Times New Roman" panose="02020603050405020304" pitchFamily="18" charset="0"/>
              </a:rPr>
              <a:t>việc lần theo commit này từ trạng thái mới nhất thì có thể biết được lịch sử thay đổi trong quá </a:t>
            </a:r>
            <a:r>
              <a:rPr lang="vi-VN" sz="2400" dirty="0" smtClean="0">
                <a:latin typeface="Times New Roman" panose="02020603050405020304" pitchFamily="18" charset="0"/>
                <a:cs typeface="Times New Roman" panose="02020603050405020304" pitchFamily="18" charset="0"/>
              </a:rPr>
              <a:t>khứ</a:t>
            </a:r>
            <a:r>
              <a:rPr lang="en-US"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Mỗi </a:t>
            </a:r>
            <a:r>
              <a:rPr lang="vi-VN" sz="2400" dirty="0">
                <a:latin typeface="Times New Roman" panose="02020603050405020304" pitchFamily="18" charset="0"/>
                <a:cs typeface="Times New Roman" panose="02020603050405020304" pitchFamily="18" charset="0"/>
              </a:rPr>
              <a:t>commit đều có yêu cầu phải có commit message, để giải thích commit này là bạn đã làm gì trong này. </a:t>
            </a:r>
          </a:p>
        </p:txBody>
      </p:sp>
    </p:spTree>
    <p:extLst>
      <p:ext uri="{BB962C8B-B14F-4D97-AF65-F5344CB8AC3E}">
        <p14:creationId xmlns:p14="http://schemas.microsoft.com/office/powerpoint/2010/main" val="19450467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685800" y="1139825"/>
            <a:ext cx="6972300" cy="5718175"/>
          </a:xfrm>
          <a:ln>
            <a:noFill/>
          </a:ln>
        </p:spPr>
        <p:txBody>
          <a:bodyPr/>
          <a:lstStyle/>
          <a:p>
            <a:pPr eaLnBrk="1" hangingPunct="1">
              <a:buFont typeface="Wingdings" panose="05000000000000000000" pitchFamily="2" charset="2"/>
              <a:buChar char="q"/>
              <a:defRPr/>
            </a:pP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a:solidFill>
                  <a:schemeClr val="tx1">
                    <a:lumMod val="75000"/>
                  </a:schemeClr>
                </a:solidFill>
                <a:latin typeface="Times New Roman" panose="02020603050405020304" pitchFamily="18" charset="0"/>
                <a:cs typeface="Times New Roman" panose="02020603050405020304" pitchFamily="18" charset="0"/>
              </a:rPr>
              <a:t>Tìm</a:t>
            </a: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a:solidFill>
                  <a:schemeClr val="tx1">
                    <a:lumMod val="75000"/>
                  </a:schemeClr>
                </a:solidFill>
                <a:latin typeface="Times New Roman" panose="02020603050405020304" pitchFamily="18" charset="0"/>
                <a:cs typeface="Times New Roman" panose="02020603050405020304" pitchFamily="18" charset="0"/>
              </a:rPr>
              <a:t>hiểu</a:t>
            </a: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chung</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về</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Git</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và</a:t>
            </a:r>
            <a:r>
              <a:rPr lang="en-US" dirty="0" smtClean="0">
                <a:solidFill>
                  <a:schemeClr val="tx1">
                    <a:lumMod val="75000"/>
                  </a:schemeClr>
                </a:solidFill>
                <a:latin typeface="Times New Roman" panose="02020603050405020304" pitchFamily="18" charset="0"/>
                <a:cs typeface="Times New Roman" panose="02020603050405020304" pitchFamily="18" charset="0"/>
              </a:rPr>
              <a:t> GitHub</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ü"/>
              <a:defRPr/>
            </a:pP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Tổng</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quan</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về</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Git</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Char char="ü"/>
              <a:defRPr/>
            </a:pP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Tổng</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a:solidFill>
                  <a:schemeClr val="tx1">
                    <a:lumMod val="75000"/>
                  </a:schemeClr>
                </a:solidFill>
                <a:latin typeface="Times New Roman" panose="02020603050405020304" pitchFamily="18" charset="0"/>
                <a:cs typeface="Times New Roman" panose="02020603050405020304" pitchFamily="18" charset="0"/>
              </a:rPr>
              <a:t>quan</a:t>
            </a: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a:solidFill>
                  <a:schemeClr val="tx1">
                    <a:lumMod val="75000"/>
                  </a:schemeClr>
                </a:solidFill>
                <a:latin typeface="Times New Roman" panose="02020603050405020304" pitchFamily="18" charset="0"/>
                <a:cs typeface="Times New Roman" panose="02020603050405020304" pitchFamily="18" charset="0"/>
              </a:rPr>
              <a:t>về</a:t>
            </a: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smtClean="0">
                <a:solidFill>
                  <a:schemeClr val="tx1">
                    <a:lumMod val="75000"/>
                  </a:schemeClr>
                </a:solidFill>
                <a:latin typeface="Times New Roman" panose="02020603050405020304" pitchFamily="18" charset="0"/>
                <a:cs typeface="Times New Roman" panose="02020603050405020304" pitchFamily="18" charset="0"/>
              </a:rPr>
              <a:t>GitHub</a:t>
            </a:r>
          </a:p>
          <a:p>
            <a:pPr eaLnBrk="1" hangingPunct="1">
              <a:buFont typeface="Wingdings" panose="05000000000000000000" pitchFamily="2" charset="2"/>
              <a:buChar char="q"/>
              <a:defRPr/>
            </a:pP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Tìm</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hiểu</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chung</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về</a:t>
            </a:r>
            <a:r>
              <a:rPr lang="en-US" dirty="0" smtClean="0">
                <a:solidFill>
                  <a:schemeClr val="tx1">
                    <a:lumMod val="75000"/>
                  </a:schemeClr>
                </a:solidFill>
                <a:latin typeface="Times New Roman" panose="02020603050405020304" pitchFamily="18" charset="0"/>
                <a:cs typeface="Times New Roman" panose="02020603050405020304" pitchFamily="18" charset="0"/>
              </a:rPr>
              <a:t> SVN</a:t>
            </a:r>
          </a:p>
          <a:p>
            <a:pPr lvl="1" eaLnBrk="1" hangingPunct="1">
              <a:buFont typeface="Wingdings" panose="05000000000000000000" pitchFamily="2" charset="2"/>
              <a:buChar char="ü"/>
              <a:defRPr/>
            </a:pPr>
            <a:r>
              <a:rPr lang="vi-VN"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Tổng</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quan</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về</a:t>
            </a:r>
            <a:r>
              <a:rPr lang="en-US" dirty="0" smtClean="0">
                <a:solidFill>
                  <a:schemeClr val="tx1">
                    <a:lumMod val="75000"/>
                  </a:schemeClr>
                </a:solidFill>
                <a:latin typeface="Times New Roman" panose="02020603050405020304" pitchFamily="18" charset="0"/>
                <a:cs typeface="Times New Roman" panose="02020603050405020304" pitchFamily="18" charset="0"/>
              </a:rPr>
              <a:t> SVN</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ü"/>
              <a:defRPr/>
            </a:pPr>
            <a:r>
              <a:rPr lang="vi-VN" dirty="0" smtClean="0">
                <a:solidFill>
                  <a:schemeClr val="tx1">
                    <a:lumMod val="75000"/>
                  </a:schemeClr>
                </a:solidFill>
                <a:latin typeface="Times New Roman" panose="02020603050405020304" pitchFamily="18" charset="0"/>
                <a:cs typeface="Times New Roman" panose="02020603050405020304" pitchFamily="18" charset="0"/>
              </a:rPr>
              <a:t> </a:t>
            </a:r>
            <a:r>
              <a:rPr lang="vi-VN" dirty="0">
                <a:solidFill>
                  <a:schemeClr val="tx1">
                    <a:lumMod val="75000"/>
                  </a:schemeClr>
                </a:solidFill>
                <a:latin typeface="Times New Roman" panose="02020603050405020304" pitchFamily="18" charset="0"/>
                <a:cs typeface="Times New Roman" panose="02020603050405020304" pitchFamily="18" charset="0"/>
              </a:rPr>
              <a:t>Cài đặt subversion cho client </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ü"/>
              <a:defRPr/>
            </a:pPr>
            <a:r>
              <a:rPr lang="vi-VN"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C</a:t>
            </a:r>
            <a:r>
              <a:rPr lang="vi-VN" dirty="0" smtClean="0">
                <a:solidFill>
                  <a:schemeClr val="tx1">
                    <a:lumMod val="75000"/>
                  </a:schemeClr>
                </a:solidFill>
                <a:latin typeface="Times New Roman" panose="02020603050405020304" pitchFamily="18" charset="0"/>
                <a:cs typeface="Times New Roman" panose="02020603050405020304" pitchFamily="18" charset="0"/>
              </a:rPr>
              <a:t>hức năng</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lumMod val="75000"/>
                  </a:schemeClr>
                </a:solidFill>
                <a:latin typeface="Times New Roman" panose="02020603050405020304" pitchFamily="18" charset="0"/>
                <a:cs typeface="Times New Roman" panose="02020603050405020304" pitchFamily="18" charset="0"/>
              </a:rPr>
              <a:t>và</a:t>
            </a:r>
            <a:r>
              <a:rPr lang="en-US" dirty="0" smtClean="0">
                <a:solidFill>
                  <a:schemeClr val="tx1">
                    <a:lumMod val="75000"/>
                  </a:schemeClr>
                </a:solidFill>
                <a:latin typeface="Times New Roman" panose="02020603050405020304" pitchFamily="18" charset="0"/>
                <a:cs typeface="Times New Roman" panose="02020603050405020304" pitchFamily="18" charset="0"/>
              </a:rPr>
              <a:t> m</a:t>
            </a:r>
            <a:r>
              <a:rPr lang="vi-VN" dirty="0" smtClean="0">
                <a:solidFill>
                  <a:schemeClr val="tx1">
                    <a:lumMod val="75000"/>
                  </a:schemeClr>
                </a:solidFill>
                <a:latin typeface="Times New Roman" panose="02020603050405020304" pitchFamily="18" charset="0"/>
                <a:cs typeface="Times New Roman" panose="02020603050405020304" pitchFamily="18" charset="0"/>
              </a:rPr>
              <a:t>ột </a:t>
            </a:r>
            <a:r>
              <a:rPr lang="vi-VN" dirty="0">
                <a:solidFill>
                  <a:schemeClr val="tx1">
                    <a:lumMod val="75000"/>
                  </a:schemeClr>
                </a:solidFill>
                <a:latin typeface="Times New Roman" panose="02020603050405020304" pitchFamily="18" charset="0"/>
                <a:cs typeface="Times New Roman" panose="02020603050405020304" pitchFamily="18" charset="0"/>
              </a:rPr>
              <a:t>số action quan trọng trong </a:t>
            </a:r>
            <a:r>
              <a:rPr lang="vi-VN" dirty="0">
                <a:solidFill>
                  <a:schemeClr val="tx1">
                    <a:lumMod val="75000"/>
                  </a:schemeClr>
                </a:solidFill>
                <a:latin typeface="Times New Roman" panose="02020603050405020304" pitchFamily="18" charset="0"/>
                <a:cs typeface="Times New Roman" panose="02020603050405020304" pitchFamily="18" charset="0"/>
              </a:rPr>
              <a:t>subversion </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marL="457200" lvl="1" indent="-457200" eaLnBrk="1" hangingPunct="1">
              <a:buClr>
                <a:schemeClr val="accent4">
                  <a:lumMod val="75000"/>
                  <a:lumOff val="25000"/>
                </a:schemeClr>
              </a:buClr>
              <a:buFont typeface="Wingdings" panose="05000000000000000000" pitchFamily="2" charset="2"/>
              <a:buChar char="q"/>
              <a:defRPr/>
            </a:pPr>
            <a:r>
              <a:rPr lang="vi-VN" dirty="0" smtClean="0">
                <a:solidFill>
                  <a:schemeClr val="tx1">
                    <a:lumMod val="75000"/>
                  </a:schemeClr>
                </a:solidFill>
                <a:latin typeface="Times New Roman" panose="02020603050405020304" pitchFamily="18" charset="0"/>
                <a:cs typeface="Times New Roman" panose="02020603050405020304" pitchFamily="18" charset="0"/>
              </a:rPr>
              <a:t>So </a:t>
            </a:r>
            <a:r>
              <a:rPr lang="vi-VN" dirty="0">
                <a:solidFill>
                  <a:schemeClr val="tx1">
                    <a:lumMod val="75000"/>
                  </a:schemeClr>
                </a:solidFill>
                <a:latin typeface="Times New Roman" panose="02020603050405020304" pitchFamily="18" charset="0"/>
                <a:cs typeface="Times New Roman" panose="02020603050405020304" pitchFamily="18" charset="0"/>
              </a:rPr>
              <a:t>sánh subversion và các tool khác</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lvl="1" eaLnBrk="1" hangingPunct="1">
              <a:defRPr/>
            </a:pP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endParaRPr lang="vi-VN" altLang="en-US" dirty="0">
              <a:solidFill>
                <a:schemeClr val="tx1">
                  <a:lumMod val="75000"/>
                </a:schemeClr>
              </a:solidFill>
            </a:endParaRPr>
          </a:p>
        </p:txBody>
      </p:sp>
      <p:sp>
        <p:nvSpPr>
          <p:cNvPr id="2" name="Title 1"/>
          <p:cNvSpPr>
            <a:spLocks noGrp="1"/>
          </p:cNvSpPr>
          <p:nvPr>
            <p:ph type="title"/>
          </p:nvPr>
        </p:nvSpPr>
        <p:spPr>
          <a:xfrm>
            <a:off x="1066800" y="601663"/>
            <a:ext cx="6705600" cy="565150"/>
          </a:xfrm>
        </p:spPr>
        <p:txBody>
          <a:bodyPr/>
          <a:lstStyle/>
          <a:p>
            <a:pPr>
              <a:defRPr/>
            </a:pPr>
            <a:r>
              <a:rPr lang="en-US" altLang="en-US" dirty="0">
                <a:latin typeface="Times New Roman" panose="02020603050405020304" pitchFamily="18" charset="0"/>
                <a:cs typeface="Times New Roman" panose="02020603050405020304" pitchFamily="18" charset="0"/>
              </a:rPr>
              <a:t>NỘI DUNG</a:t>
            </a:r>
            <a:r>
              <a:rPr lang="en-US" altLang="en-US" dirty="0">
                <a:solidFill>
                  <a:schemeClr val="accent2">
                    <a:lumMod val="50000"/>
                  </a:schemeClr>
                </a:solidFill>
                <a:latin typeface="Times New Roman" panose="02020603050405020304" pitchFamily="18" charset="0"/>
                <a:cs typeface="Times New Roman" panose="02020603050405020304" pitchFamily="18" charset="0"/>
              </a:rPr>
              <a:t/>
            </a:r>
            <a:br>
              <a:rPr lang="en-US" altLang="en-US" dirty="0">
                <a:solidFill>
                  <a:schemeClr val="accent2">
                    <a:lumMod val="50000"/>
                  </a:schemeClr>
                </a:solidFill>
                <a:latin typeface="Times New Roman" panose="02020603050405020304" pitchFamily="18" charset="0"/>
                <a:cs typeface="Times New Roman" panose="02020603050405020304" pitchFamily="18" charset="0"/>
              </a:rPr>
            </a:b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228600" y="1274537"/>
            <a:ext cx="8915400" cy="5435825"/>
          </a:xfrm>
        </p:spPr>
        <p:txBody>
          <a:bodyPr/>
          <a:lstStyle/>
          <a:p>
            <a:pPr lvl="1">
              <a:spcAft>
                <a:spcPts val="1200"/>
              </a:spcAft>
              <a:buFont typeface="Wingdings" panose="05000000000000000000" pitchFamily="2" charset="2"/>
              <a:buChar char="Ø"/>
            </a:pPr>
            <a:r>
              <a:rPr lang="en-US" dirty="0" smtClean="0"/>
              <a:t> </a:t>
            </a:r>
            <a:r>
              <a:rPr lang="vi-VN"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Git Remote</a:t>
            </a:r>
            <a:endPar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spcAft>
                <a:spcPts val="1200"/>
              </a:spcAft>
              <a:buFont typeface="Wingdings" panose="05000000000000000000" pitchFamily="2" charset="2"/>
              <a:buChar char="Ø"/>
            </a:pPr>
            <a:endParaRPr lang="en-US" b="1" dirty="0">
              <a:solidFill>
                <a:schemeClr val="tx2"/>
              </a:solidFill>
            </a:endParaRPr>
          </a:p>
          <a:p>
            <a:pPr marL="457200" lvl="1" indent="0">
              <a:spcAft>
                <a:spcPts val="1200"/>
              </a:spcAft>
              <a:buNone/>
            </a:pPr>
            <a:endParaRPr lang="en-US" b="1" dirty="0" smtClean="0">
              <a:solidFill>
                <a:schemeClr val="tx2"/>
              </a:solidFill>
            </a:endParaRPr>
          </a:p>
          <a:p>
            <a:pPr lvl="1">
              <a:spcAft>
                <a:spcPts val="1200"/>
              </a:spcAft>
              <a:buFont typeface="Wingdings" panose="05000000000000000000" pitchFamily="2" charset="2"/>
              <a:buChar char="Ø"/>
            </a:pPr>
            <a:r>
              <a:rPr lang="en-US" dirty="0" smtClean="0">
                <a:solidFill>
                  <a:schemeClr val="tx2"/>
                </a:solidFill>
              </a:rPr>
              <a:t> </a:t>
            </a:r>
            <a:r>
              <a:rPr lang="vi-VN"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Working Tree và Index</a:t>
            </a:r>
            <a:endPar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chemeClr val="tx2"/>
              </a:solidFill>
            </a:endParaRPr>
          </a:p>
          <a:p>
            <a:pPr marL="457200" lvl="1" indent="0">
              <a:buNone/>
            </a:pPr>
            <a:endParaRPr lang="en-US" dirty="0"/>
          </a:p>
        </p:txBody>
      </p:sp>
      <p:sp>
        <p:nvSpPr>
          <p:cNvPr id="5" name="TextBox 4"/>
          <p:cNvSpPr txBox="1"/>
          <p:nvPr/>
        </p:nvSpPr>
        <p:spPr>
          <a:xfrm>
            <a:off x="1138686" y="1981200"/>
            <a:ext cx="7402904" cy="830997"/>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Để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kết nối được với một repo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khác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ta sử dụng một khái niệm gọi là remote</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p:cNvSpPr txBox="1"/>
          <p:nvPr/>
        </p:nvSpPr>
        <p:spPr>
          <a:xfrm>
            <a:off x="1105620" y="4096022"/>
            <a:ext cx="7435970" cy="246221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vi-VN" sz="2400" dirty="0" smtClean="0">
                <a:latin typeface="Times New Roman" panose="02020603050405020304" pitchFamily="18" charset="0"/>
                <a:ea typeface="Tahoma" panose="020B0604030504040204" pitchFamily="34" charset="0"/>
                <a:cs typeface="Times New Roman" panose="02020603050405020304" pitchFamily="18" charset="0"/>
              </a:rPr>
              <a:t>Những </a:t>
            </a:r>
            <a:r>
              <a:rPr lang="vi-VN" sz="2400" dirty="0">
                <a:latin typeface="Times New Roman" panose="02020603050405020304" pitchFamily="18" charset="0"/>
                <a:ea typeface="Tahoma" panose="020B0604030504040204" pitchFamily="34" charset="0"/>
                <a:cs typeface="Times New Roman" panose="02020603050405020304" pitchFamily="18" charset="0"/>
              </a:rPr>
              <a:t>thư mục được đặt trong sự quản lý của Git mà mọi người đang thực hiện công việc trong thực tế được gọi là working tree</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a:t>
            </a:r>
            <a:endParaRPr lang="vi-VN" sz="24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Aft>
                <a:spcPts val="1200"/>
              </a:spcAft>
              <a:buFont typeface="Arial" panose="020B0604020202020204" pitchFamily="34" charset="0"/>
              <a:buChar char="•"/>
            </a:pPr>
            <a:r>
              <a:rPr lang="vi-VN" sz="2400" dirty="0" smtClean="0">
                <a:latin typeface="Times New Roman" panose="02020603050405020304" pitchFamily="18" charset="0"/>
                <a:ea typeface="Tahoma" panose="020B0604030504040204" pitchFamily="34" charset="0"/>
                <a:cs typeface="Times New Roman" panose="02020603050405020304" pitchFamily="18" charset="0"/>
              </a:rPr>
              <a:t>Giữa </a:t>
            </a:r>
            <a:r>
              <a:rPr lang="vi-VN" sz="2400" dirty="0">
                <a:latin typeface="Times New Roman" panose="02020603050405020304" pitchFamily="18" charset="0"/>
                <a:ea typeface="Tahoma" panose="020B0604030504040204" pitchFamily="34" charset="0"/>
                <a:cs typeface="Times New Roman" panose="02020603050405020304" pitchFamily="18" charset="0"/>
              </a:rPr>
              <a:t>repository và working tree tồn tại một nơi gọi là index. Index là nơi để chuẩn bị cho việc commit lên repository.</a:t>
            </a:r>
          </a:p>
        </p:txBody>
      </p:sp>
    </p:spTree>
    <p:extLst>
      <p:ext uri="{BB962C8B-B14F-4D97-AF65-F5344CB8AC3E}">
        <p14:creationId xmlns:p14="http://schemas.microsoft.com/office/powerpoint/2010/main" val="14069071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371600"/>
            <a:ext cx="8153400" cy="4648200"/>
          </a:xfrm>
          <a:prstGeom prst="rect">
            <a:avLst/>
          </a:prstGeom>
        </p:spPr>
      </p:pic>
    </p:spTree>
    <p:extLst>
      <p:ext uri="{BB962C8B-B14F-4D97-AF65-F5344CB8AC3E}">
        <p14:creationId xmlns:p14="http://schemas.microsoft.com/office/powerpoint/2010/main" val="26264804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Một</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số</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lệnh</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cơ</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bản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828800"/>
            <a:ext cx="8001000" cy="4759466"/>
          </a:xfrm>
          <a:prstGeom prst="rect">
            <a:avLst/>
          </a:prstGeom>
        </p:spPr>
      </p:pic>
    </p:spTree>
    <p:extLst>
      <p:ext uri="{BB962C8B-B14F-4D97-AF65-F5344CB8AC3E}">
        <p14:creationId xmlns:p14="http://schemas.microsoft.com/office/powerpoint/2010/main" val="4220899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7924800" cy="5181600"/>
          </a:xfrm>
        </p:spPr>
      </p:pic>
    </p:spTree>
    <p:extLst>
      <p:ext uri="{BB962C8B-B14F-4D97-AF65-F5344CB8AC3E}">
        <p14:creationId xmlns:p14="http://schemas.microsoft.com/office/powerpoint/2010/main" val="37067030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7391400" cy="1828800"/>
          </a:xfrm>
        </p:spPr>
      </p:pic>
    </p:spTree>
    <p:extLst>
      <p:ext uri="{BB962C8B-B14F-4D97-AF65-F5344CB8AC3E}">
        <p14:creationId xmlns:p14="http://schemas.microsoft.com/office/powerpoint/2010/main" val="3824824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solidFill>
                <a:schemeClr val="accent3"/>
              </a:solidFill>
            </a:endParaRPr>
          </a:p>
        </p:txBody>
      </p:sp>
      <p:sp>
        <p:nvSpPr>
          <p:cNvPr id="3" name="Content Placeholder 2"/>
          <p:cNvSpPr>
            <a:spLocks noGrp="1"/>
          </p:cNvSpPr>
          <p:nvPr>
            <p:ph idx="1"/>
          </p:nvPr>
        </p:nvSpPr>
        <p:spPr>
          <a:xfrm>
            <a:off x="152400" y="1066800"/>
            <a:ext cx="8991600" cy="5791200"/>
          </a:xfrm>
        </p:spPr>
        <p:txBody>
          <a:bodyPr/>
          <a:lstStyle/>
          <a:p>
            <a:r>
              <a:rPr lang="en-US" dirty="0" smtClean="0"/>
              <a:t> </a:t>
            </a:r>
            <a:r>
              <a:rPr lang="en-US" dirty="0" smtClean="0">
                <a:latin typeface="Times New Roman" panose="02020603050405020304" pitchFamily="18" charset="0"/>
                <a:ea typeface="Tahoma" panose="020B0604030504040204" pitchFamily="34" charset="0"/>
                <a:cs typeface="Times New Roman" panose="02020603050405020304" pitchFamily="18" charset="0"/>
              </a:rPr>
              <a:t>GitHub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là</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gì</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314700"/>
            <a:ext cx="2590799" cy="1295400"/>
          </a:xfrm>
          <a:prstGeom prst="rect">
            <a:avLst/>
          </a:prstGeom>
        </p:spPr>
      </p:pic>
      <p:sp>
        <p:nvSpPr>
          <p:cNvPr id="6" name="Rounded Rectangular Callout 5"/>
          <p:cNvSpPr/>
          <p:nvPr/>
        </p:nvSpPr>
        <p:spPr>
          <a:xfrm>
            <a:off x="2974424" y="1409700"/>
            <a:ext cx="5862155" cy="4038600"/>
          </a:xfrm>
          <a:prstGeom prst="wedgeRoundRectCallout">
            <a:avLst>
              <a:gd name="adj1" fmla="val -65746"/>
              <a:gd name="adj2" fmla="val -16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r"/>
            <a:endParaRPr lang="vi-VN" dirty="0"/>
          </a:p>
        </p:txBody>
      </p:sp>
      <p:sp>
        <p:nvSpPr>
          <p:cNvPr id="7" name="TextBox 6"/>
          <p:cNvSpPr txBox="1"/>
          <p:nvPr/>
        </p:nvSpPr>
        <p:spPr>
          <a:xfrm>
            <a:off x="3207590" y="2345204"/>
            <a:ext cx="5636178" cy="224676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vi-VN" sz="2400" dirty="0" smtClean="0">
                <a:latin typeface="Times New Roman" panose="02020603050405020304" pitchFamily="18" charset="0"/>
                <a:ea typeface="Tahoma" panose="020B0604030504040204" pitchFamily="34" charset="0"/>
                <a:cs typeface="Times New Roman" panose="02020603050405020304" pitchFamily="18" charset="0"/>
              </a:rPr>
              <a:t>Là </a:t>
            </a:r>
            <a:r>
              <a:rPr lang="vi-VN" sz="2400" dirty="0">
                <a:latin typeface="Times New Roman" panose="02020603050405020304" pitchFamily="18" charset="0"/>
                <a:ea typeface="Tahoma" panose="020B0604030504040204" pitchFamily="34" charset="0"/>
                <a:cs typeface="Times New Roman" panose="02020603050405020304" pitchFamily="18" charset="0"/>
              </a:rPr>
              <a:t>một dịch vụ lưu trữ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dựa </a:t>
            </a:r>
            <a:r>
              <a:rPr lang="vi-VN" sz="2400" dirty="0">
                <a:latin typeface="Times New Roman" panose="02020603050405020304" pitchFamily="18" charset="0"/>
                <a:ea typeface="Tahoma" panose="020B0604030504040204" pitchFamily="34" charset="0"/>
                <a:cs typeface="Times New Roman" panose="02020603050405020304" pitchFamily="18" charset="0"/>
              </a:rPr>
              <a:t>trên web cho các dự án phát triển phần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mềm</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a:t>
            </a:r>
            <a:endParaRPr lang="vi-VN" sz="24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Aft>
                <a:spcPts val="1200"/>
              </a:spcAft>
              <a:buFont typeface="Arial" panose="020B0604020202020204" pitchFamily="34" charset="0"/>
              <a:buChar char="•"/>
            </a:pPr>
            <a:endParaRPr lang="vi-VN" sz="24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Aft>
                <a:spcPts val="1200"/>
              </a:spcAft>
              <a:buFont typeface="Arial" panose="020B0604020202020204" pitchFamily="34" charset="0"/>
              <a:buChar char="•"/>
            </a:pPr>
            <a:r>
              <a:rPr lang="vi-VN" sz="2400" dirty="0" smtClean="0">
                <a:latin typeface="Times New Roman" panose="02020603050405020304" pitchFamily="18" charset="0"/>
                <a:ea typeface="Tahoma" panose="020B0604030504040204" pitchFamily="34" charset="0"/>
                <a:cs typeface="Times New Roman" panose="02020603050405020304" pitchFamily="18" charset="0"/>
              </a:rPr>
              <a:t>Sử </a:t>
            </a:r>
            <a:r>
              <a:rPr lang="vi-VN" sz="2400" dirty="0">
                <a:latin typeface="Times New Roman" panose="02020603050405020304" pitchFamily="18" charset="0"/>
                <a:ea typeface="Tahoma" panose="020B0604030504040204" pitchFamily="34" charset="0"/>
                <a:cs typeface="Times New Roman" panose="02020603050405020304" pitchFamily="18" charset="0"/>
              </a:rPr>
              <a:t>dụng các hệ thống kiểm soát phiên bản Git.</a:t>
            </a:r>
          </a:p>
        </p:txBody>
      </p:sp>
    </p:spTree>
    <p:extLst>
      <p:ext uri="{BB962C8B-B14F-4D97-AF65-F5344CB8AC3E}">
        <p14:creationId xmlns:p14="http://schemas.microsoft.com/office/powerpoint/2010/main" val="4706510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solidFill>
                <a:schemeClr val="accent3"/>
              </a:solidFill>
            </a:endParaRPr>
          </a:p>
        </p:txBody>
      </p:sp>
      <p:sp>
        <p:nvSpPr>
          <p:cNvPr id="3" name="Content Placeholder 2"/>
          <p:cNvSpPr>
            <a:spLocks noGrp="1"/>
          </p:cNvSpPr>
          <p:nvPr>
            <p:ph idx="1"/>
          </p:nvPr>
        </p:nvSpPr>
        <p:spPr>
          <a:xfrm>
            <a:off x="119331" y="1066800"/>
            <a:ext cx="9144000" cy="5791200"/>
          </a:xfrm>
        </p:spPr>
        <p:txBody>
          <a:bodyPr/>
          <a:lstStyle/>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Tahoma" panose="020B0604030504040204" pitchFamily="34" charset="0"/>
                <a:cs typeface="Times New Roman" panose="02020603050405020304" pitchFamily="18" charset="0"/>
              </a:rPr>
              <a:t>GitHub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có</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những</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loại</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tài</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khoảng</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nào</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52" y="3200400"/>
            <a:ext cx="2878347" cy="2667000"/>
          </a:xfrm>
          <a:prstGeom prst="rect">
            <a:avLst/>
          </a:prstGeom>
        </p:spPr>
      </p:pic>
      <p:sp>
        <p:nvSpPr>
          <p:cNvPr id="6" name="Rounded Rectangular Callout 5"/>
          <p:cNvSpPr/>
          <p:nvPr/>
        </p:nvSpPr>
        <p:spPr>
          <a:xfrm>
            <a:off x="3505200" y="2212182"/>
            <a:ext cx="5334000" cy="3048000"/>
          </a:xfrm>
          <a:prstGeom prst="wedgeRoundRectCallout">
            <a:avLst>
              <a:gd name="adj1" fmla="val -65746"/>
              <a:gd name="adj2" fmla="val -16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r"/>
            <a:endParaRPr lang="vi-VN" dirty="0"/>
          </a:p>
        </p:txBody>
      </p:sp>
      <p:sp>
        <p:nvSpPr>
          <p:cNvPr id="7" name="TextBox 6"/>
          <p:cNvSpPr txBox="1"/>
          <p:nvPr/>
        </p:nvSpPr>
        <p:spPr>
          <a:xfrm>
            <a:off x="3495136" y="2819400"/>
            <a:ext cx="5410198" cy="187743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vi-VN" sz="2400" dirty="0" smtClean="0">
                <a:latin typeface="Times New Roman" panose="02020603050405020304" pitchFamily="18" charset="0"/>
                <a:ea typeface="Tahoma" panose="020B0604030504040204" pitchFamily="34" charset="0"/>
                <a:cs typeface="Times New Roman" panose="02020603050405020304" pitchFamily="18" charset="0"/>
              </a:rPr>
              <a:t>GitHub hiện có 2 loại tài khoản:</a:t>
            </a:r>
            <a:endParaRPr lang="vi-VN" sz="2400" dirty="0">
              <a:latin typeface="Times New Roman" panose="02020603050405020304" pitchFamily="18" charset="0"/>
              <a:ea typeface="Tahoma" panose="020B0604030504040204" pitchFamily="34" charset="0"/>
              <a:cs typeface="Times New Roman" panose="02020603050405020304" pitchFamily="18" charset="0"/>
            </a:endParaRPr>
          </a:p>
          <a:p>
            <a:pPr marL="952393" lvl="1" indent="-342900">
              <a:spcAft>
                <a:spcPts val="1200"/>
              </a:spcAft>
              <a:buFont typeface="Arial" panose="020B0604020202020204" pitchFamily="34" charset="0"/>
              <a:buChar char="•"/>
            </a:pPr>
            <a:r>
              <a:rPr lang="vi-VN" sz="2400" dirty="0" smtClean="0">
                <a:latin typeface="Times New Roman" panose="02020603050405020304" pitchFamily="18" charset="0"/>
                <a:ea typeface="Tahoma" panose="020B0604030504040204" pitchFamily="34" charset="0"/>
                <a:cs typeface="Times New Roman" panose="02020603050405020304" pitchFamily="18" charset="0"/>
              </a:rPr>
              <a:t>Trả </a:t>
            </a:r>
            <a:r>
              <a:rPr lang="vi-VN" sz="2400" dirty="0">
                <a:latin typeface="Times New Roman" panose="02020603050405020304" pitchFamily="18" charset="0"/>
                <a:ea typeface="Tahoma" panose="020B0604030504040204" pitchFamily="34" charset="0"/>
                <a:cs typeface="Times New Roman" panose="02020603050405020304" pitchFamily="18" charset="0"/>
              </a:rPr>
              <a:t>tiền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dành cho </a:t>
            </a:r>
            <a:r>
              <a:rPr lang="vi-VN" sz="2400" dirty="0">
                <a:latin typeface="Times New Roman" panose="02020603050405020304" pitchFamily="18" charset="0"/>
                <a:ea typeface="Tahoma" panose="020B0604030504040204" pitchFamily="34" charset="0"/>
                <a:cs typeface="Times New Roman" panose="02020603050405020304" pitchFamily="18" charset="0"/>
              </a:rPr>
              <a:t>kho tư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nhân.</a:t>
            </a:r>
            <a:endParaRPr lang="vi-VN" sz="2400" dirty="0">
              <a:latin typeface="Times New Roman" panose="02020603050405020304" pitchFamily="18" charset="0"/>
              <a:ea typeface="Tahoma" panose="020B0604030504040204" pitchFamily="34" charset="0"/>
              <a:cs typeface="Times New Roman" panose="02020603050405020304" pitchFamily="18" charset="0"/>
            </a:endParaRPr>
          </a:p>
          <a:p>
            <a:pPr marL="952393" lvl="1" indent="-342900">
              <a:spcAft>
                <a:spcPts val="1200"/>
              </a:spcAft>
              <a:buFont typeface="Arial" panose="020B0604020202020204" pitchFamily="34" charset="0"/>
              <a:buChar char="•"/>
            </a:pPr>
            <a:r>
              <a:rPr lang="vi-VN" sz="2400" dirty="0">
                <a:latin typeface="Times New Roman" panose="02020603050405020304" pitchFamily="18" charset="0"/>
                <a:ea typeface="Tahoma" panose="020B0604030504040204" pitchFamily="34" charset="0"/>
                <a:cs typeface="Times New Roman" panose="02020603050405020304" pitchFamily="18" charset="0"/>
              </a:rPr>
              <a:t>T</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ài </a:t>
            </a:r>
            <a:r>
              <a:rPr lang="vi-VN" sz="2400" dirty="0">
                <a:latin typeface="Times New Roman" panose="02020603050405020304" pitchFamily="18" charset="0"/>
                <a:ea typeface="Tahoma" panose="020B0604030504040204" pitchFamily="34" charset="0"/>
                <a:cs typeface="Times New Roman" panose="02020603050405020304" pitchFamily="18" charset="0"/>
              </a:rPr>
              <a:t>khoản miễn phí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dành cho </a:t>
            </a:r>
            <a:r>
              <a:rPr lang="vi-VN" sz="2400" dirty="0">
                <a:latin typeface="Times New Roman" panose="02020603050405020304" pitchFamily="18" charset="0"/>
                <a:ea typeface="Tahoma" panose="020B0604030504040204" pitchFamily="34" charset="0"/>
                <a:cs typeface="Times New Roman" panose="02020603050405020304" pitchFamily="18" charset="0"/>
              </a:rPr>
              <a:t>các dự án mã nguồn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mở</a:t>
            </a:r>
            <a:r>
              <a:rPr lang="vi-VN" sz="2400" dirty="0" smtClean="0">
                <a:latin typeface="Tahoma" panose="020B0604030504040204" pitchFamily="34" charset="0"/>
                <a:ea typeface="Tahoma" panose="020B0604030504040204" pitchFamily="34" charset="0"/>
                <a:cs typeface="Tahoma" panose="020B0604030504040204" pitchFamily="34" charset="0"/>
              </a:rPr>
              <a:t>.</a:t>
            </a:r>
            <a:endParaRPr lang="vi-V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45596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p>
        </p:txBody>
      </p:sp>
      <p:sp>
        <p:nvSpPr>
          <p:cNvPr id="3" name="Content Placeholder 2"/>
          <p:cNvSpPr>
            <a:spLocks noGrp="1"/>
          </p:cNvSpPr>
          <p:nvPr>
            <p:ph idx="1"/>
          </p:nvPr>
        </p:nvSpPr>
        <p:spPr>
          <a:xfrm>
            <a:off x="152400" y="1143000"/>
            <a:ext cx="8839200" cy="5334000"/>
          </a:xfrm>
        </p:spPr>
        <p:txBody>
          <a:bodyPr/>
          <a:lstStyle/>
          <a:p>
            <a:r>
              <a:rPr lang="en-US" dirty="0" smtClean="0"/>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Số</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người</a:t>
            </a:r>
            <a:r>
              <a:rPr lang="en-US"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sử</a:t>
            </a:r>
            <a:r>
              <a:rPr lang="en-US"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dụng</a:t>
            </a:r>
            <a:r>
              <a:rPr lang="en-US"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GitHub </a:t>
            </a:r>
            <a:r>
              <a:rPr lang="en-US"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bao</a:t>
            </a:r>
            <a:r>
              <a:rPr lang="en-US"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nhiêu</a:t>
            </a:r>
            <a:r>
              <a:rPr lang="en-US"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685800" y="1905000"/>
            <a:ext cx="7391400" cy="2339102"/>
          </a:xfrm>
          <a:prstGeom prst="rect">
            <a:avLst/>
          </a:prstGeom>
          <a:noFill/>
        </p:spPr>
        <p:txBody>
          <a:bodyPr wrap="square" rtlCol="0">
            <a:spAutoFit/>
          </a:bodyPr>
          <a:lstStyle/>
          <a:p>
            <a:pPr marL="800100" lvl="1" indent="-342900">
              <a:spcAft>
                <a:spcPts val="1200"/>
              </a:spcAft>
              <a:buClr>
                <a:schemeClr val="accent1">
                  <a:lumMod val="75000"/>
                </a:schemeClr>
              </a:buClr>
              <a:buFont typeface="Wingdings" panose="05000000000000000000" pitchFamily="2" charset="2"/>
              <a:buChar char="Ø"/>
            </a:pP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Tính</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đến</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tháng</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1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năm</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2020. GitHub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báo</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cáo</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có</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hơn</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40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triệu</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người</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dùng</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và</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hơn</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190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triệu</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kho</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lưu</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trữ</a:t>
            </a:r>
            <a:r>
              <a:rPr lang="en-US" sz="2400" dirty="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a:t>
            </a:r>
            <a:endPar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Aft>
                <a:spcPts val="1200"/>
              </a:spcAft>
              <a:buClr>
                <a:schemeClr val="accent1">
                  <a:lumMod val="75000"/>
                </a:schemeClr>
              </a:buClr>
              <a:buFont typeface="Wingdings" panose="05000000000000000000" pitchFamily="2" charset="2"/>
              <a:buChar char="Ø"/>
            </a:pP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Làm</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cho</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nó</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trở</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thành</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kho</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lưu</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trữ</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mã</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nguồn</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lớn</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nhất</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thế</a:t>
            </a:r>
            <a:r>
              <a:rPr lang="en-US" sz="2400" dirty="0"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chemeClr val="accent4">
                    <a:lumMod val="90000"/>
                    <a:lumOff val="10000"/>
                  </a:schemeClr>
                </a:solidFill>
                <a:latin typeface="Times New Roman" panose="02020603050405020304" pitchFamily="18" charset="0"/>
                <a:ea typeface="Tahoma" panose="020B0604030504040204" pitchFamily="34" charset="0"/>
                <a:cs typeface="Times New Roman" panose="02020603050405020304" pitchFamily="18" charset="0"/>
              </a:rPr>
              <a:t>giới</a:t>
            </a:r>
            <a:r>
              <a:rPr lang="en-US" sz="2400" dirty="0" smtClean="0">
                <a:solidFill>
                  <a:schemeClr val="accent4">
                    <a:lumMod val="90000"/>
                    <a:lumOff val="10000"/>
                  </a:schemeClr>
                </a:solidFill>
                <a:latin typeface="Times New Roman" panose="02020603050405020304" pitchFamily="18" charset="0"/>
                <a:cs typeface="Times New Roman" panose="02020603050405020304" pitchFamily="18" charset="0"/>
              </a:rPr>
              <a:t>.</a:t>
            </a:r>
          </a:p>
          <a:p>
            <a:endParaRPr lang="vi-VN" sz="3000" dirty="0">
              <a:solidFill>
                <a:srgbClr val="FF0000"/>
              </a:solidFill>
            </a:endParaRPr>
          </a:p>
        </p:txBody>
      </p:sp>
    </p:spTree>
    <p:extLst>
      <p:ext uri="{BB962C8B-B14F-4D97-AF65-F5344CB8AC3E}">
        <p14:creationId xmlns:p14="http://schemas.microsoft.com/office/powerpoint/2010/main" val="13947140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p>
        </p:txBody>
      </p:sp>
      <p:sp>
        <p:nvSpPr>
          <p:cNvPr id="3" name="Content Placeholder 2"/>
          <p:cNvSpPr>
            <a:spLocks noGrp="1"/>
          </p:cNvSpPr>
          <p:nvPr>
            <p:ph idx="1"/>
          </p:nvPr>
        </p:nvSpPr>
        <p:spPr>
          <a:xfrm>
            <a:off x="0" y="1219200"/>
            <a:ext cx="8686800" cy="5105400"/>
          </a:xfrm>
        </p:spPr>
        <p:txBody>
          <a:bodyPr/>
          <a:lstStyle/>
          <a:p>
            <a:r>
              <a:rPr lang="en-US" dirty="0" smtClean="0"/>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Đăng</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kí</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tài</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khoảng</a:t>
            </a:r>
            <a:r>
              <a:rPr lang="en-US" dirty="0" smtClean="0">
                <a:latin typeface="Times New Roman" panose="02020603050405020304" pitchFamily="18" charset="0"/>
                <a:ea typeface="Tahoma" panose="020B0604030504040204" pitchFamily="34" charset="0"/>
                <a:cs typeface="Times New Roman" panose="02020603050405020304" pitchFamily="18" charset="0"/>
              </a:rPr>
              <a:t> GitHub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như</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thế</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nào</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057400"/>
            <a:ext cx="8382000" cy="4038600"/>
          </a:xfrm>
          <a:prstGeom prst="rect">
            <a:avLst/>
          </a:prstGeom>
        </p:spPr>
      </p:pic>
    </p:spTree>
    <p:extLst>
      <p:ext uri="{BB962C8B-B14F-4D97-AF65-F5344CB8AC3E}">
        <p14:creationId xmlns:p14="http://schemas.microsoft.com/office/powerpoint/2010/main" val="1591960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p>
        </p:txBody>
      </p:sp>
      <p:sp>
        <p:nvSpPr>
          <p:cNvPr id="3" name="Content Placeholder 2"/>
          <p:cNvSpPr>
            <a:spLocks noGrp="1"/>
          </p:cNvSpPr>
          <p:nvPr>
            <p:ph idx="1"/>
          </p:nvPr>
        </p:nvSpPr>
        <p:spPr>
          <a:xfrm>
            <a:off x="228600" y="1066800"/>
            <a:ext cx="8915400" cy="5643563"/>
          </a:xfrm>
        </p:spPr>
        <p:txBody>
          <a:bodyPr/>
          <a:lstStyle/>
          <a:p>
            <a:pPr lvl="1">
              <a:buFont typeface="Wingdings" panose="05000000000000000000" pitchFamily="2" charset="2"/>
              <a:buChar char="Ø"/>
            </a:pPr>
            <a:r>
              <a:rPr lang="en-US" dirty="0" smtClean="0"/>
              <a:t> </a:t>
            </a:r>
            <a:r>
              <a:rPr lang="vi-VN" dirty="0">
                <a:latin typeface="Times New Roman" panose="02020603050405020304" pitchFamily="18" charset="0"/>
                <a:ea typeface="Tahoma" panose="020B0604030504040204" pitchFamily="34" charset="0"/>
                <a:cs typeface="Times New Roman" panose="02020603050405020304" pitchFamily="18" charset="0"/>
              </a:rPr>
              <a:t>Bạn có thể tạo tài khoản GitHub rất dễ dàng, miễn phí và nhanh chóng tại đây:</a:t>
            </a:r>
          </a:p>
          <a:p>
            <a:pPr marL="457200" lvl="1" indent="0">
              <a:buNone/>
            </a:pPr>
            <a:endParaRPr lang="en-US" dirty="0"/>
          </a:p>
        </p:txBody>
      </p:sp>
      <p:sp>
        <p:nvSpPr>
          <p:cNvPr id="5" name="Rectangle 4"/>
          <p:cNvSpPr/>
          <p:nvPr/>
        </p:nvSpPr>
        <p:spPr>
          <a:xfrm>
            <a:off x="941865" y="3888581"/>
            <a:ext cx="6248400" cy="63508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prstClr val="white"/>
              </a:solidFill>
            </a:endParaRPr>
          </a:p>
        </p:txBody>
      </p:sp>
      <p:sp>
        <p:nvSpPr>
          <p:cNvPr id="6" name="TextBox 5"/>
          <p:cNvSpPr txBox="1"/>
          <p:nvPr/>
        </p:nvSpPr>
        <p:spPr>
          <a:xfrm>
            <a:off x="2397852" y="3960538"/>
            <a:ext cx="3336426" cy="461665"/>
          </a:xfrm>
          <a:prstGeom prst="rect">
            <a:avLst/>
          </a:prstGeom>
          <a:noFill/>
        </p:spPr>
        <p:txBody>
          <a:bodyPr wrap="none" rtlCol="0">
            <a:spAutoFit/>
          </a:bodyPr>
          <a:lstStyle/>
          <a:p>
            <a:pPr algn="ctr" defTabSz="685595"/>
            <a:r>
              <a:rPr lang="en-US" sz="2400" dirty="0">
                <a:solidFill>
                  <a:schemeClr val="tx1">
                    <a:lumMod val="50000"/>
                  </a:schemeClr>
                </a:solidFill>
                <a:latin typeface="Tahoma" panose="020B0604030504040204" pitchFamily="34" charset="0"/>
                <a:ea typeface="Tahoma" panose="020B0604030504040204" pitchFamily="34" charset="0"/>
                <a:cs typeface="Tahoma" panose="020B0604030504040204" pitchFamily="34" charset="0"/>
              </a:rPr>
              <a:t>https://</a:t>
            </a:r>
            <a:r>
              <a:rPr lang="en-US" sz="2400" dirty="0" smtClean="0">
                <a:solidFill>
                  <a:schemeClr val="tx1">
                    <a:lumMod val="50000"/>
                  </a:schemeClr>
                </a:solidFill>
                <a:latin typeface="Tahoma" panose="020B0604030504040204" pitchFamily="34" charset="0"/>
                <a:ea typeface="Tahoma" panose="020B0604030504040204" pitchFamily="34" charset="0"/>
                <a:cs typeface="Tahoma" panose="020B0604030504040204" pitchFamily="34" charset="0"/>
              </a:rPr>
              <a:t>github.com/join</a:t>
            </a:r>
            <a:endParaRPr lang="en-US" sz="2400" dirty="0">
              <a:solidFill>
                <a:schemeClr val="tx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216" y="2142373"/>
            <a:ext cx="2700384" cy="2029146"/>
          </a:xfrm>
          <a:prstGeom prst="rect">
            <a:avLst/>
          </a:prstGeom>
        </p:spPr>
      </p:pic>
    </p:spTree>
    <p:extLst>
      <p:ext uri="{BB962C8B-B14F-4D97-AF65-F5344CB8AC3E}">
        <p14:creationId xmlns:p14="http://schemas.microsoft.com/office/powerpoint/2010/main" val="734608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895600"/>
            <a:ext cx="8153400" cy="13716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eaLnBrk="1" hangingPunct="1">
              <a:spcBef>
                <a:spcPct val="20000"/>
              </a:spcBef>
              <a:buClr>
                <a:srgbClr val="4C59D2"/>
              </a:buClr>
              <a:defRPr/>
            </a:pPr>
            <a:r>
              <a:rPr lang="en-US" sz="2800" kern="0" dirty="0">
                <a:solidFill>
                  <a:schemeClr val="bg1"/>
                </a:solidFill>
                <a:latin typeface="Times New Roman" panose="02020603050405020304" pitchFamily="18" charset="0"/>
                <a:cs typeface="Times New Roman" panose="02020603050405020304" pitchFamily="18" charset="0"/>
              </a:rPr>
              <a:t>TÌM HIỂU CHUNG VỀ GIT VÀ GITHUB</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93" y="1259681"/>
            <a:ext cx="8318407" cy="4760119"/>
          </a:xfrm>
        </p:spPr>
      </p:pic>
    </p:spTree>
    <p:extLst>
      <p:ext uri="{BB962C8B-B14F-4D97-AF65-F5344CB8AC3E}">
        <p14:creationId xmlns:p14="http://schemas.microsoft.com/office/powerpoint/2010/main" val="1256657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p>
        </p:txBody>
      </p:sp>
      <p:sp>
        <p:nvSpPr>
          <p:cNvPr id="3" name="Content Placeholder 2"/>
          <p:cNvSpPr>
            <a:spLocks noGrp="1"/>
          </p:cNvSpPr>
          <p:nvPr>
            <p:ph idx="1"/>
          </p:nvPr>
        </p:nvSpPr>
        <p:spPr>
          <a:xfrm>
            <a:off x="152400" y="1142999"/>
            <a:ext cx="8991600" cy="5567363"/>
          </a:xfrm>
        </p:spPr>
        <p:txBody>
          <a:bodyPr/>
          <a:lstStyle/>
          <a:p>
            <a:r>
              <a:rPr lang="en-US" dirty="0" smtClean="0"/>
              <a:t> </a:t>
            </a:r>
            <a:r>
              <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GitHub Student </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Pack</a:t>
            </a:r>
          </a:p>
          <a:p>
            <a:pPr lvl="1">
              <a:buFont typeface="Wingdings" panose="05000000000000000000" pitchFamily="2" charset="2"/>
              <a:buChar char="Ø"/>
            </a:pPr>
            <a:r>
              <a:rPr lang="en-US" dirty="0" smtClean="0"/>
              <a:t> </a:t>
            </a:r>
            <a:r>
              <a:rPr lang="en-US"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Gói</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GitHub Student Pack dành cho sinh viên và học sinh.</a:t>
            </a:r>
            <a:endPar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ài</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khoản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Github</a:t>
            </a:r>
            <a:r>
              <a:rPr lang="en-US" dirty="0">
                <a:latin typeface="Times New Roman" panose="02020603050405020304" pitchFamily="18" charset="0"/>
                <a:ea typeface="Tahoma" panose="020B0604030504040204" pitchFamily="34" charset="0"/>
                <a:cs typeface="Times New Roman" panose="02020603050405020304" pitchFamily="18" charset="0"/>
              </a:rPr>
              <a:t> Pro, </a:t>
            </a:r>
            <a:r>
              <a:rPr lang="en-US" dirty="0" err="1">
                <a:latin typeface="Times New Roman" panose="02020603050405020304" pitchFamily="18" charset="0"/>
                <a:ea typeface="Tahoma" panose="020B0604030504040204" pitchFamily="34" charset="0"/>
                <a:cs typeface="Times New Roman" panose="02020603050405020304" pitchFamily="18" charset="0"/>
              </a:rPr>
              <a:t>tài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khoản</a:t>
            </a:r>
            <a:r>
              <a:rPr lang="en-US" dirty="0">
                <a:latin typeface="Times New Roman" panose="02020603050405020304" pitchFamily="18" charset="0"/>
                <a:ea typeface="Tahoma" panose="020B0604030504040204" pitchFamily="34" charset="0"/>
                <a:cs typeface="Times New Roman" panose="02020603050405020304" pitchFamily="18" charset="0"/>
              </a:rPr>
              <a:t> AWS Educate 100$, </a:t>
            </a:r>
            <a:r>
              <a:rPr lang="en-US" dirty="0" err="1">
                <a:latin typeface="Times New Roman" panose="02020603050405020304" pitchFamily="18" charset="0"/>
                <a:ea typeface="Tahoma" panose="020B0604030504040204" pitchFamily="34" charset="0"/>
                <a:cs typeface="Times New Roman" panose="02020603050405020304" pitchFamily="18" charset="0"/>
              </a:rPr>
              <a:t>tài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khoản</a:t>
            </a:r>
            <a:r>
              <a:rPr lang="en-US" dirty="0">
                <a:latin typeface="Times New Roman" panose="02020603050405020304" pitchFamily="18" charset="0"/>
                <a:ea typeface="Tahoma" panose="020B0604030504040204" pitchFamily="34" charset="0"/>
                <a:cs typeface="Times New Roman" panose="02020603050405020304" pitchFamily="18" charset="0"/>
              </a:rPr>
              <a:t> Azure </a:t>
            </a:r>
            <a:r>
              <a:rPr lang="en-US" dirty="0" err="1">
                <a:latin typeface="Times New Roman" panose="02020603050405020304" pitchFamily="18" charset="0"/>
                <a:ea typeface="Tahoma" panose="020B0604030504040204" pitchFamily="34" charset="0"/>
                <a:cs typeface="Times New Roman" panose="02020603050405020304" pitchFamily="18" charset="0"/>
              </a:rPr>
              <a:t>với</a:t>
            </a:r>
            <a:r>
              <a:rPr lang="en-US" dirty="0">
                <a:latin typeface="Times New Roman" panose="02020603050405020304" pitchFamily="18" charset="0"/>
                <a:ea typeface="Tahoma" panose="020B0604030504040204" pitchFamily="34" charset="0"/>
                <a:cs typeface="Times New Roman" panose="02020603050405020304" pitchFamily="18" charset="0"/>
              </a:rPr>
              <a:t> 70$, </a:t>
            </a:r>
            <a:r>
              <a:rPr lang="en-US" dirty="0" err="1">
                <a:latin typeface="Times New Roman" panose="02020603050405020304" pitchFamily="18" charset="0"/>
                <a:ea typeface="Tahoma" panose="020B0604030504040204" pitchFamily="34" charset="0"/>
                <a:cs typeface="Times New Roman" panose="02020603050405020304" pitchFamily="18" charset="0"/>
              </a:rPr>
              <a:t>Heroku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mongoDB</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miền</a:t>
            </a:r>
            <a:r>
              <a:rPr lang="en-US" dirty="0">
                <a:latin typeface="Times New Roman" panose="02020603050405020304" pitchFamily="18" charset="0"/>
                <a:ea typeface="Tahoma" panose="020B0604030504040204" pitchFamily="34" charset="0"/>
                <a:cs typeface="Times New Roman" panose="02020603050405020304" pitchFamily="18" charset="0"/>
              </a:rPr>
              <a:t>-hosting </a:t>
            </a:r>
            <a:r>
              <a:rPr lang="en-US" dirty="0" err="1">
                <a:latin typeface="Times New Roman" panose="02020603050405020304" pitchFamily="18" charset="0"/>
                <a:ea typeface="Tahoma" panose="020B0604030504040204" pitchFamily="34" charset="0"/>
                <a:cs typeface="Times New Roman" panose="02020603050405020304" pitchFamily="18" charset="0"/>
              </a:rPr>
              <a:t>miễn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phí</a:t>
            </a:r>
            <a:r>
              <a:rPr lang="en-US"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lvl="1" indent="0">
              <a:buNone/>
            </a:pPr>
            <a:r>
              <a:rPr lang="en-US"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 </a:t>
            </a:r>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p>
        </p:txBody>
      </p:sp>
      <p:sp>
        <p:nvSpPr>
          <p:cNvPr id="8" name="Rectangle 7"/>
          <p:cNvSpPr/>
          <p:nvPr/>
        </p:nvSpPr>
        <p:spPr>
          <a:xfrm>
            <a:off x="1150189" y="5215160"/>
            <a:ext cx="7467600" cy="63508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prstClr val="white"/>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97" y="3504992"/>
            <a:ext cx="2700384" cy="2029146"/>
          </a:xfrm>
          <a:prstGeom prst="rect">
            <a:avLst/>
          </a:prstGeom>
        </p:spPr>
      </p:pic>
      <p:sp>
        <p:nvSpPr>
          <p:cNvPr id="10" name="TextBox 9"/>
          <p:cNvSpPr txBox="1"/>
          <p:nvPr/>
        </p:nvSpPr>
        <p:spPr>
          <a:xfrm>
            <a:off x="1409179" y="5270909"/>
            <a:ext cx="6949619" cy="461665"/>
          </a:xfrm>
          <a:prstGeom prst="rect">
            <a:avLst/>
          </a:prstGeom>
          <a:noFill/>
        </p:spPr>
        <p:txBody>
          <a:bodyPr wrap="square" rtlCol="0">
            <a:spAutoFit/>
          </a:bodyPr>
          <a:lstStyle/>
          <a:p>
            <a:pPr algn="ctr" defTabSz="685595"/>
            <a:r>
              <a:rPr lang="en-US" sz="2400" dirty="0" smtClean="0">
                <a:solidFill>
                  <a:srgbClr val="000000"/>
                </a:solidFill>
                <a:latin typeface="Tahoma" panose="020B0604030504040204" pitchFamily="34" charset="0"/>
                <a:ea typeface="Tahoma" panose="020B0604030504040204" pitchFamily="34" charset="0"/>
                <a:cs typeface="Tahoma" panose="020B0604030504040204" pitchFamily="34" charset="0"/>
              </a:rPr>
              <a:t>https://education.github.com/pack</a:t>
            </a:r>
            <a:endParaRPr lang="en-US" sz="2400" dirty="0">
              <a:solidFill>
                <a:schemeClr val="tx1">
                  <a:lumMod val="50000"/>
                </a:schemeClr>
              </a:solidFill>
            </a:endParaRPr>
          </a:p>
        </p:txBody>
      </p:sp>
    </p:spTree>
    <p:extLst>
      <p:ext uri="{BB962C8B-B14F-4D97-AF65-F5344CB8AC3E}">
        <p14:creationId xmlns:p14="http://schemas.microsoft.com/office/powerpoint/2010/main" val="547054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GitHub</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064563"/>
            <a:ext cx="4933950" cy="2667000"/>
          </a:xfrm>
          <a:prstGeom prst="rect">
            <a:avLst/>
          </a:prstGeom>
          <a:ln>
            <a:noFill/>
          </a:ln>
          <a:effectLst>
            <a:outerShdw blurRad="292100" dist="139700" dir="2700000" algn="tl" rotWithShape="0">
              <a:srgbClr val="333333">
                <a:alpha val="65000"/>
              </a:srgbClr>
            </a:outerShdw>
          </a:effectLst>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200400" y="3920835"/>
            <a:ext cx="4991724" cy="2819400"/>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Elbow Connector 6"/>
          <p:cNvCxnSpPr>
            <a:stCxn id="5" idx="3"/>
          </p:cNvCxnSpPr>
          <p:nvPr/>
        </p:nvCxnSpPr>
        <p:spPr>
          <a:xfrm>
            <a:off x="5314950" y="2398063"/>
            <a:ext cx="857250" cy="14535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229638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895600"/>
            <a:ext cx="8153400" cy="13716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eaLnBrk="1" hangingPunct="1">
              <a:spcBef>
                <a:spcPct val="20000"/>
              </a:spcBef>
              <a:buClr>
                <a:srgbClr val="4C59D2"/>
              </a:buClr>
              <a:defRPr/>
            </a:pPr>
            <a:r>
              <a:rPr lang="en-US" sz="2800" kern="0" dirty="0">
                <a:solidFill>
                  <a:schemeClr val="bg1"/>
                </a:solidFill>
                <a:latin typeface="Times New Roman" panose="02020603050405020304" pitchFamily="18" charset="0"/>
                <a:cs typeface="Times New Roman" panose="02020603050405020304" pitchFamily="18" charset="0"/>
              </a:rPr>
              <a:t>TÌM HIỂU CHUNG VỀ SVN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a:xfrm>
            <a:off x="457200" y="1735189"/>
            <a:ext cx="8229600" cy="4343400"/>
          </a:xfrm>
        </p:spPr>
        <p:txBody>
          <a:bodyPr/>
          <a:lstStyle/>
          <a:p>
            <a:pPr marL="693738" indent="-236538">
              <a:spcBef>
                <a:spcPts val="1550"/>
              </a:spcBef>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Hệ thống </a:t>
            </a:r>
            <a:r>
              <a:rPr lang="vi-VN" altLang="en-US" b="1" dirty="0" smtClean="0">
                <a:latin typeface="Times New Roman" panose="02020603050405020304" pitchFamily="18" charset="0"/>
                <a:cs typeface="Times New Roman" panose="02020603050405020304" pitchFamily="18" charset="0"/>
              </a:rPr>
              <a:t>SubVersion </a:t>
            </a:r>
            <a:r>
              <a:rPr lang="vi-VN" altLang="en-US" dirty="0" smtClean="0">
                <a:latin typeface="Times New Roman" panose="02020603050405020304" pitchFamily="18" charset="0"/>
                <a:cs typeface="Times New Roman" panose="02020603050405020304" pitchFamily="18" charset="0"/>
              </a:rPr>
              <a:t>(SVN) là một hệ thống quản lý phần</a:t>
            </a:r>
            <a:r>
              <a:rPr lang="en-US" altLang="en-US" dirty="0" smtClean="0">
                <a:latin typeface="Times New Roman" panose="02020603050405020304" pitchFamily="18" charset="0"/>
                <a:cs typeface="Times New Roman" panose="02020603050405020304" pitchFamily="18" charset="0"/>
              </a:rPr>
              <a:t> </a:t>
            </a:r>
            <a:r>
              <a:rPr lang="vi-VN" altLang="en-US" b="1" dirty="0" smtClean="0">
                <a:latin typeface="Times New Roman" panose="02020603050405020304" pitchFamily="18" charset="0"/>
                <a:cs typeface="Times New Roman" panose="02020603050405020304" pitchFamily="18" charset="0"/>
              </a:rPr>
              <a:t>tài nguyên </a:t>
            </a:r>
            <a:r>
              <a:rPr lang="vi-VN" altLang="en-US" dirty="0" smtClean="0">
                <a:latin typeface="Times New Roman" panose="02020603050405020304" pitchFamily="18" charset="0"/>
                <a:cs typeface="Times New Roman" panose="02020603050405020304" pitchFamily="18" charset="0"/>
              </a:rPr>
              <a:t>(code , hình ảnh , video…) của một </a:t>
            </a:r>
            <a:r>
              <a:rPr lang="vi-VN" altLang="en-US" b="1" dirty="0" smtClean="0">
                <a:latin typeface="Times New Roman" panose="02020603050405020304" pitchFamily="18" charset="0"/>
                <a:cs typeface="Times New Roman" panose="02020603050405020304" pitchFamily="18" charset="0"/>
              </a:rPr>
              <a:t>dự án</a:t>
            </a:r>
            <a:r>
              <a:rPr lang="vi-VN" altLang="en-US" dirty="0" smtClean="0">
                <a:latin typeface="Times New Roman" panose="02020603050405020304" pitchFamily="18" charset="0"/>
                <a:cs typeface="Times New Roman" panose="02020603050405020304" pitchFamily="18" charset="0"/>
              </a:rPr>
              <a:t>.</a:t>
            </a:r>
          </a:p>
          <a:p>
            <a:pPr marL="693738" indent="-236538">
              <a:spcBef>
                <a:spcPts val="575"/>
              </a:spcBef>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Hệ thống có khả năng cập nhật, so sánh và kết hợp tài  nguyên mới vào phần tài nguyên cũ , được giới thiệu  vào năm 2000 bởi công ty CollabNet</a:t>
            </a:r>
          </a:p>
          <a:p>
            <a:pPr marL="693738" indent="-236538">
              <a:spcBef>
                <a:spcPts val="2013"/>
              </a:spcBef>
              <a:buClr>
                <a:schemeClr val="accent1"/>
              </a:buClr>
              <a:buFont typeface="Wingdings" panose="05000000000000000000" pitchFamily="2" charset="2"/>
              <a:buChar char="Ø"/>
            </a:pPr>
            <a:r>
              <a:rPr lang="vi-VN" altLang="en-US" dirty="0" smtClean="0">
                <a:latin typeface="Times New Roman" panose="02020603050405020304" pitchFamily="18" charset="0"/>
                <a:cs typeface="Times New Roman" panose="02020603050405020304" pitchFamily="18" charset="0"/>
              </a:rPr>
              <a:t> là hệ thống hỗ trợ làm việc theo nhóm rất hiệu quả.</a:t>
            </a:r>
            <a:endParaRPr lang="vi-VN" altLang="en-US"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457200" y="1211969"/>
            <a:ext cx="2438400" cy="523220"/>
          </a:xfrm>
          <a:prstGeom prst="rect">
            <a:avLst/>
          </a:prstGeom>
          <a:noFill/>
        </p:spPr>
        <p:txBody>
          <a:bodyPr wrap="square" rtlCol="0">
            <a:spAutoFit/>
          </a:bodyPr>
          <a:lstStyle/>
          <a:p>
            <a:pPr marL="457200" indent="-457200">
              <a:buClr>
                <a:schemeClr val="accent4">
                  <a:lumMod val="75000"/>
                  <a:lumOff val="25000"/>
                </a:schemeClr>
              </a:buCl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SVN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a:xfrm>
            <a:off x="457200" y="1708150"/>
            <a:ext cx="8229600" cy="3886200"/>
          </a:xfrm>
        </p:spPr>
        <p:txBody>
          <a:bodyPr/>
          <a:lstStyle/>
          <a:p>
            <a:pPr marL="693738" indent="-236538">
              <a:spcBef>
                <a:spcPts val="63"/>
              </a:spcBef>
              <a:spcAft>
                <a:spcPts val="1200"/>
              </a:spcAft>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SVN </a:t>
            </a:r>
            <a:r>
              <a:rPr lang="vi-VN" altLang="en-US" dirty="0" smtClean="0">
                <a:latin typeface="Times New Roman" panose="02020603050405020304" pitchFamily="18" charset="0"/>
                <a:cs typeface="Times New Roman" panose="02020603050405020304" pitchFamily="18" charset="0"/>
              </a:rPr>
              <a:t>hoạt động theo phương thức Client/Server, code  project sẽ được lưu trữ trên server (SVN hosting ,  GoogleCode,…)</a:t>
            </a:r>
            <a:endParaRPr lang="vi-VN" altLang="en-US" sz="4000" dirty="0" smtClean="0">
              <a:latin typeface="Times New Roman" panose="02020603050405020304" pitchFamily="18" charset="0"/>
              <a:cs typeface="Times New Roman" panose="02020603050405020304" pitchFamily="18" charset="0"/>
            </a:endParaRPr>
          </a:p>
          <a:p>
            <a:pPr marL="693738" indent="-236538">
              <a:spcAft>
                <a:spcPts val="1200"/>
              </a:spcAft>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Các </a:t>
            </a:r>
            <a:r>
              <a:rPr lang="vi-VN" altLang="en-US" dirty="0" smtClean="0">
                <a:latin typeface="Times New Roman" panose="02020603050405020304" pitchFamily="18" charset="0"/>
                <a:cs typeface="Times New Roman" panose="02020603050405020304" pitchFamily="18" charset="0"/>
              </a:rPr>
              <a:t>client có thể thao tác, edit trực tiếp trên đó, mọi thay  đổi của từng client sẽ được lưu lại.</a:t>
            </a:r>
            <a:endParaRPr lang="vi-VN" altLang="en-US" sz="4000" dirty="0" smtClean="0">
              <a:latin typeface="Times New Roman" panose="02020603050405020304" pitchFamily="18" charset="0"/>
              <a:cs typeface="Times New Roman" panose="02020603050405020304" pitchFamily="18" charset="0"/>
            </a:endParaRPr>
          </a:p>
          <a:p>
            <a:pPr marL="693738" indent="-236538">
              <a:spcBef>
                <a:spcPct val="0"/>
              </a:spcBef>
              <a:spcAft>
                <a:spcPts val="1200"/>
              </a:spcAft>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Do </a:t>
            </a:r>
            <a:r>
              <a:rPr lang="vi-VN" altLang="en-US" dirty="0" smtClean="0">
                <a:latin typeface="Times New Roman" panose="02020603050405020304" pitchFamily="18" charset="0"/>
                <a:cs typeface="Times New Roman" panose="02020603050405020304" pitchFamily="18" charset="0"/>
              </a:rPr>
              <a:t>đó SVN là một giải pháp làm việc nhóm từ xa hiệu</a:t>
            </a: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quả, an toàn</a:t>
            </a:r>
          </a:p>
        </p:txBody>
      </p:sp>
      <p:sp>
        <p:nvSpPr>
          <p:cNvPr id="4"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a:off x="457200" y="1211969"/>
            <a:ext cx="2438400" cy="523220"/>
          </a:xfrm>
          <a:prstGeom prst="rect">
            <a:avLst/>
          </a:prstGeom>
          <a:noFill/>
        </p:spPr>
        <p:txBody>
          <a:bodyPr wrap="square" rtlCol="0">
            <a:spAutoFit/>
          </a:bodyPr>
          <a:lstStyle/>
          <a:p>
            <a:pPr marL="457200" indent="-457200">
              <a:buClr>
                <a:schemeClr val="accent4">
                  <a:lumMod val="75000"/>
                  <a:lumOff val="25000"/>
                </a:schemeClr>
              </a:buCl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SVN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a:xfrm>
            <a:off x="381000" y="1981200"/>
            <a:ext cx="8229600" cy="3810000"/>
          </a:xfrm>
        </p:spPr>
        <p:txBody>
          <a:bodyPr/>
          <a:lstStyle/>
          <a:p>
            <a:pPr marL="468313" indent="-457200">
              <a:spcBef>
                <a:spcPts val="100"/>
              </a:spcBef>
              <a:spcAft>
                <a:spcPts val="1200"/>
              </a:spcAft>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Khi một nhóm làm việc trên cùng một Project, việc nhiều  người cùng chỉnh sửa nội dung của một file là điều  không thể tránh khỏi.</a:t>
            </a:r>
          </a:p>
          <a:p>
            <a:pPr marL="468313" indent="-457200">
              <a:spcBef>
                <a:spcPct val="0"/>
              </a:spcBef>
              <a:spcAft>
                <a:spcPts val="1200"/>
              </a:spcAft>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SVN cung cấp các chức năng để có thể thực hiện việc  này một cách đơn giản và an toàn.</a:t>
            </a:r>
          </a:p>
          <a:p>
            <a:pPr marL="468313" indent="-457200">
              <a:tabLst>
                <a:tab pos="355600" algn="l"/>
              </a:tabLst>
            </a:pPr>
            <a:endParaRPr lang="en-US" altLang="en-US" dirty="0" smtClean="0"/>
          </a:p>
        </p:txBody>
      </p:sp>
      <p:sp>
        <p:nvSpPr>
          <p:cNvPr id="31747" name="Title 1"/>
          <p:cNvSpPr txBox="1">
            <a:spLocks/>
          </p:cNvSpPr>
          <p:nvPr/>
        </p:nvSpPr>
        <p:spPr bwMode="white">
          <a:xfrm>
            <a:off x="381000" y="1295400"/>
            <a:ext cx="617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55563">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marL="512763" lvl="1" indent="-457200" eaLnBrk="1" hangingPunct="1">
              <a:spcBef>
                <a:spcPct val="0"/>
              </a:spcBef>
              <a:buClr>
                <a:schemeClr val="tx1"/>
              </a:buClr>
              <a:buFont typeface="Wingdings" panose="05000000000000000000" pitchFamily="2" charset="2"/>
              <a:buChar char="v"/>
            </a:pPr>
            <a:r>
              <a:rPr lang="vi-VN" altLang="en-US" dirty="0" smtClean="0">
                <a:solidFill>
                  <a:schemeClr val="accent4">
                    <a:lumMod val="90000"/>
                    <a:lumOff val="10000"/>
                  </a:schemeClr>
                </a:solidFill>
                <a:latin typeface="Times New Roman" panose="02020603050405020304" pitchFamily="18" charset="0"/>
                <a:cs typeface="Times New Roman" panose="02020603050405020304" pitchFamily="18" charset="0"/>
              </a:rPr>
              <a:t>Subversion </a:t>
            </a:r>
            <a:r>
              <a:rPr lang="vi-VN" altLang="en-US" dirty="0">
                <a:solidFill>
                  <a:schemeClr val="accent4">
                    <a:lumMod val="90000"/>
                    <a:lumOff val="10000"/>
                  </a:schemeClr>
                </a:solidFill>
                <a:latin typeface="Times New Roman" panose="02020603050405020304" pitchFamily="18" charset="0"/>
                <a:cs typeface="Times New Roman" panose="02020603050405020304" pitchFamily="18" charset="0"/>
              </a:rPr>
              <a:t>làm được gì ?</a:t>
            </a:r>
            <a:endParaRPr lang="en-US" altLang="en-US"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a:xfrm>
            <a:off x="609600" y="1882673"/>
            <a:ext cx="8229600" cy="4800600"/>
          </a:xfrm>
        </p:spPr>
        <p:txBody>
          <a:bodyPr/>
          <a:lstStyle/>
          <a:p>
            <a:pPr marL="693738" indent="-231775">
              <a:spcBef>
                <a:spcPts val="100"/>
              </a:spcBef>
              <a:spcAft>
                <a:spcPts val="1200"/>
              </a:spcAft>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Subversion </a:t>
            </a:r>
            <a:r>
              <a:rPr lang="vi-VN" altLang="en-US" dirty="0" smtClean="0">
                <a:latin typeface="Times New Roman" panose="02020603050405020304" pitchFamily="18" charset="0"/>
                <a:cs typeface="Times New Roman" panose="02020603050405020304" pitchFamily="18" charset="0"/>
              </a:rPr>
              <a:t>được thiết kế với mục đích thay thế  hệ thống quản lý phiên bản </a:t>
            </a:r>
            <a:r>
              <a:rPr lang="vi-VN" altLang="en-US" i="1" dirty="0" smtClean="0">
                <a:latin typeface="Times New Roman" panose="02020603050405020304" pitchFamily="18" charset="0"/>
                <a:cs typeface="Times New Roman" panose="02020603050405020304" pitchFamily="18" charset="0"/>
              </a:rPr>
              <a:t>Concurrent  Versioning System </a:t>
            </a:r>
            <a:r>
              <a:rPr lang="vi-VN" altLang="en-US" dirty="0" smtClean="0">
                <a:latin typeface="Times New Roman" panose="02020603050405020304" pitchFamily="18" charset="0"/>
                <a:cs typeface="Times New Roman" panose="02020603050405020304" pitchFamily="18" charset="0"/>
              </a:rPr>
              <a:t>(CVS) đã cũ và có nhiều  nhược điểm.</a:t>
            </a:r>
            <a:endParaRPr lang="vi-VN" altLang="en-US" sz="4400" dirty="0" smtClean="0">
              <a:latin typeface="Times New Roman" panose="02020603050405020304" pitchFamily="18" charset="0"/>
              <a:cs typeface="Times New Roman" panose="02020603050405020304" pitchFamily="18" charset="0"/>
            </a:endParaRPr>
          </a:p>
          <a:p>
            <a:pPr marL="693738" indent="-231775">
              <a:spcAft>
                <a:spcPts val="1200"/>
              </a:spcAft>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Subversion </a:t>
            </a:r>
            <a:r>
              <a:rPr lang="vi-VN" altLang="en-US" dirty="0" smtClean="0">
                <a:latin typeface="Times New Roman" panose="02020603050405020304" pitchFamily="18" charset="0"/>
                <a:cs typeface="Times New Roman" panose="02020603050405020304" pitchFamily="18" charset="0"/>
              </a:rPr>
              <a:t>có thể được sử dụng để quản lý bất  cứ hệ thống phiên bản nào.</a:t>
            </a:r>
            <a:endParaRPr lang="en-US" altLang="en-US" dirty="0" smtClean="0">
              <a:latin typeface="Times New Roman" panose="02020603050405020304" pitchFamily="18" charset="0"/>
              <a:cs typeface="Times New Roman" panose="02020603050405020304" pitchFamily="18" charset="0"/>
            </a:endParaRPr>
          </a:p>
          <a:p>
            <a:pPr marL="693738" indent="-231775">
              <a:spcBef>
                <a:spcPts val="100"/>
              </a:spcBef>
              <a:spcAft>
                <a:spcPts val="1200"/>
              </a:spcAft>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Subversion </a:t>
            </a:r>
            <a:r>
              <a:rPr lang="en-US" altLang="en-US" dirty="0" err="1" smtClean="0">
                <a:latin typeface="Times New Roman" panose="02020603050405020304" pitchFamily="18" charset="0"/>
                <a:cs typeface="Times New Roman" panose="02020603050405020304" pitchFamily="18" charset="0"/>
              </a:rPr>
              <a:t>là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hệ</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thống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lý</a:t>
            </a:r>
            <a:r>
              <a:rPr lang="en-US" altLang="en-US" dirty="0" smtClean="0">
                <a:latin typeface="Times New Roman" panose="02020603050405020304" pitchFamily="18" charset="0"/>
                <a:cs typeface="Times New Roman" panose="02020603050405020304" pitchFamily="18" charset="0"/>
              </a:rPr>
              <a:t> Source Code  </a:t>
            </a:r>
            <a:r>
              <a:rPr lang="en-US" altLang="en-US" dirty="0" err="1" smtClean="0">
                <a:latin typeface="Times New Roman" panose="02020603050405020304" pitchFamily="18" charset="0"/>
                <a:cs typeface="Times New Roman" panose="02020603050405020304" pitchFamily="18" charset="0"/>
              </a:rPr>
              <a:t>tập</a:t>
            </a:r>
            <a:r>
              <a:rPr lang="en-US" altLang="en-US" dirty="0" smtClean="0">
                <a:latin typeface="Times New Roman" panose="02020603050405020304" pitchFamily="18" charset="0"/>
                <a:cs typeface="Times New Roman" panose="02020603050405020304" pitchFamily="18" charset="0"/>
              </a:rPr>
              <a:t> trung (Centralized).</a:t>
            </a:r>
          </a:p>
          <a:p>
            <a:pPr marL="693738" indent="-231775">
              <a:spcAft>
                <a:spcPts val="1200"/>
              </a:spcAft>
              <a:buClr>
                <a:schemeClr val="accent1"/>
              </a:buCl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Subversion </a:t>
            </a:r>
            <a:r>
              <a:rPr lang="en-US" altLang="en-US" dirty="0" err="1" smtClean="0">
                <a:latin typeface="Times New Roman" panose="02020603050405020304" pitchFamily="18" charset="0"/>
                <a:cs typeface="Times New Roman" panose="02020603050405020304" pitchFamily="18" charset="0"/>
              </a:rPr>
              <a:t>là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hệ</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thống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lý</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phiên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mạnh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mẽ</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hữu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dụng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linh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hoạt</a:t>
            </a:r>
            <a:r>
              <a:rPr lang="en-US" altLang="en-US" dirty="0" smtClean="0">
                <a:latin typeface="Times New Roman" panose="02020603050405020304" pitchFamily="18" charset="0"/>
                <a:cs typeface="Times New Roman" panose="02020603050405020304" pitchFamily="18" charset="0"/>
              </a:rPr>
              <a:t>.</a:t>
            </a:r>
          </a:p>
          <a:p>
            <a:pPr marL="468313" indent="-457200">
              <a:tabLst>
                <a:tab pos="355600" algn="l"/>
              </a:tabLst>
            </a:pPr>
            <a:endParaRPr lang="en-US" altLang="en-US" dirty="0" smtClean="0"/>
          </a:p>
        </p:txBody>
      </p:sp>
      <p:sp>
        <p:nvSpPr>
          <p:cNvPr id="4"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white">
          <a:xfrm>
            <a:off x="381000" y="1295400"/>
            <a:ext cx="617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55563">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marL="512763" lvl="1" indent="-457200" eaLnBrk="1" hangingPunct="1">
              <a:spcBef>
                <a:spcPct val="0"/>
              </a:spcBef>
              <a:buClr>
                <a:schemeClr val="tx1"/>
              </a:buClr>
              <a:buFont typeface="Wingdings" panose="05000000000000000000" pitchFamily="2" charset="2"/>
              <a:buChar char="v"/>
            </a:pPr>
            <a:r>
              <a:rPr lang="vi-VN" altLang="en-US" dirty="0" smtClean="0">
                <a:solidFill>
                  <a:schemeClr val="accent4">
                    <a:lumMod val="90000"/>
                    <a:lumOff val="10000"/>
                  </a:schemeClr>
                </a:solidFill>
                <a:latin typeface="Times New Roman" panose="02020603050405020304" pitchFamily="18" charset="0"/>
                <a:cs typeface="Times New Roman" panose="02020603050405020304" pitchFamily="18" charset="0"/>
              </a:rPr>
              <a:t>Subversion </a:t>
            </a:r>
            <a:r>
              <a:rPr lang="vi-VN" altLang="en-US" dirty="0">
                <a:solidFill>
                  <a:schemeClr val="accent4">
                    <a:lumMod val="90000"/>
                    <a:lumOff val="10000"/>
                  </a:schemeClr>
                </a:solidFill>
                <a:latin typeface="Times New Roman" panose="02020603050405020304" pitchFamily="18" charset="0"/>
                <a:cs typeface="Times New Roman" panose="02020603050405020304" pitchFamily="18" charset="0"/>
              </a:rPr>
              <a:t>làm được gì ?</a:t>
            </a:r>
            <a:endParaRPr lang="en-US" altLang="en-US"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a:xfrm>
            <a:off x="762000" y="2165555"/>
            <a:ext cx="8229600" cy="2895600"/>
          </a:xfrm>
        </p:spPr>
        <p:txBody>
          <a:bodyPr/>
          <a:lstStyle/>
          <a:p>
            <a:pPr marL="468313" indent="-457200">
              <a:spcBef>
                <a:spcPts val="100"/>
              </a:spcBef>
              <a:spcAft>
                <a:spcPts val="1200"/>
              </a:spcAft>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Subversion quản lý tập tin và thư mục theo  thời gian.</a:t>
            </a:r>
            <a:endParaRPr lang="vi-VN" altLang="en-US" sz="4400" dirty="0" smtClean="0">
              <a:latin typeface="Times New Roman" panose="02020603050405020304" pitchFamily="18" charset="0"/>
              <a:cs typeface="Times New Roman" panose="02020603050405020304" pitchFamily="18" charset="0"/>
            </a:endParaRPr>
          </a:p>
          <a:p>
            <a:pPr marL="468313" indent="-457200">
              <a:spcAft>
                <a:spcPts val="1200"/>
              </a:spcAft>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SVN giống như một hệ thống file server mà  các Client có thể Download và Upload file  một cách bình thường.</a:t>
            </a:r>
          </a:p>
          <a:p>
            <a:pPr marL="468313" indent="-457200">
              <a:tabLst>
                <a:tab pos="355600" algn="l"/>
              </a:tabLst>
            </a:pPr>
            <a:endParaRPr lang="en-US" altLang="en-US" dirty="0" smtClean="0"/>
          </a:p>
        </p:txBody>
      </p:sp>
      <p:sp>
        <p:nvSpPr>
          <p:cNvPr id="4"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white">
          <a:xfrm>
            <a:off x="381000" y="1295400"/>
            <a:ext cx="617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55563">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marL="512763" lvl="1" indent="-457200" eaLnBrk="1" hangingPunct="1">
              <a:spcBef>
                <a:spcPct val="0"/>
              </a:spcBef>
              <a:buClr>
                <a:schemeClr val="tx1"/>
              </a:buClr>
              <a:buFont typeface="Wingdings" panose="05000000000000000000" pitchFamily="2" charset="2"/>
              <a:buChar char="v"/>
            </a:pPr>
            <a:r>
              <a:rPr lang="vi-VN" altLang="en-US" dirty="0" smtClean="0">
                <a:solidFill>
                  <a:schemeClr val="accent4">
                    <a:lumMod val="90000"/>
                    <a:lumOff val="10000"/>
                  </a:schemeClr>
                </a:solidFill>
                <a:latin typeface="Times New Roman" panose="02020603050405020304" pitchFamily="18" charset="0"/>
                <a:cs typeface="Times New Roman" panose="02020603050405020304" pitchFamily="18" charset="0"/>
              </a:rPr>
              <a:t>Subversion </a:t>
            </a:r>
            <a:r>
              <a:rPr lang="vi-VN" altLang="en-US" dirty="0">
                <a:solidFill>
                  <a:schemeClr val="accent4">
                    <a:lumMod val="90000"/>
                    <a:lumOff val="10000"/>
                  </a:schemeClr>
                </a:solidFill>
                <a:latin typeface="Times New Roman" panose="02020603050405020304" pitchFamily="18" charset="0"/>
                <a:cs typeface="Times New Roman" panose="02020603050405020304" pitchFamily="18" charset="0"/>
              </a:rPr>
              <a:t>làm được gì ?</a:t>
            </a:r>
            <a:endParaRPr lang="en-US" altLang="en-US"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a:xfrm>
            <a:off x="457200" y="2133600"/>
            <a:ext cx="8229600" cy="3886200"/>
          </a:xfrm>
        </p:spPr>
        <p:txBody>
          <a:bodyPr/>
          <a:lstStyle/>
          <a:p>
            <a:pPr marL="468313" indent="-457200">
              <a:spcBef>
                <a:spcPts val="100"/>
              </a:spcBef>
              <a:spcAft>
                <a:spcPts val="1200"/>
              </a:spcAft>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Điểm đặc biệt của SVN là nó lưu lại tất cả những gì  thay đổi trên hệ thống file: file nào đã bị thay đổi lúc  nào, thay đổi như thế nào, và ai đã thay đổi nó.</a:t>
            </a:r>
            <a:endParaRPr lang="vi-VN" altLang="en-US" sz="4000" dirty="0" smtClean="0">
              <a:latin typeface="Times New Roman" panose="02020603050405020304" pitchFamily="18" charset="0"/>
              <a:cs typeface="Times New Roman" panose="02020603050405020304" pitchFamily="18" charset="0"/>
            </a:endParaRPr>
          </a:p>
          <a:p>
            <a:pPr marL="468313" indent="-457200">
              <a:spcAft>
                <a:spcPts val="1200"/>
              </a:spcAft>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SVN cũng cho phép recover lại những version cũ một  cách chính xác.</a:t>
            </a:r>
            <a:endParaRPr lang="vi-VN" altLang="en-US" sz="4000" dirty="0" smtClean="0">
              <a:latin typeface="Times New Roman" panose="02020603050405020304" pitchFamily="18" charset="0"/>
              <a:cs typeface="Times New Roman" panose="02020603050405020304" pitchFamily="18" charset="0"/>
            </a:endParaRPr>
          </a:p>
          <a:p>
            <a:pPr marL="468313" indent="-457200">
              <a:spcAft>
                <a:spcPts val="1200"/>
              </a:spcAft>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Các chức năng này giúp cho việc làm việc nhóm trở  nên hiệu quả và an toàn hơn rất nhiều.</a:t>
            </a:r>
          </a:p>
          <a:p>
            <a:pPr marL="468313" indent="-457200">
              <a:tabLst>
                <a:tab pos="355600" algn="l"/>
              </a:tabLst>
            </a:pPr>
            <a:endParaRPr lang="en-US" altLang="en-US" dirty="0" smtClean="0"/>
          </a:p>
        </p:txBody>
      </p:sp>
      <p:sp>
        <p:nvSpPr>
          <p:cNvPr id="4"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white">
          <a:xfrm>
            <a:off x="381000" y="1295400"/>
            <a:ext cx="617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55563">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marL="512763" lvl="1" indent="-457200" eaLnBrk="1" hangingPunct="1">
              <a:spcBef>
                <a:spcPct val="0"/>
              </a:spcBef>
              <a:buClr>
                <a:schemeClr val="tx1"/>
              </a:buClr>
              <a:buFont typeface="Wingdings" panose="05000000000000000000" pitchFamily="2" charset="2"/>
              <a:buChar char="v"/>
            </a:pPr>
            <a:r>
              <a:rPr lang="vi-VN" altLang="en-US" dirty="0" smtClean="0">
                <a:solidFill>
                  <a:schemeClr val="accent4">
                    <a:lumMod val="90000"/>
                    <a:lumOff val="10000"/>
                  </a:schemeClr>
                </a:solidFill>
                <a:latin typeface="Times New Roman" panose="02020603050405020304" pitchFamily="18" charset="0"/>
                <a:cs typeface="Times New Roman" panose="02020603050405020304" pitchFamily="18" charset="0"/>
              </a:rPr>
              <a:t>Subversion </a:t>
            </a:r>
            <a:r>
              <a:rPr lang="vi-VN" altLang="en-US" dirty="0">
                <a:solidFill>
                  <a:schemeClr val="accent4">
                    <a:lumMod val="90000"/>
                    <a:lumOff val="10000"/>
                  </a:schemeClr>
                </a:solidFill>
                <a:latin typeface="Times New Roman" panose="02020603050405020304" pitchFamily="18" charset="0"/>
                <a:cs typeface="Times New Roman" panose="02020603050405020304" pitchFamily="18" charset="0"/>
              </a:rPr>
              <a:t>làm được gì ?</a:t>
            </a:r>
            <a:endParaRPr lang="en-US" altLang="en-US"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eaLnBrk="1" hangingPunct="1">
              <a:defRPr/>
            </a:pP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endParaRPr lang="en-US" dirty="0">
              <a:latin typeface="Times New Roman" panose="02020603050405020304" pitchFamily="18" charset="0"/>
              <a:cs typeface="Times New Roman" panose="02020603050405020304" pitchFamily="18" charset="0"/>
            </a:endParaRPr>
          </a:p>
        </p:txBody>
      </p:sp>
      <p:sp>
        <p:nvSpPr>
          <p:cNvPr id="22531" name="Content Placeholder 2"/>
          <p:cNvSpPr>
            <a:spLocks noGrp="1"/>
          </p:cNvSpPr>
          <p:nvPr>
            <p:ph idx="1"/>
          </p:nvPr>
        </p:nvSpPr>
        <p:spPr/>
        <p:txBody>
          <a:bodyPr/>
          <a:lstStyle/>
          <a:p>
            <a:r>
              <a:rPr lang="en-US" altLang="en-US" dirty="0" smtClean="0"/>
              <a:t> </a:t>
            </a:r>
            <a:r>
              <a:rPr lang="en-US" altLang="en-US" dirty="0" err="1" smtClean="0">
                <a:latin typeface="Times New Roman" panose="02020603050405020304" pitchFamily="18" charset="0"/>
                <a:cs typeface="Times New Roman" panose="02020603050405020304" pitchFamily="18" charset="0"/>
              </a:rPr>
              <a:t>Git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gì</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altLang="en-US" dirty="0" smtClean="0"/>
          </a:p>
          <a:p>
            <a:pPr lvl="1">
              <a:buFont typeface="Wingdings" panose="05000000000000000000" pitchFamily="2" charset="2"/>
              <a:buChar char="Ø"/>
            </a:pPr>
            <a:endParaRPr lang="en-US" altLang="en-US" dirty="0"/>
          </a:p>
          <a:p>
            <a:pPr lvl="1">
              <a:buFont typeface="Wingdings" panose="05000000000000000000" pitchFamily="2" charset="2"/>
              <a:buChar char="Ø"/>
            </a:pPr>
            <a:endParaRPr lang="en-US" altLang="en-US" dirty="0" smtClean="0"/>
          </a:p>
          <a:p>
            <a:pPr lvl="1">
              <a:buFont typeface="Wingdings" panose="05000000000000000000" pitchFamily="2" charset="2"/>
              <a:buChar char="Ø"/>
            </a:pPr>
            <a:endParaRPr lang="en-US" altLang="en-US" dirty="0"/>
          </a:p>
          <a:p>
            <a:pPr lvl="1">
              <a:buFont typeface="Wingdings" panose="05000000000000000000" pitchFamily="2" charset="2"/>
              <a:buChar char="Ø"/>
            </a:pPr>
            <a:endParaRPr lang="en-US" altLang="en-US" dirty="0" smtClean="0"/>
          </a:p>
          <a:p>
            <a:pPr lvl="1">
              <a:buFont typeface="Wingdings" panose="05000000000000000000" pitchFamily="2" charset="2"/>
              <a:buChar char="Ø"/>
            </a:pPr>
            <a:endParaRPr lang="en-US" altLang="en-US" dirty="0" smtClean="0"/>
          </a:p>
        </p:txBody>
      </p:sp>
      <p:sp>
        <p:nvSpPr>
          <p:cNvPr id="225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latin typeface="Tahoma" panose="020B0604030504040204" pitchFamily="34" charset="0"/>
                <a:cs typeface="Tahoma" panose="020B0604030504040204" pitchFamily="34" charset="0"/>
              </a:rPr>
              <a:t>Giới thiệu môn học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438400"/>
            <a:ext cx="8540152" cy="30480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045" y="1971368"/>
            <a:ext cx="8229600" cy="4876800"/>
          </a:xfrm>
        </p:spPr>
        <p:txBody>
          <a:bodyPr/>
          <a:lstStyle/>
          <a:p>
            <a:pPr marL="525463" indent="-514350">
              <a:spcBef>
                <a:spcPct val="0"/>
              </a:spcBef>
              <a:spcAft>
                <a:spcPts val="1200"/>
              </a:spcAft>
              <a:buClr>
                <a:schemeClr val="accent1"/>
              </a:buClr>
              <a:buFont typeface="Wingdings" panose="05000000000000000000" pitchFamily="2" charset="2"/>
              <a:buChar char="Ø"/>
              <a:defRPr/>
            </a:pPr>
            <a:r>
              <a:rPr lang="vi-VN" altLang="en-US" dirty="0">
                <a:latin typeface="Times New Roman" panose="02020603050405020304" pitchFamily="18" charset="0"/>
                <a:cs typeface="Times New Roman" panose="02020603050405020304" pitchFamily="18" charset="0"/>
              </a:rPr>
              <a:t>Thông thường, client và server kết nối thông  qua mạng LAN hoặc Internet.</a:t>
            </a:r>
            <a:endParaRPr lang="vi-VN" altLang="en-US" sz="4400" dirty="0">
              <a:latin typeface="Times New Roman" panose="02020603050405020304" pitchFamily="18" charset="0"/>
              <a:cs typeface="Times New Roman" panose="02020603050405020304" pitchFamily="18" charset="0"/>
            </a:endParaRPr>
          </a:p>
          <a:p>
            <a:pPr marL="468313" indent="-457200">
              <a:spcBef>
                <a:spcPts val="100"/>
              </a:spcBef>
              <a:spcAft>
                <a:spcPts val="1200"/>
              </a:spcAft>
              <a:buClr>
                <a:schemeClr val="accent1"/>
              </a:buClr>
              <a:buFont typeface="Wingdings" panose="05000000000000000000" pitchFamily="2" charset="2"/>
              <a:buChar char="Ø"/>
              <a:defRPr/>
            </a:pPr>
            <a:r>
              <a:rPr lang="en-US" altLang="en-US" dirty="0" smtClean="0">
                <a:latin typeface="Times New Roman" panose="02020603050405020304" pitchFamily="18" charset="0"/>
                <a:cs typeface="Times New Roman" panose="02020603050405020304" pitchFamily="18" charset="0"/>
              </a:rPr>
              <a:t>Subversion </a:t>
            </a:r>
            <a:r>
              <a:rPr lang="en-US" altLang="en-US" dirty="0" err="1">
                <a:latin typeface="Times New Roman" panose="02020603050405020304" pitchFamily="18" charset="0"/>
                <a:cs typeface="Times New Roman" panose="02020603050405020304" pitchFamily="18" charset="0"/>
              </a:rPr>
              <a:t>hỗ</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trợ</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khá</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nhiều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để</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giữa</a:t>
            </a:r>
            <a:r>
              <a:rPr lang="en-US" altLang="en-US" dirty="0">
                <a:latin typeface="Times New Roman" panose="02020603050405020304" pitchFamily="18" charset="0"/>
                <a:cs typeface="Times New Roman" panose="02020603050405020304" pitchFamily="18" charset="0"/>
              </a:rPr>
              <a:t> client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server.</a:t>
            </a:r>
            <a:endParaRPr lang="en-US" altLang="en-US" sz="4400" dirty="0">
              <a:latin typeface="Times New Roman" panose="02020603050405020304" pitchFamily="18" charset="0"/>
              <a:cs typeface="Times New Roman" panose="02020603050405020304" pitchFamily="18" charset="0"/>
            </a:endParaRPr>
          </a:p>
          <a:p>
            <a:pPr marL="468313" indent="-457200">
              <a:spcAft>
                <a:spcPts val="1200"/>
              </a:spcAft>
              <a:buClr>
                <a:schemeClr val="accent1"/>
              </a:buClr>
              <a:buFont typeface="Wingdings" panose="05000000000000000000" pitchFamily="2" charset="2"/>
              <a:buChar char="Ø"/>
              <a:defRPr/>
            </a:pPr>
            <a:r>
              <a:rPr lang="en-US" altLang="en-US" dirty="0" err="1">
                <a:latin typeface="Times New Roman" panose="02020603050405020304" pitchFamily="18" charset="0"/>
                <a:cs typeface="Times New Roman" panose="02020603050405020304" pitchFamily="18" charset="0"/>
              </a:rPr>
              <a:t>Việc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phép</a:t>
            </a:r>
            <a:r>
              <a:rPr lang="en-US" altLang="en-US" dirty="0">
                <a:latin typeface="Times New Roman" panose="02020603050405020304" pitchFamily="18" charset="0"/>
                <a:cs typeface="Times New Roman" panose="02020603050405020304" pitchFamily="18" charset="0"/>
              </a:rPr>
              <a:t> server </a:t>
            </a:r>
            <a:r>
              <a:rPr lang="en-US" altLang="en-US" dirty="0" err="1">
                <a:latin typeface="Times New Roman" panose="02020603050405020304" pitchFamily="18" charset="0"/>
                <a:cs typeface="Times New Roman" panose="02020603050405020304" pitchFamily="18" charset="0"/>
              </a:rPr>
              <a:t>hỗ</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trợ</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nào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phụ</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thuộc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hình</a:t>
            </a:r>
            <a:r>
              <a:rPr lang="en-US" altLang="en-US" dirty="0">
                <a:latin typeface="Times New Roman" panose="02020603050405020304" pitchFamily="18" charset="0"/>
                <a:cs typeface="Times New Roman" panose="02020603050405020304" pitchFamily="18" charset="0"/>
              </a:rPr>
              <a:t>.</a:t>
            </a:r>
            <a:endParaRPr lang="vi-VN" altLang="en-US" dirty="0">
              <a:latin typeface="Times New Roman" panose="02020603050405020304" pitchFamily="18" charset="0"/>
              <a:cs typeface="Times New Roman" panose="02020603050405020304" pitchFamily="18" charset="0"/>
            </a:endParaRPr>
          </a:p>
          <a:p>
            <a:pPr marL="525463" indent="-514350">
              <a:tabLst>
                <a:tab pos="355600" algn="l"/>
              </a:tabLst>
              <a:defRPr/>
            </a:pPr>
            <a:endParaRPr lang="en-US" altLang="en-US" dirty="0"/>
          </a:p>
        </p:txBody>
      </p:sp>
      <p:sp>
        <p:nvSpPr>
          <p:cNvPr id="4"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white">
          <a:xfrm>
            <a:off x="381000" y="1295400"/>
            <a:ext cx="617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55563">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marL="512763" lvl="1" indent="-457200" eaLnBrk="1" hangingPunct="1">
              <a:spcBef>
                <a:spcPct val="0"/>
              </a:spcBef>
              <a:buClr>
                <a:schemeClr val="tx1"/>
              </a:buClr>
              <a:buFont typeface="Wingdings" panose="05000000000000000000" pitchFamily="2" charset="2"/>
              <a:buChar char="v"/>
            </a:pPr>
            <a:r>
              <a:rPr lang="vi-VN" altLang="en-US" dirty="0" smtClean="0">
                <a:solidFill>
                  <a:schemeClr val="accent4">
                    <a:lumMod val="90000"/>
                    <a:lumOff val="10000"/>
                  </a:schemeClr>
                </a:solidFill>
                <a:latin typeface="Times New Roman" panose="02020603050405020304" pitchFamily="18" charset="0"/>
                <a:cs typeface="Times New Roman" panose="02020603050405020304" pitchFamily="18" charset="0"/>
              </a:rPr>
              <a:t>Subversion </a:t>
            </a:r>
            <a:r>
              <a:rPr lang="vi-VN" altLang="en-US" dirty="0">
                <a:solidFill>
                  <a:schemeClr val="accent4">
                    <a:lumMod val="90000"/>
                    <a:lumOff val="10000"/>
                  </a:schemeClr>
                </a:solidFill>
                <a:latin typeface="Times New Roman" panose="02020603050405020304" pitchFamily="18" charset="0"/>
                <a:cs typeface="Times New Roman" panose="02020603050405020304" pitchFamily="18" charset="0"/>
              </a:rPr>
              <a:t>làm được gì ?</a:t>
            </a:r>
            <a:endParaRPr lang="en-US" altLang="en-US"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a:xfrm>
            <a:off x="457200" y="1905000"/>
            <a:ext cx="8229600" cy="2895600"/>
          </a:xfrm>
        </p:spPr>
        <p:txBody>
          <a:bodyPr/>
          <a:lstStyle/>
          <a:p>
            <a:pPr marL="468313" indent="-457200">
              <a:spcBef>
                <a:spcPts val="100"/>
              </a:spcBef>
              <a:buClr>
                <a:schemeClr val="accent1"/>
              </a:buClr>
              <a:buFont typeface="Wingdings" panose="05000000000000000000" pitchFamily="2" charset="2"/>
              <a:buChar char="Ø"/>
              <a:tabLst>
                <a:tab pos="355600" algn="l"/>
              </a:tabLst>
            </a:pPr>
            <a:r>
              <a:rPr lang="vi-VN" altLang="en-US" dirty="0" smtClean="0">
                <a:latin typeface="Times New Roman" panose="02020603050405020304" pitchFamily="18" charset="0"/>
                <a:cs typeface="Times New Roman" panose="02020603050405020304" pitchFamily="18" charset="0"/>
              </a:rPr>
              <a:t>Ví dụ bạn có thể dùng các giao thức của ứng  dụng web như :</a:t>
            </a:r>
            <a:endParaRPr lang="vi-VN" altLang="en-US" sz="4500" dirty="0" smtClean="0">
              <a:latin typeface="Times New Roman" panose="02020603050405020304" pitchFamily="18" charset="0"/>
              <a:cs typeface="Times New Roman" panose="02020603050405020304" pitchFamily="18" charset="0"/>
            </a:endParaRPr>
          </a:p>
          <a:p>
            <a:pPr marL="755650" lvl="1">
              <a:buFont typeface="Arial" panose="020B0604020202020204" pitchFamily="34" charset="0"/>
              <a:buChar char="•"/>
              <a:tabLst>
                <a:tab pos="355600" algn="l"/>
              </a:tabLst>
            </a:pPr>
            <a:r>
              <a:rPr lang="vi-VN" altLang="en-US" dirty="0" smtClean="0">
                <a:latin typeface="Times New Roman" panose="02020603050405020304" pitchFamily="18" charset="0"/>
                <a:cs typeface="Times New Roman" panose="02020603050405020304" pitchFamily="18" charset="0"/>
              </a:rPr>
              <a:t>Http:// hoặc https://</a:t>
            </a:r>
          </a:p>
          <a:p>
            <a:pPr marL="755650" lvl="1">
              <a:spcBef>
                <a:spcPts val="675"/>
              </a:spcBef>
              <a:buFont typeface="Arial" panose="020B0604020202020204" pitchFamily="34" charset="0"/>
              <a:buChar char="•"/>
              <a:tabLst>
                <a:tab pos="355600" algn="l"/>
              </a:tabLst>
            </a:pPr>
            <a:r>
              <a:rPr lang="vi-VN" altLang="en-US" dirty="0" smtClean="0">
                <a:latin typeface="Times New Roman" panose="02020603050405020304" pitchFamily="18" charset="0"/>
                <a:cs typeface="Times New Roman" panose="02020603050405020304" pitchFamily="18" charset="0"/>
              </a:rPr>
              <a:t>Các giao thức của svn như svn:// hoặc svn+ssh://</a:t>
            </a:r>
          </a:p>
          <a:p>
            <a:pPr marL="755650" lvl="1">
              <a:spcBef>
                <a:spcPts val="675"/>
              </a:spcBef>
              <a:buFont typeface="Arial" panose="020B0604020202020204" pitchFamily="34" charset="0"/>
              <a:buChar char="•"/>
              <a:tabLst>
                <a:tab pos="355600" algn="l"/>
              </a:tabLst>
            </a:pPr>
            <a:r>
              <a:rPr lang="vi-VN" altLang="en-US" dirty="0" smtClean="0">
                <a:latin typeface="Times New Roman" panose="02020603050405020304" pitchFamily="18" charset="0"/>
                <a:cs typeface="Times New Roman" panose="02020603050405020304" pitchFamily="18" charset="0"/>
              </a:rPr>
              <a:t>Hoặc nếu phần mềm client và server cài chung trên  1 máy thì có thể dùng file://.</a:t>
            </a:r>
          </a:p>
          <a:p>
            <a:pPr marL="468313" indent="-457200">
              <a:tabLst>
                <a:tab pos="355600" algn="l"/>
              </a:tabLst>
            </a:pPr>
            <a:endParaRPr lang="en-US" altLang="en-US" dirty="0" smtClean="0"/>
          </a:p>
        </p:txBody>
      </p:sp>
      <p:sp>
        <p:nvSpPr>
          <p:cNvPr id="5" name="Title 1"/>
          <p:cNvSpPr txBox="1">
            <a:spLocks/>
          </p:cNvSpPr>
          <p:nvPr/>
        </p:nvSpPr>
        <p:spPr bwMode="white">
          <a:xfrm>
            <a:off x="1066800" y="457200"/>
            <a:ext cx="67056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a:defRPr/>
            </a:pPr>
            <a:r>
              <a:rPr lang="en-US" dirty="0" err="1" smtClean="0">
                <a:latin typeface="Times New Roman" panose="02020603050405020304" pitchFamily="18" charset="0"/>
                <a:ea typeface="+mn-ea"/>
                <a:cs typeface="Times New Roman" panose="02020603050405020304" pitchFamily="18" charset="0"/>
              </a:rPr>
              <a:t>Tổng</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quan</a:t>
            </a:r>
            <a:r>
              <a:rPr lang="en-US" dirty="0" smtClean="0">
                <a:latin typeface="Times New Roman" panose="02020603050405020304" pitchFamily="18" charset="0"/>
                <a:ea typeface="+mn-ea"/>
                <a:cs typeface="Times New Roman" panose="02020603050405020304" pitchFamily="18" charset="0"/>
              </a:rPr>
              <a:t> </a:t>
            </a:r>
            <a:r>
              <a:rPr lang="en-US" dirty="0" err="1" smtClean="0">
                <a:latin typeface="Times New Roman" panose="02020603050405020304" pitchFamily="18" charset="0"/>
                <a:ea typeface="+mn-ea"/>
                <a:cs typeface="Times New Roman" panose="02020603050405020304" pitchFamily="18" charset="0"/>
              </a:rPr>
              <a:t>về</a:t>
            </a:r>
            <a:r>
              <a:rPr lang="en-US" dirty="0" smtClean="0">
                <a:latin typeface="Times New Roman" panose="02020603050405020304" pitchFamily="18" charset="0"/>
                <a:ea typeface="+mn-ea"/>
                <a:cs typeface="Times New Roman" panose="02020603050405020304" pitchFamily="18" charset="0"/>
              </a:rPr>
              <a:t> SVN</a:t>
            </a:r>
            <a:r>
              <a:rPr lang="vi-VN" dirty="0" smtClean="0">
                <a:latin typeface="Times New Roman" panose="02020603050405020304" pitchFamily="18" charset="0"/>
                <a:ea typeface="+mn-ea"/>
                <a:cs typeface="Times New Roman" panose="02020603050405020304" pitchFamily="18" charset="0"/>
              </a:rPr>
              <a:t> </a:t>
            </a:r>
            <a:r>
              <a:rPr lang="vi-VN" dirty="0">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ea typeface="+mn-ea"/>
              <a:cs typeface="Times New Roman" panose="02020603050405020304" pitchFamily="18" charset="0"/>
            </a:endParaRPr>
          </a:p>
        </p:txBody>
      </p:sp>
      <p:sp>
        <p:nvSpPr>
          <p:cNvPr id="6" name="Title 1"/>
          <p:cNvSpPr txBox="1">
            <a:spLocks/>
          </p:cNvSpPr>
          <p:nvPr/>
        </p:nvSpPr>
        <p:spPr bwMode="white">
          <a:xfrm>
            <a:off x="381000" y="1295400"/>
            <a:ext cx="617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55563">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marL="512763" lvl="1" indent="-457200" eaLnBrk="1" hangingPunct="1">
              <a:spcBef>
                <a:spcPct val="0"/>
              </a:spcBef>
              <a:buClr>
                <a:schemeClr val="tx1"/>
              </a:buClr>
              <a:buFont typeface="Wingdings" panose="05000000000000000000" pitchFamily="2" charset="2"/>
              <a:buChar char="v"/>
            </a:pPr>
            <a:r>
              <a:rPr lang="vi-VN" altLang="en-US" dirty="0" smtClean="0">
                <a:solidFill>
                  <a:schemeClr val="accent4">
                    <a:lumMod val="90000"/>
                    <a:lumOff val="10000"/>
                  </a:schemeClr>
                </a:solidFill>
                <a:latin typeface="Times New Roman" panose="02020603050405020304" pitchFamily="18" charset="0"/>
                <a:cs typeface="Times New Roman" panose="02020603050405020304" pitchFamily="18" charset="0"/>
              </a:rPr>
              <a:t>Subversion </a:t>
            </a:r>
            <a:r>
              <a:rPr lang="vi-VN" altLang="en-US" dirty="0">
                <a:solidFill>
                  <a:schemeClr val="accent4">
                    <a:lumMod val="90000"/>
                    <a:lumOff val="10000"/>
                  </a:schemeClr>
                </a:solidFill>
                <a:latin typeface="Times New Roman" panose="02020603050405020304" pitchFamily="18" charset="0"/>
                <a:cs typeface="Times New Roman" panose="02020603050405020304" pitchFamily="18" charset="0"/>
              </a:rPr>
              <a:t>làm được gì ?</a:t>
            </a:r>
            <a:endParaRPr lang="en-US" altLang="en-US"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white">
          <a:xfrm>
            <a:off x="990600" y="457200"/>
            <a:ext cx="67818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s-ES" spc="-5" dirty="0" err="1" smtClean="0">
                <a:latin typeface="Times New Roman"/>
                <a:cs typeface="Times New Roman"/>
              </a:rPr>
              <a:t>Cài</a:t>
            </a:r>
            <a:r>
              <a:rPr lang="es-ES" spc="-5" dirty="0" smtClean="0">
                <a:latin typeface="Times New Roman"/>
                <a:cs typeface="Times New Roman"/>
              </a:rPr>
              <a:t> </a:t>
            </a:r>
            <a:r>
              <a:rPr lang="es-ES" spc="-5" dirty="0" err="1">
                <a:latin typeface="Times New Roman"/>
                <a:cs typeface="Times New Roman"/>
              </a:rPr>
              <a:t>đặt</a:t>
            </a:r>
            <a:r>
              <a:rPr lang="es-ES" spc="-5" dirty="0">
                <a:latin typeface="Times New Roman"/>
                <a:cs typeface="Times New Roman"/>
              </a:rPr>
              <a:t> </a:t>
            </a:r>
            <a:r>
              <a:rPr lang="es-ES" dirty="0">
                <a:latin typeface="Times New Roman"/>
                <a:cs typeface="Times New Roman"/>
              </a:rPr>
              <a:t>SVN </a:t>
            </a:r>
            <a:r>
              <a:rPr lang="es-ES" spc="-5" dirty="0" err="1">
                <a:latin typeface="Times New Roman"/>
                <a:cs typeface="Times New Roman"/>
              </a:rPr>
              <a:t>cho</a:t>
            </a:r>
            <a:r>
              <a:rPr lang="es-ES" spc="-10" dirty="0">
                <a:latin typeface="Times New Roman"/>
                <a:cs typeface="Times New Roman"/>
              </a:rPr>
              <a:t> </a:t>
            </a:r>
            <a:r>
              <a:rPr lang="es-ES" spc="-5" dirty="0" err="1">
                <a:latin typeface="Times New Roman"/>
                <a:cs typeface="Times New Roman"/>
              </a:rPr>
              <a:t>Client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09600" y="1371600"/>
            <a:ext cx="8229600" cy="461963"/>
          </a:xfrm>
          <a:prstGeom prst="rect">
            <a:avLst/>
          </a:prstGeom>
          <a:noFill/>
        </p:spPr>
        <p:txBody>
          <a:bodyPr>
            <a:spAutoFit/>
          </a:bodyPr>
          <a:lstStyle/>
          <a:p>
            <a:pPr marL="355600" indent="-343535" eaLnBrk="1" fontAlgn="auto" hangingPunct="1">
              <a:spcBef>
                <a:spcPts val="100"/>
              </a:spcBef>
              <a:spcAft>
                <a:spcPts val="0"/>
              </a:spcAft>
              <a:buFont typeface="Wingdings" panose="05000000000000000000" pitchFamily="2" charset="2"/>
              <a:buChar char="v"/>
              <a:tabLst>
                <a:tab pos="356235" algn="l"/>
              </a:tabLst>
              <a:defRPr/>
            </a:pPr>
            <a:r>
              <a:rPr lang="en-US" sz="2400" spc="-5" dirty="0">
                <a:solidFill>
                  <a:prstClr val="black"/>
                </a:solidFill>
                <a:latin typeface="Times New Roman"/>
                <a:cs typeface="Times New Roman"/>
              </a:rPr>
              <a:t>Download </a:t>
            </a:r>
            <a:r>
              <a:rPr lang="en-US" sz="2400" dirty="0" err="1">
                <a:solidFill>
                  <a:prstClr val="black"/>
                </a:solidFill>
                <a:latin typeface="Times New Roman"/>
                <a:cs typeface="Times New Roman"/>
              </a:rPr>
              <a:t>tại</a:t>
            </a:r>
            <a:r>
              <a:rPr lang="en-US" sz="2400" dirty="0">
                <a:solidFill>
                  <a:prstClr val="black"/>
                </a:solidFill>
                <a:latin typeface="Times New Roman"/>
                <a:cs typeface="Times New Roman"/>
              </a:rPr>
              <a:t> </a:t>
            </a:r>
            <a:r>
              <a:rPr lang="en-US" sz="2400" dirty="0" err="1">
                <a:solidFill>
                  <a:prstClr val="black"/>
                </a:solidFill>
                <a:latin typeface="Times New Roman"/>
                <a:cs typeface="Times New Roman"/>
              </a:rPr>
              <a:t>trang</a:t>
            </a:r>
            <a:r>
              <a:rPr lang="en-US" sz="2400" spc="60" dirty="0">
                <a:solidFill>
                  <a:srgbClr val="0000FF"/>
                </a:solidFill>
                <a:latin typeface="Times New Roman"/>
                <a:cs typeface="Times New Roman"/>
              </a:rPr>
              <a:t> </a:t>
            </a:r>
            <a:r>
              <a:rPr lang="en-US" sz="2400" u="heavy" spc="-5" dirty="0">
                <a:solidFill>
                  <a:srgbClr val="0000FF"/>
                </a:solidFill>
                <a:uFill>
                  <a:solidFill>
                    <a:srgbClr val="0000FF"/>
                  </a:solidFill>
                </a:uFill>
                <a:latin typeface="Times New Roman"/>
                <a:cs typeface="Times New Roman"/>
              </a:rPr>
              <a:t>https://tortoisesvn.net/downloads.html</a:t>
            </a:r>
            <a:endParaRPr lang="en-US" sz="2400" dirty="0">
              <a:solidFill>
                <a:prstClr val="black"/>
              </a:solidFill>
              <a:latin typeface="Times New Roman"/>
              <a:cs typeface="Times New Roman"/>
            </a:endParaRPr>
          </a:p>
        </p:txBody>
      </p:sp>
      <p:pic>
        <p:nvPicPr>
          <p:cNvPr id="11" name="Picture 10"/>
          <p:cNvPicPr>
            <a:picLocks noChangeAspect="1"/>
          </p:cNvPicPr>
          <p:nvPr/>
        </p:nvPicPr>
        <p:blipFill>
          <a:blip r:embed="rId2"/>
          <a:stretch>
            <a:fillRect/>
          </a:stretch>
        </p:blipFill>
        <p:spPr>
          <a:xfrm>
            <a:off x="1600200" y="2209800"/>
            <a:ext cx="5983288" cy="38862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990600" y="457200"/>
            <a:ext cx="67818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s-ES" spc="-5" dirty="0" err="1" smtClean="0">
                <a:latin typeface="Times New Roman"/>
                <a:cs typeface="Times New Roman"/>
              </a:rPr>
              <a:t>Cài</a:t>
            </a:r>
            <a:r>
              <a:rPr lang="es-ES" spc="-5" dirty="0" smtClean="0">
                <a:latin typeface="Times New Roman"/>
                <a:cs typeface="Times New Roman"/>
              </a:rPr>
              <a:t> </a:t>
            </a:r>
            <a:r>
              <a:rPr lang="es-ES" spc="-5" dirty="0" err="1">
                <a:latin typeface="Times New Roman"/>
                <a:cs typeface="Times New Roman"/>
              </a:rPr>
              <a:t>đặt</a:t>
            </a:r>
            <a:r>
              <a:rPr lang="es-ES" spc="-5" dirty="0">
                <a:latin typeface="Times New Roman"/>
                <a:cs typeface="Times New Roman"/>
              </a:rPr>
              <a:t> </a:t>
            </a:r>
            <a:r>
              <a:rPr lang="es-ES" dirty="0">
                <a:latin typeface="Times New Roman"/>
                <a:cs typeface="Times New Roman"/>
              </a:rPr>
              <a:t>SVN </a:t>
            </a:r>
            <a:r>
              <a:rPr lang="es-ES" spc="-5" dirty="0" err="1">
                <a:latin typeface="Times New Roman"/>
                <a:cs typeface="Times New Roman"/>
              </a:rPr>
              <a:t>cho</a:t>
            </a:r>
            <a:r>
              <a:rPr lang="es-ES" spc="-10" dirty="0">
                <a:latin typeface="Times New Roman"/>
                <a:cs typeface="Times New Roman"/>
              </a:rPr>
              <a:t> </a:t>
            </a:r>
            <a:r>
              <a:rPr lang="es-ES" spc="-5" dirty="0" err="1">
                <a:latin typeface="Times New Roman"/>
                <a:cs typeface="Times New Roman"/>
              </a:rPr>
              <a:t>Client</a:t>
            </a:r>
            <a:endParaRPr lang="en-US" dirty="0">
              <a:solidFill>
                <a:srgbClr val="FFFFFF"/>
              </a:solidFill>
              <a:latin typeface="Times New Roman" panose="02020603050405020304" pitchFamily="18" charset="0"/>
              <a:cs typeface="Times New Roman" panose="02020603050405020304" pitchFamily="18" charset="0"/>
            </a:endParaRPr>
          </a:p>
        </p:txBody>
      </p:sp>
      <p:pic>
        <p:nvPicPr>
          <p:cNvPr id="3584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2166938"/>
            <a:ext cx="4175125"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bject 6"/>
          <p:cNvSpPr txBox="1"/>
          <p:nvPr/>
        </p:nvSpPr>
        <p:spPr>
          <a:xfrm>
            <a:off x="1143000" y="1054100"/>
            <a:ext cx="7239000" cy="444500"/>
          </a:xfrm>
          <a:prstGeom prst="rect">
            <a:avLst/>
          </a:prstGeom>
        </p:spPr>
        <p:txBody>
          <a:bodyPr lIns="0" tIns="12700" rIns="0" bIns="0">
            <a:spAutoFit/>
          </a:bodyPr>
          <a:lstStyle/>
          <a:p>
            <a:pPr marL="355600" indent="-342900">
              <a:spcBef>
                <a:spcPts val="100"/>
              </a:spcBef>
              <a:buFont typeface="Wingdings" panose="05000000000000000000" pitchFamily="2" charset="2"/>
              <a:buChar char="v"/>
              <a:tabLst>
                <a:tab pos="355600" algn="l"/>
              </a:tabLst>
              <a:defRPr/>
            </a:pPr>
            <a:r>
              <a:rPr sz="2800" dirty="0">
                <a:latin typeface="Times New Roman"/>
                <a:cs typeface="Times New Roman"/>
              </a:rPr>
              <a:t>Double click vào file để cài -&gt;</a:t>
            </a:r>
            <a:r>
              <a:rPr sz="2800" spc="-170" dirty="0">
                <a:latin typeface="Times New Roman"/>
                <a:cs typeface="Times New Roman"/>
              </a:rPr>
              <a:t> </a:t>
            </a:r>
            <a:r>
              <a:rPr sz="2800" dirty="0">
                <a:latin typeface="Times New Roman"/>
                <a:cs typeface="Times New Roman"/>
              </a:rPr>
              <a:t>Next</a:t>
            </a:r>
            <a:r>
              <a:rPr lang="en-US" sz="2800" dirty="0">
                <a:latin typeface="Times New Roman"/>
                <a:cs typeface="Times New Roman"/>
              </a:rPr>
              <a:t> -&gt; Next</a:t>
            </a:r>
            <a:endParaRPr sz="2800" dirty="0">
              <a:latin typeface="Times New Roman"/>
              <a:cs typeface="Times New Roman"/>
            </a:endParaRPr>
          </a:p>
        </p:txBody>
      </p:sp>
      <p:pic>
        <p:nvPicPr>
          <p:cNvPr id="3584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2201863"/>
            <a:ext cx="41751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990600" y="457200"/>
            <a:ext cx="67818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s-ES" spc="-5" dirty="0" err="1" smtClean="0">
                <a:solidFill>
                  <a:srgbClr val="FFFFFF"/>
                </a:solidFill>
                <a:latin typeface="Times New Roman"/>
                <a:cs typeface="Times New Roman"/>
              </a:rPr>
              <a:t>Cài</a:t>
            </a:r>
            <a:r>
              <a:rPr lang="es-ES" spc="-5" dirty="0" smtClean="0">
                <a:solidFill>
                  <a:srgbClr val="FFFFFF"/>
                </a:solidFill>
                <a:latin typeface="Times New Roman"/>
                <a:cs typeface="Times New Roman"/>
              </a:rPr>
              <a:t> </a:t>
            </a:r>
            <a:r>
              <a:rPr lang="es-ES" spc="-5" dirty="0" err="1">
                <a:solidFill>
                  <a:srgbClr val="FFFFFF"/>
                </a:solidFill>
                <a:latin typeface="Times New Roman"/>
                <a:cs typeface="Times New Roman"/>
              </a:rPr>
              <a:t>đặt</a:t>
            </a:r>
            <a:r>
              <a:rPr lang="es-ES" spc="-5" dirty="0">
                <a:solidFill>
                  <a:srgbClr val="FFFFFF"/>
                </a:solidFill>
                <a:latin typeface="Times New Roman"/>
                <a:cs typeface="Times New Roman"/>
              </a:rPr>
              <a:t> </a:t>
            </a:r>
            <a:r>
              <a:rPr lang="es-ES" dirty="0">
                <a:solidFill>
                  <a:srgbClr val="FFFFFF"/>
                </a:solidFill>
                <a:latin typeface="Times New Roman"/>
                <a:cs typeface="Times New Roman"/>
              </a:rPr>
              <a:t>SVN </a:t>
            </a:r>
            <a:r>
              <a:rPr lang="es-ES" spc="-5" dirty="0" err="1">
                <a:solidFill>
                  <a:srgbClr val="FFFFFF"/>
                </a:solidFill>
                <a:latin typeface="Times New Roman"/>
                <a:cs typeface="Times New Roman"/>
              </a:rPr>
              <a:t>cho</a:t>
            </a:r>
            <a:r>
              <a:rPr lang="es-ES" spc="-10" dirty="0">
                <a:solidFill>
                  <a:srgbClr val="FFFFFF"/>
                </a:solidFill>
                <a:latin typeface="Times New Roman"/>
                <a:cs typeface="Times New Roman"/>
              </a:rPr>
              <a:t> </a:t>
            </a:r>
            <a:r>
              <a:rPr lang="es-ES" spc="-5" dirty="0" err="1">
                <a:solidFill>
                  <a:srgbClr val="FFFFFF"/>
                </a:solidFill>
                <a:latin typeface="Times New Roman"/>
                <a:cs typeface="Times New Roman"/>
              </a:rPr>
              <a:t>Client</a:t>
            </a:r>
            <a:endParaRPr lang="en-US" dirty="0">
              <a:solidFill>
                <a:srgbClr val="FFFFFF"/>
              </a:solidFill>
              <a:latin typeface="Times New Roman" panose="02020603050405020304" pitchFamily="18" charset="0"/>
              <a:cs typeface="Times New Roman" panose="02020603050405020304" pitchFamily="18" charset="0"/>
            </a:endParaRPr>
          </a:p>
        </p:txBody>
      </p:sp>
      <p:pic>
        <p:nvPicPr>
          <p:cNvPr id="3686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885950"/>
            <a:ext cx="39624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bject 6"/>
          <p:cNvSpPr txBox="1"/>
          <p:nvPr/>
        </p:nvSpPr>
        <p:spPr>
          <a:xfrm>
            <a:off x="460375" y="1317625"/>
            <a:ext cx="3584575" cy="392113"/>
          </a:xfrm>
          <a:prstGeom prst="rect">
            <a:avLst/>
          </a:prstGeom>
        </p:spPr>
        <p:txBody>
          <a:bodyPr lIns="0" tIns="12700" rIns="0" bIns="0">
            <a:spAutoFit/>
          </a:bodyPr>
          <a:lstStyle/>
          <a:p>
            <a:pPr marL="355600" indent="-343535">
              <a:spcBef>
                <a:spcPts val="100"/>
              </a:spcBef>
              <a:buFont typeface="Wingdings" panose="05000000000000000000" pitchFamily="2" charset="2"/>
              <a:buChar char="v"/>
              <a:tabLst>
                <a:tab pos="356235" algn="l"/>
              </a:tabLst>
              <a:defRPr/>
            </a:pPr>
            <a:r>
              <a:rPr sz="2400" dirty="0">
                <a:latin typeface="Times New Roman"/>
                <a:cs typeface="Times New Roman"/>
              </a:rPr>
              <a:t>Chọn vị trí cài đặt -&gt;</a:t>
            </a:r>
            <a:r>
              <a:rPr sz="2400" spc="-150" dirty="0">
                <a:latin typeface="Times New Roman"/>
                <a:cs typeface="Times New Roman"/>
              </a:rPr>
              <a:t> </a:t>
            </a:r>
            <a:r>
              <a:rPr sz="2400" dirty="0">
                <a:latin typeface="Times New Roman"/>
                <a:cs typeface="Times New Roman"/>
              </a:rPr>
              <a:t>Next</a:t>
            </a:r>
          </a:p>
        </p:txBody>
      </p:sp>
      <p:sp>
        <p:nvSpPr>
          <p:cNvPr id="3" name="object 6"/>
          <p:cNvSpPr txBox="1"/>
          <p:nvPr/>
        </p:nvSpPr>
        <p:spPr>
          <a:xfrm>
            <a:off x="5105400" y="2057400"/>
            <a:ext cx="3106738" cy="390525"/>
          </a:xfrm>
          <a:prstGeom prst="rect">
            <a:avLst/>
          </a:prstGeom>
        </p:spPr>
        <p:txBody>
          <a:bodyPr lIns="0" tIns="12700" rIns="0" bIns="0">
            <a:spAutoFit/>
          </a:bodyPr>
          <a:lstStyle/>
          <a:p>
            <a:pPr marL="355600" indent="-343535">
              <a:spcBef>
                <a:spcPts val="100"/>
              </a:spcBef>
              <a:buFont typeface="Wingdings" panose="05000000000000000000" pitchFamily="2" charset="2"/>
              <a:buChar char="v"/>
              <a:tabLst>
                <a:tab pos="356235" algn="l"/>
              </a:tabLst>
              <a:defRPr/>
            </a:pPr>
            <a:r>
              <a:rPr sz="2400" dirty="0">
                <a:latin typeface="Times New Roman"/>
                <a:cs typeface="Times New Roman"/>
              </a:rPr>
              <a:t>Click Install để cài</a:t>
            </a:r>
            <a:r>
              <a:rPr sz="2400" spc="-155" dirty="0">
                <a:latin typeface="Times New Roman"/>
                <a:cs typeface="Times New Roman"/>
              </a:rPr>
              <a:t> </a:t>
            </a:r>
            <a:r>
              <a:rPr sz="2400" dirty="0">
                <a:latin typeface="Times New Roman"/>
                <a:cs typeface="Times New Roman"/>
              </a:rPr>
              <a:t>đặt</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075" y="2743200"/>
            <a:ext cx="39973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990600" y="457200"/>
            <a:ext cx="67818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s-ES" spc="-5" dirty="0" err="1" smtClean="0">
                <a:solidFill>
                  <a:srgbClr val="FFFFFF"/>
                </a:solidFill>
                <a:latin typeface="Times New Roman"/>
                <a:cs typeface="Times New Roman"/>
              </a:rPr>
              <a:t>Cài</a:t>
            </a:r>
            <a:r>
              <a:rPr lang="es-ES" spc="-5" dirty="0" smtClean="0">
                <a:solidFill>
                  <a:srgbClr val="FFFFFF"/>
                </a:solidFill>
                <a:latin typeface="Times New Roman"/>
                <a:cs typeface="Times New Roman"/>
              </a:rPr>
              <a:t> </a:t>
            </a:r>
            <a:r>
              <a:rPr lang="es-ES" spc="-5" dirty="0" err="1">
                <a:solidFill>
                  <a:srgbClr val="FFFFFF"/>
                </a:solidFill>
                <a:latin typeface="Times New Roman"/>
                <a:cs typeface="Times New Roman"/>
              </a:rPr>
              <a:t>đặt</a:t>
            </a:r>
            <a:r>
              <a:rPr lang="es-ES" spc="-5" dirty="0">
                <a:solidFill>
                  <a:srgbClr val="FFFFFF"/>
                </a:solidFill>
                <a:latin typeface="Times New Roman"/>
                <a:cs typeface="Times New Roman"/>
              </a:rPr>
              <a:t> </a:t>
            </a:r>
            <a:r>
              <a:rPr lang="es-ES" dirty="0">
                <a:solidFill>
                  <a:srgbClr val="FFFFFF"/>
                </a:solidFill>
                <a:latin typeface="Times New Roman"/>
                <a:cs typeface="Times New Roman"/>
              </a:rPr>
              <a:t>SVN </a:t>
            </a:r>
            <a:r>
              <a:rPr lang="es-ES" spc="-5" dirty="0" err="1">
                <a:solidFill>
                  <a:srgbClr val="FFFFFF"/>
                </a:solidFill>
                <a:latin typeface="Times New Roman"/>
                <a:cs typeface="Times New Roman"/>
              </a:rPr>
              <a:t>cho</a:t>
            </a:r>
            <a:r>
              <a:rPr lang="es-ES" spc="-10" dirty="0">
                <a:solidFill>
                  <a:srgbClr val="FFFFFF"/>
                </a:solidFill>
                <a:latin typeface="Times New Roman"/>
                <a:cs typeface="Times New Roman"/>
              </a:rPr>
              <a:t> </a:t>
            </a:r>
            <a:r>
              <a:rPr lang="es-ES" spc="-5" dirty="0" err="1">
                <a:solidFill>
                  <a:srgbClr val="FFFFFF"/>
                </a:solidFill>
                <a:latin typeface="Times New Roman"/>
                <a:cs typeface="Times New Roman"/>
              </a:rPr>
              <a:t>Client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object 6"/>
          <p:cNvSpPr txBox="1"/>
          <p:nvPr/>
        </p:nvSpPr>
        <p:spPr>
          <a:xfrm>
            <a:off x="2184400" y="1622425"/>
            <a:ext cx="3848100" cy="390525"/>
          </a:xfrm>
          <a:prstGeom prst="rect">
            <a:avLst/>
          </a:prstGeom>
        </p:spPr>
        <p:txBody>
          <a:bodyPr lIns="0" tIns="12700" rIns="0" bIns="0">
            <a:spAutoFit/>
          </a:bodyPr>
          <a:lstStyle/>
          <a:p>
            <a:pPr marL="355600" indent="-343535">
              <a:spcBef>
                <a:spcPts val="100"/>
              </a:spcBef>
              <a:buFont typeface="Wingdings" panose="05000000000000000000" pitchFamily="2" charset="2"/>
              <a:buChar char="v"/>
              <a:tabLst>
                <a:tab pos="356235" algn="l"/>
              </a:tabLst>
              <a:defRPr/>
            </a:pPr>
            <a:r>
              <a:rPr sz="2400" dirty="0">
                <a:latin typeface="Times New Roman"/>
                <a:cs typeface="Times New Roman"/>
              </a:rPr>
              <a:t>Cài đặt hoàn thành -&gt;</a:t>
            </a:r>
            <a:r>
              <a:rPr sz="2400" spc="-110" dirty="0">
                <a:latin typeface="Times New Roman"/>
                <a:cs typeface="Times New Roman"/>
              </a:rPr>
              <a:t> </a:t>
            </a:r>
            <a:r>
              <a:rPr sz="2400" spc="-5" dirty="0">
                <a:latin typeface="Times New Roman"/>
                <a:cs typeface="Times New Roman"/>
              </a:rPr>
              <a:t>Finish</a:t>
            </a:r>
            <a:endParaRPr sz="2400" dirty="0">
              <a:latin typeface="Times New Roman"/>
              <a:cs typeface="Times New Roman"/>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0"/>
            <a:ext cx="46482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68313" indent="-457200">
              <a:spcBef>
                <a:spcPts val="100"/>
              </a:spcBef>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Reposiroty</a:t>
            </a:r>
            <a:r>
              <a:rPr lang="vi-VN" altLang="en-US" dirty="0" smtClean="0">
                <a:latin typeface="Times New Roman" panose="02020603050405020304" pitchFamily="18" charset="0"/>
                <a:cs typeface="Times New Roman" panose="02020603050405020304" pitchFamily="18" charset="0"/>
              </a:rPr>
              <a:t>: server chứa SVN và đặt Project</a:t>
            </a:r>
            <a:endParaRPr lang="vi-VN" altLang="en-US" sz="4000" dirty="0" smtClean="0">
              <a:latin typeface="Times New Roman" panose="02020603050405020304" pitchFamily="18" charset="0"/>
              <a:cs typeface="Times New Roman" panose="02020603050405020304" pitchFamily="18" charset="0"/>
            </a:endParaRPr>
          </a:p>
          <a:p>
            <a:pPr marL="468313" indent="-457200">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Head</a:t>
            </a:r>
            <a:r>
              <a:rPr lang="vi-VN"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phiên bản mới nhất trên server</a:t>
            </a:r>
            <a:endParaRPr lang="vi-VN" altLang="en-US" sz="4000" dirty="0" smtClean="0">
              <a:latin typeface="Times New Roman" panose="02020603050405020304" pitchFamily="18" charset="0"/>
              <a:cs typeface="Times New Roman" panose="02020603050405020304" pitchFamily="18" charset="0"/>
            </a:endParaRPr>
          </a:p>
          <a:p>
            <a:pPr marL="468313" indent="-457200">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Master</a:t>
            </a:r>
            <a:r>
              <a:rPr lang="vi-VN" altLang="en-US" dirty="0" smtClean="0">
                <a:latin typeface="Times New Roman" panose="02020603050405020304" pitchFamily="18" charset="0"/>
                <a:cs typeface="Times New Roman" panose="02020603050405020304" pitchFamily="18" charset="0"/>
              </a:rPr>
              <a:t>: thông thường khi tạo SVN, có một </a:t>
            </a:r>
            <a:r>
              <a:rPr lang="vi-VN" altLang="en-US" i="1" dirty="0" smtClean="0">
                <a:latin typeface="Times New Roman" panose="02020603050405020304" pitchFamily="18" charset="0"/>
                <a:cs typeface="Times New Roman" panose="02020603050405020304" pitchFamily="18" charset="0"/>
              </a:rPr>
              <a:t>branch </a:t>
            </a:r>
            <a:r>
              <a:rPr lang="vi-VN" altLang="en-US" dirty="0" smtClean="0">
                <a:latin typeface="Times New Roman" panose="02020603050405020304" pitchFamily="18" charset="0"/>
                <a:cs typeface="Times New Roman" panose="02020603050405020304" pitchFamily="18" charset="0"/>
              </a:rPr>
              <a:t>chính  được tạo ra và gọi là </a:t>
            </a:r>
            <a:r>
              <a:rPr lang="vi-VN" altLang="en-US" i="1" dirty="0" smtClean="0">
                <a:latin typeface="Times New Roman" panose="02020603050405020304" pitchFamily="18" charset="0"/>
                <a:cs typeface="Times New Roman" panose="02020603050405020304" pitchFamily="18" charset="0"/>
              </a:rPr>
              <a:t>master</a:t>
            </a:r>
            <a:r>
              <a:rPr lang="vi-VN" altLang="en-US" dirty="0" smtClean="0">
                <a:latin typeface="Times New Roman" panose="02020603050405020304" pitchFamily="18" charset="0"/>
                <a:cs typeface="Times New Roman" panose="02020603050405020304" pitchFamily="18" charset="0"/>
              </a:rPr>
              <a:t>, các </a:t>
            </a:r>
            <a:r>
              <a:rPr lang="vi-VN" altLang="en-US" i="1" dirty="0" smtClean="0">
                <a:latin typeface="Times New Roman" panose="02020603050405020304" pitchFamily="18" charset="0"/>
                <a:cs typeface="Times New Roman" panose="02020603050405020304" pitchFamily="18" charset="0"/>
              </a:rPr>
              <a:t>branch </a:t>
            </a:r>
            <a:r>
              <a:rPr lang="vi-VN" altLang="en-US" dirty="0" smtClean="0">
                <a:latin typeface="Times New Roman" panose="02020603050405020304" pitchFamily="18" charset="0"/>
                <a:cs typeface="Times New Roman" panose="02020603050405020304" pitchFamily="18" charset="0"/>
              </a:rPr>
              <a:t>phụ thường  được đặt theo tên feature mà </a:t>
            </a:r>
            <a:r>
              <a:rPr lang="vi-VN" altLang="en-US" i="1" dirty="0" smtClean="0">
                <a:latin typeface="Times New Roman" panose="02020603050405020304" pitchFamily="18" charset="0"/>
                <a:cs typeface="Times New Roman" panose="02020603050405020304" pitchFamily="18" charset="0"/>
              </a:rPr>
              <a:t>branch </a:t>
            </a:r>
            <a:r>
              <a:rPr lang="vi-VN" altLang="en-US" dirty="0" smtClean="0">
                <a:latin typeface="Times New Roman" panose="02020603050405020304" pitchFamily="18" charset="0"/>
                <a:cs typeface="Times New Roman" panose="02020603050405020304" pitchFamily="18" charset="0"/>
              </a:rPr>
              <a:t>đó được tạo. Với  hình trên, đường nối các ô màu xanh lá thể hiện </a:t>
            </a:r>
            <a:r>
              <a:rPr lang="vi-VN" altLang="en-US" i="1" dirty="0" smtClean="0">
                <a:latin typeface="Times New Roman" panose="02020603050405020304" pitchFamily="18" charset="0"/>
                <a:cs typeface="Times New Roman" panose="02020603050405020304" pitchFamily="18" charset="0"/>
              </a:rPr>
              <a:t>master</a:t>
            </a:r>
            <a:r>
              <a:rPr lang="vi-VN" altLang="en-US" dirty="0" smtClean="0">
                <a:latin typeface="Times New Roman" panose="02020603050405020304" pitchFamily="18" charset="0"/>
                <a:cs typeface="Times New Roman" panose="02020603050405020304" pitchFamily="18" charset="0"/>
              </a:rPr>
              <a:t>,  các đường nối ô màu vàng thể hiện </a:t>
            </a:r>
            <a:r>
              <a:rPr lang="vi-VN" altLang="en-US" i="1" dirty="0" smtClean="0">
                <a:latin typeface="Times New Roman" panose="02020603050405020304" pitchFamily="18" charset="0"/>
                <a:cs typeface="Times New Roman" panose="02020603050405020304" pitchFamily="18" charset="0"/>
              </a:rPr>
              <a:t>branch </a:t>
            </a:r>
            <a:r>
              <a:rPr lang="vi-VN" altLang="en-US" dirty="0" smtClean="0">
                <a:latin typeface="Times New Roman" panose="02020603050405020304" pitchFamily="18" charset="0"/>
                <a:cs typeface="Times New Roman" panose="02020603050405020304" pitchFamily="18" charset="0"/>
              </a:rPr>
              <a:t>được tạo ra</a:t>
            </a:r>
          </a:p>
          <a:p>
            <a:pPr marL="468313" indent="-457200">
              <a:tabLst>
                <a:tab pos="355600" algn="l"/>
              </a:tabLst>
            </a:pPr>
            <a:endParaRPr lang="en-US" altLang="en-US" dirty="0" smtClean="0"/>
          </a:p>
        </p:txBody>
      </p:sp>
      <p:sp>
        <p:nvSpPr>
          <p:cNvPr id="6" name="Title 1"/>
          <p:cNvSpPr txBox="1">
            <a:spLocks/>
          </p:cNvSpPr>
          <p:nvPr/>
        </p:nvSpPr>
        <p:spPr bwMode="white">
          <a:xfrm>
            <a:off x="914400" y="228600"/>
            <a:ext cx="8534400" cy="76200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hức 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ột </a:t>
            </a:r>
            <a:r>
              <a:rPr lang="vi-VN" sz="2800" dirty="0">
                <a:latin typeface="Times New Roman" panose="02020603050405020304" pitchFamily="18" charset="0"/>
                <a:cs typeface="Times New Roman" panose="02020603050405020304" pitchFamily="18" charset="0"/>
              </a:rPr>
              <a:t>số action quan trọng trong subversion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68313" indent="-457200">
              <a:spcBef>
                <a:spcPts val="100"/>
              </a:spcBef>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Change</a:t>
            </a:r>
            <a:r>
              <a:rPr lang="vi-VN" altLang="en-US" dirty="0" smtClean="0">
                <a:latin typeface="Times New Roman" panose="02020603050405020304" pitchFamily="18" charset="0"/>
                <a:cs typeface="Times New Roman" panose="02020603050405020304" pitchFamily="18" charset="0"/>
              </a:rPr>
              <a:t>: mô tả sự thay đổi cụ thể của 1 </a:t>
            </a:r>
            <a:r>
              <a:rPr lang="vi-VN" altLang="en-US" i="1" dirty="0" smtClean="0">
                <a:latin typeface="Times New Roman" panose="02020603050405020304" pitchFamily="18" charset="0"/>
                <a:cs typeface="Times New Roman" panose="02020603050405020304" pitchFamily="18" charset="0"/>
              </a:rPr>
              <a:t>revision </a:t>
            </a:r>
            <a:r>
              <a:rPr lang="vi-VN" altLang="en-US" dirty="0" smtClean="0">
                <a:latin typeface="Times New Roman" panose="02020603050405020304" pitchFamily="18" charset="0"/>
                <a:cs typeface="Times New Roman" panose="02020603050405020304" pitchFamily="18" charset="0"/>
              </a:rPr>
              <a:t>so</a:t>
            </a: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với </a:t>
            </a:r>
            <a:r>
              <a:rPr lang="vi-VN" altLang="en-US" i="1" dirty="0" smtClean="0">
                <a:latin typeface="Times New Roman" panose="02020603050405020304" pitchFamily="18" charset="0"/>
                <a:cs typeface="Times New Roman" panose="02020603050405020304" pitchFamily="18" charset="0"/>
              </a:rPr>
              <a:t>revision </a:t>
            </a:r>
            <a:r>
              <a:rPr lang="vi-VN" altLang="en-US" dirty="0" smtClean="0">
                <a:latin typeface="Times New Roman" panose="02020603050405020304" pitchFamily="18" charset="0"/>
                <a:cs typeface="Times New Roman" panose="02020603050405020304" pitchFamily="18" charset="0"/>
              </a:rPr>
              <a:t>trước đó</a:t>
            </a:r>
            <a:endParaRPr lang="vi-VN" altLang="en-US" sz="4000" dirty="0" smtClean="0">
              <a:latin typeface="Times New Roman" panose="02020603050405020304" pitchFamily="18" charset="0"/>
              <a:cs typeface="Times New Roman" panose="02020603050405020304" pitchFamily="18" charset="0"/>
            </a:endParaRPr>
          </a:p>
          <a:p>
            <a:pPr marL="468313" indent="-457200">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Working copy</a:t>
            </a:r>
            <a:r>
              <a:rPr lang="vi-VN" altLang="en-US" dirty="0" smtClean="0">
                <a:latin typeface="Times New Roman" panose="02020603050405020304" pitchFamily="18" charset="0"/>
                <a:cs typeface="Times New Roman" panose="02020603050405020304" pitchFamily="18" charset="0"/>
              </a:rPr>
              <a:t>: bản copy của toàn bộ SVN tại máy của  developer</a:t>
            </a:r>
          </a:p>
          <a:p>
            <a:pPr marL="468313" indent="-457200">
              <a:spcBef>
                <a:spcPts val="500"/>
              </a:spcBef>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Conflict</a:t>
            </a:r>
            <a:r>
              <a:rPr lang="vi-VN" altLang="en-US" dirty="0" smtClean="0">
                <a:latin typeface="Times New Roman" panose="02020603050405020304" pitchFamily="18" charset="0"/>
                <a:cs typeface="Times New Roman" panose="02020603050405020304" pitchFamily="18" charset="0"/>
              </a:rPr>
              <a:t>: xung đột xảy ra khi có nhiều developer cùng  làm việc với 1 working copy</a:t>
            </a:r>
            <a:endParaRPr lang="vi-VN" altLang="en-US" sz="4000" dirty="0" smtClean="0">
              <a:latin typeface="Times New Roman" panose="02020603050405020304" pitchFamily="18" charset="0"/>
              <a:cs typeface="Times New Roman" panose="02020603050405020304" pitchFamily="18" charset="0"/>
            </a:endParaRPr>
          </a:p>
          <a:p>
            <a:pPr marL="468313" indent="-457200">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VD : A và B cùng checkout revision 40 của file</a:t>
            </a:r>
            <a:endParaRPr lang="vi-VN" altLang="en-US" dirty="0" smtClean="0">
              <a:latin typeface="Times New Roman" panose="02020603050405020304" pitchFamily="18" charset="0"/>
              <a:cs typeface="Times New Roman" panose="02020603050405020304" pitchFamily="18" charset="0"/>
            </a:endParaRPr>
          </a:p>
          <a:p>
            <a:pPr marL="468313" indent="-457200">
              <a:spcAft>
                <a:spcPts val="1200"/>
              </a:spcAft>
              <a:tabLst>
                <a:tab pos="355600" algn="l"/>
              </a:tabLst>
            </a:pPr>
            <a:endParaRPr lang="en-US" altLang="en-US"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white">
          <a:xfrm>
            <a:off x="914400" y="228600"/>
            <a:ext cx="8534400" cy="76200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hức 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ột </a:t>
            </a:r>
            <a:r>
              <a:rPr lang="vi-VN" sz="2800" dirty="0">
                <a:latin typeface="Times New Roman" panose="02020603050405020304" pitchFamily="18" charset="0"/>
                <a:cs typeface="Times New Roman" panose="02020603050405020304" pitchFamily="18" charset="0"/>
              </a:rPr>
              <a:t>số action quan trọng trong subversion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68313" indent="-457200">
              <a:spcBef>
                <a:spcPts val="100"/>
              </a:spcBef>
              <a:spcAft>
                <a:spcPts val="1200"/>
              </a:spcAft>
              <a:tabLst>
                <a:tab pos="355600" algn="l"/>
                <a:tab pos="1633538" algn="l"/>
              </a:tabLst>
            </a:pPr>
            <a:r>
              <a:rPr lang="vi-VN" altLang="en-US" i="1" dirty="0" smtClean="0">
                <a:latin typeface="Times New Roman" panose="02020603050405020304" pitchFamily="18" charset="0"/>
                <a:cs typeface="Times New Roman" panose="02020603050405020304" pitchFamily="18" charset="0"/>
              </a:rPr>
              <a:t>Config.js	</a:t>
            </a:r>
            <a:r>
              <a:rPr lang="vi-VN" altLang="en-US" dirty="0" smtClean="0">
                <a:latin typeface="Times New Roman" panose="02020603050405020304" pitchFamily="18" charset="0"/>
                <a:cs typeface="Times New Roman" panose="02020603050405020304" pitchFamily="18" charset="0"/>
              </a:rPr>
              <a:t>Sau đó A sửa </a:t>
            </a:r>
            <a:r>
              <a:rPr lang="vi-VN" altLang="en-US" i="1" dirty="0" smtClean="0">
                <a:latin typeface="Times New Roman" panose="02020603050405020304" pitchFamily="18" charset="0"/>
                <a:cs typeface="Times New Roman" panose="02020603050405020304" pitchFamily="18" charset="0"/>
              </a:rPr>
              <a:t>function update() </a:t>
            </a:r>
            <a:r>
              <a:rPr lang="vi-VN" altLang="en-US" dirty="0" smtClean="0">
                <a:latin typeface="Times New Roman" panose="02020603050405020304" pitchFamily="18" charset="0"/>
                <a:cs typeface="Times New Roman" panose="02020603050405020304" pitchFamily="18" charset="0"/>
              </a:rPr>
              <a:t>rồi commit lên  </a:t>
            </a:r>
            <a:r>
              <a:rPr lang="vi-VN" altLang="en-US" i="1" dirty="0" smtClean="0">
                <a:latin typeface="Times New Roman" panose="02020603050405020304" pitchFamily="18" charset="0"/>
                <a:cs typeface="Times New Roman" panose="02020603050405020304" pitchFamily="18" charset="0"/>
              </a:rPr>
              <a:t>revision </a:t>
            </a:r>
            <a:r>
              <a:rPr lang="vi-VN" altLang="en-US" dirty="0" smtClean="0">
                <a:latin typeface="Times New Roman" panose="02020603050405020304" pitchFamily="18" charset="0"/>
                <a:cs typeface="Times New Roman" panose="02020603050405020304" pitchFamily="18" charset="0"/>
              </a:rPr>
              <a:t>41, lúc này B cũng sửa function đó, khi B  checkout về sẽ xảy ra conflict do SVN không biết được  phiên bản của A hay B mới là latest</a:t>
            </a:r>
            <a:endParaRPr lang="vi-VN" altLang="en-US" sz="4000" dirty="0" smtClean="0">
              <a:latin typeface="Times New Roman" panose="02020603050405020304" pitchFamily="18" charset="0"/>
              <a:cs typeface="Times New Roman" panose="02020603050405020304" pitchFamily="18" charset="0"/>
            </a:endParaRPr>
          </a:p>
          <a:p>
            <a:pPr marL="468313" indent="-457200">
              <a:spcBef>
                <a:spcPct val="0"/>
              </a:spcBef>
              <a:spcAft>
                <a:spcPts val="1200"/>
              </a:spcAft>
              <a:tabLst>
                <a:tab pos="355600" algn="l"/>
                <a:tab pos="1633538" algn="l"/>
              </a:tabLst>
            </a:pPr>
            <a:r>
              <a:rPr lang="vi-VN" altLang="en-US" i="1" dirty="0" smtClean="0">
                <a:latin typeface="Times New Roman" panose="02020603050405020304" pitchFamily="18" charset="0"/>
                <a:cs typeface="Times New Roman" panose="02020603050405020304" pitchFamily="18" charset="0"/>
              </a:rPr>
              <a:t>Resolve</a:t>
            </a:r>
            <a:r>
              <a:rPr lang="vi-VN" altLang="en-US" dirty="0" smtClean="0">
                <a:latin typeface="Times New Roman" panose="02020603050405020304" pitchFamily="18" charset="0"/>
                <a:cs typeface="Times New Roman" panose="02020603050405020304" pitchFamily="18" charset="0"/>
              </a:rPr>
              <a:t>: Lúc này, B sẽ xem xét lại code trong function,  giữ lại đoạn code của A hoặc sửa nó, đánh</a:t>
            </a: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dấu </a:t>
            </a:r>
            <a:r>
              <a:rPr lang="vi-VN" altLang="en-US" i="1" dirty="0" smtClean="0">
                <a:latin typeface="Times New Roman" panose="02020603050405020304" pitchFamily="18" charset="0"/>
                <a:cs typeface="Times New Roman" panose="02020603050405020304" pitchFamily="18" charset="0"/>
              </a:rPr>
              <a:t>Conflict </a:t>
            </a:r>
            <a:r>
              <a:rPr lang="vi-VN" altLang="en-US" dirty="0" smtClean="0">
                <a:latin typeface="Times New Roman" panose="02020603050405020304" pitchFamily="18" charset="0"/>
                <a:cs typeface="Times New Roman" panose="02020603050405020304" pitchFamily="18" charset="0"/>
              </a:rPr>
              <a:t>đã được </a:t>
            </a:r>
            <a:r>
              <a:rPr lang="vi-VN" altLang="en-US" i="1" dirty="0" smtClean="0">
                <a:latin typeface="Times New Roman" panose="02020603050405020304" pitchFamily="18" charset="0"/>
                <a:cs typeface="Times New Roman" panose="02020603050405020304" pitchFamily="18" charset="0"/>
              </a:rPr>
              <a:t>Resolve</a:t>
            </a:r>
            <a:endParaRPr lang="vi-VN" altLang="en-US" dirty="0" smtClean="0">
              <a:latin typeface="Times New Roman" panose="02020603050405020304" pitchFamily="18" charset="0"/>
              <a:cs typeface="Times New Roman" panose="02020603050405020304" pitchFamily="18" charset="0"/>
            </a:endParaRPr>
          </a:p>
          <a:p>
            <a:pPr marL="468313" indent="-457200">
              <a:buFont typeface="Wingdings" panose="05000000000000000000" pitchFamily="2" charset="2"/>
              <a:buNone/>
              <a:tabLst>
                <a:tab pos="355600" algn="l"/>
                <a:tab pos="1633538" algn="l"/>
              </a:tabLst>
            </a:pPr>
            <a:endParaRPr lang="en-US" altLang="en-US" dirty="0" smtClean="0"/>
          </a:p>
        </p:txBody>
      </p:sp>
      <p:sp>
        <p:nvSpPr>
          <p:cNvPr id="4" name="Title 1"/>
          <p:cNvSpPr txBox="1">
            <a:spLocks/>
          </p:cNvSpPr>
          <p:nvPr/>
        </p:nvSpPr>
        <p:spPr bwMode="white">
          <a:xfrm>
            <a:off x="914400" y="228600"/>
            <a:ext cx="8534400" cy="76200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hức 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ột </a:t>
            </a:r>
            <a:r>
              <a:rPr lang="vi-VN" sz="2800" dirty="0">
                <a:latin typeface="Times New Roman" panose="02020603050405020304" pitchFamily="18" charset="0"/>
                <a:cs typeface="Times New Roman" panose="02020603050405020304" pitchFamily="18" charset="0"/>
              </a:rPr>
              <a:t>số action quan trọng trong subversion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61963" indent="-461963">
              <a:spcAft>
                <a:spcPts val="1200"/>
              </a:spcAft>
              <a:defRPr/>
            </a:pPr>
            <a:r>
              <a:rPr lang="en-US" i="1" spc="-20" dirty="0">
                <a:latin typeface="Times New Roman" panose="02020603050405020304" pitchFamily="18" charset="0"/>
                <a:cs typeface="Times New Roman" panose="02020603050405020304" pitchFamily="18" charset="0"/>
              </a:rPr>
              <a:t>Checkout</a:t>
            </a:r>
            <a:r>
              <a:rPr lang="en-US" spc="-20"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là</a:t>
            </a:r>
            <a:r>
              <a:rPr lang="en-US" spc="-5"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spc="-100" dirty="0" err="1">
                <a:latin typeface="Times New Roman" panose="02020603050405020304" pitchFamily="18" charset="0"/>
                <a:cs typeface="Times New Roman" panose="02020603050405020304" pitchFamily="18" charset="0"/>
              </a:rPr>
              <a:t>niệm</a:t>
            </a:r>
            <a:r>
              <a:rPr lang="en-US" spc="-100"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dùng</a:t>
            </a:r>
            <a:r>
              <a:rPr lang="en-US" spc="-5" dirty="0">
                <a:latin typeface="Times New Roman" panose="02020603050405020304" pitchFamily="18" charset="0"/>
                <a:cs typeface="Times New Roman" panose="02020603050405020304" pitchFamily="18" charset="0"/>
              </a:rPr>
              <a:t> </a:t>
            </a:r>
            <a:r>
              <a:rPr lang="en-US" spc="-105" dirty="0" err="1">
                <a:latin typeface="Times New Roman" panose="02020603050405020304" pitchFamily="18" charset="0"/>
                <a:cs typeface="Times New Roman" panose="02020603050405020304" pitchFamily="18" charset="0"/>
              </a:rPr>
              <a:t>để</a:t>
            </a:r>
            <a:r>
              <a:rPr lang="en-US" spc="-105" dirty="0">
                <a:latin typeface="Times New Roman" panose="02020603050405020304" pitchFamily="18" charset="0"/>
                <a:cs typeface="Times New Roman" panose="02020603050405020304" pitchFamily="18" charset="0"/>
              </a:rPr>
              <a:t> </a:t>
            </a:r>
            <a:r>
              <a:rPr lang="en-US" spc="-105" dirty="0" err="1">
                <a:latin typeface="Times New Roman" panose="02020603050405020304" pitchFamily="18" charset="0"/>
                <a:cs typeface="Times New Roman" panose="02020603050405020304" pitchFamily="18" charset="0"/>
              </a:rPr>
              <a:t>chỉ</a:t>
            </a:r>
            <a:r>
              <a:rPr lang="en-US" spc="-10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một</a:t>
            </a:r>
            <a:r>
              <a:rPr lang="en-US" spc="-265"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spc="-200" dirty="0" err="1">
                <a:latin typeface="Times New Roman" panose="02020603050405020304" pitchFamily="18" charset="0"/>
                <a:cs typeface="Times New Roman" panose="02020603050405020304" pitchFamily="18" charset="0"/>
              </a:rPr>
              <a:t>của</a:t>
            </a:r>
            <a:r>
              <a:rPr lang="en-US" spc="-200" dirty="0">
                <a:latin typeface="Times New Roman" panose="02020603050405020304" pitchFamily="18" charset="0"/>
                <a:cs typeface="Times New Roman" panose="02020603050405020304" pitchFamily="18" charset="0"/>
              </a:rPr>
              <a:t> </a:t>
            </a:r>
            <a:r>
              <a:rPr lang="en-US" spc="-160" dirty="0" err="1">
                <a:latin typeface="Times New Roman" panose="02020603050405020304" pitchFamily="18" charset="0"/>
                <a:cs typeface="Times New Roman" panose="02020603050405020304" pitchFamily="18" charset="0"/>
              </a:rPr>
              <a:t>dự</a:t>
            </a:r>
            <a:r>
              <a:rPr lang="en-US" spc="-16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spc="-250" dirty="0">
                <a:latin typeface="Times New Roman" panose="02020603050405020304" pitchFamily="18" charset="0"/>
                <a:cs typeface="Times New Roman" panose="02020603050405020304" pitchFamily="18" charset="0"/>
              </a:rPr>
              <a:t>ở </a:t>
            </a:r>
            <a:r>
              <a:rPr lang="en-US" spc="-55" dirty="0">
                <a:latin typeface="Times New Roman" panose="02020603050405020304" pitchFamily="18" charset="0"/>
                <a:cs typeface="Times New Roman" panose="02020603050405020304" pitchFamily="18" charset="0"/>
              </a:rPr>
              <a:t>client </a:t>
            </a:r>
            <a:r>
              <a:rPr lang="en-US" spc="-275" dirty="0" err="1">
                <a:latin typeface="Times New Roman" panose="02020603050405020304" pitchFamily="18" charset="0"/>
                <a:cs typeface="Times New Roman" panose="02020603050405020304" pitchFamily="18" charset="0"/>
              </a:rPr>
              <a:t>sẽ</a:t>
            </a:r>
            <a:r>
              <a:rPr lang="en-US" spc="-275" dirty="0">
                <a:latin typeface="Times New Roman" panose="02020603050405020304" pitchFamily="18" charset="0"/>
                <a:cs typeface="Times New Roman" panose="02020603050405020304" pitchFamily="18" charset="0"/>
              </a:rPr>
              <a:t> </a:t>
            </a:r>
            <a:r>
              <a:rPr lang="en-US" spc="-150" dirty="0" err="1">
                <a:latin typeface="Times New Roman" panose="02020603050405020304" pitchFamily="18" charset="0"/>
                <a:cs typeface="Times New Roman" panose="02020603050405020304" pitchFamily="18" charset="0"/>
              </a:rPr>
              <a:t>lấy</a:t>
            </a:r>
            <a:r>
              <a:rPr lang="en-US" spc="-150"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một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phiên</a:t>
            </a:r>
            <a:r>
              <a:rPr lang="en-US" spc="-5" dirty="0">
                <a:latin typeface="Times New Roman" panose="02020603050405020304" pitchFamily="18" charset="0"/>
                <a:cs typeface="Times New Roman" panose="02020603050405020304" pitchFamily="18" charset="0"/>
              </a:rPr>
              <a:t> </a:t>
            </a:r>
            <a:r>
              <a:rPr lang="en-US" spc="-155" dirty="0" err="1">
                <a:latin typeface="Times New Roman" panose="02020603050405020304" pitchFamily="18" charset="0"/>
                <a:cs typeface="Times New Roman" panose="02020603050405020304" pitchFamily="18" charset="0"/>
              </a:rPr>
              <a:t>bản</a:t>
            </a:r>
            <a:r>
              <a:rPr lang="en-US" spc="-15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copy </a:t>
            </a:r>
            <a:r>
              <a:rPr lang="en-US" spc="-200" dirty="0" err="1">
                <a:latin typeface="Times New Roman" panose="02020603050405020304" pitchFamily="18" charset="0"/>
                <a:cs typeface="Times New Roman" panose="02020603050405020304" pitchFamily="18" charset="0"/>
              </a:rPr>
              <a:t>của</a:t>
            </a:r>
            <a:r>
              <a:rPr lang="en-US" spc="-20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các</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file </a:t>
            </a:r>
            <a:r>
              <a:rPr lang="en-US" spc="-70" dirty="0" err="1">
                <a:latin typeface="Times New Roman" panose="02020603050405020304" pitchFamily="18" charset="0"/>
                <a:cs typeface="Times New Roman" panose="02020603050405020304" pitchFamily="18" charset="0"/>
              </a:rPr>
              <a:t>thuộc</a:t>
            </a:r>
            <a:r>
              <a:rPr lang="en-US" spc="-7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project </a:t>
            </a:r>
            <a:r>
              <a:rPr lang="en-US" spc="-10" dirty="0" err="1">
                <a:latin typeface="Times New Roman" panose="02020603050405020304" pitchFamily="18" charset="0"/>
                <a:cs typeface="Times New Roman" panose="02020603050405020304" pitchFamily="18" charset="0"/>
              </a:rPr>
              <a:t>trên</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server </a:t>
            </a:r>
            <a:r>
              <a:rPr lang="en-US" spc="-204" dirty="0" err="1">
                <a:latin typeface="Times New Roman" panose="02020603050405020304" pitchFamily="18" charset="0"/>
                <a:cs typeface="Times New Roman" panose="02020603050405020304" pitchFamily="18" charset="0"/>
              </a:rPr>
              <a:t>về</a:t>
            </a:r>
            <a:r>
              <a:rPr lang="en-US" spc="-204" dirty="0">
                <a:latin typeface="Times New Roman" panose="02020603050405020304" pitchFamily="18" charset="0"/>
                <a:cs typeface="Times New Roman" panose="02020603050405020304" pitchFamily="18" charset="0"/>
              </a:rPr>
              <a:t>  </a:t>
            </a:r>
            <a:r>
              <a:rPr lang="en-US" spc="-20" dirty="0" err="1">
                <a:latin typeface="Times New Roman" panose="02020603050405020304" pitchFamily="18" charset="0"/>
                <a:cs typeface="Times New Roman" panose="02020603050405020304" pitchFamily="18" charset="0"/>
              </a:rPr>
              <a:t>máy</a:t>
            </a:r>
            <a:r>
              <a:rPr lang="en-US" spc="-20" dirty="0">
                <a:latin typeface="Times New Roman" panose="02020603050405020304" pitchFamily="18" charset="0"/>
                <a:cs typeface="Times New Roman" panose="02020603050405020304" pitchFamily="18" charset="0"/>
              </a:rPr>
              <a:t> </a:t>
            </a:r>
            <a:r>
              <a:rPr lang="en-US" spc="-195" dirty="0" err="1">
                <a:latin typeface="Times New Roman" panose="02020603050405020304" pitchFamily="18" charset="0"/>
                <a:cs typeface="Times New Roman" panose="02020603050405020304" pitchFamily="18" charset="0"/>
              </a:rPr>
              <a:t>cục</a:t>
            </a:r>
            <a:r>
              <a:rPr lang="en-US" spc="-155" dirty="0">
                <a:latin typeface="Times New Roman" panose="02020603050405020304" pitchFamily="18" charset="0"/>
                <a:cs typeface="Times New Roman" panose="02020603050405020304" pitchFamily="18" charset="0"/>
              </a:rPr>
              <a:t> </a:t>
            </a:r>
            <a:r>
              <a:rPr lang="en-US" spc="-65" dirty="0" err="1">
                <a:latin typeface="Times New Roman" panose="02020603050405020304" pitchFamily="18" charset="0"/>
                <a:cs typeface="Times New Roman" panose="02020603050405020304" pitchFamily="18" charset="0"/>
              </a:rPr>
              <a:t>bộ</a:t>
            </a:r>
            <a:r>
              <a:rPr lang="en-US" spc="-6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61963" indent="-461963">
              <a:spcAft>
                <a:spcPts val="1200"/>
              </a:spcAft>
              <a:defRPr/>
            </a:pPr>
            <a:r>
              <a:rPr lang="vi-VN" i="1" spc="-5" dirty="0">
                <a:latin typeface="Times New Roman" panose="02020603050405020304" pitchFamily="18" charset="0"/>
                <a:cs typeface="Times New Roman" panose="02020603050405020304" pitchFamily="18" charset="0"/>
              </a:rPr>
              <a:t>Commit</a:t>
            </a:r>
            <a:r>
              <a:rPr lang="vi-VN" spc="-5"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thành viên </a:t>
            </a:r>
            <a:r>
              <a:rPr lang="vi-VN" spc="-195" dirty="0">
                <a:latin typeface="Times New Roman" panose="02020603050405020304" pitchFamily="18" charset="0"/>
                <a:cs typeface="Times New Roman" panose="02020603050405020304" pitchFamily="18" charset="0"/>
              </a:rPr>
              <a:t>của </a:t>
            </a:r>
            <a:r>
              <a:rPr lang="vi-VN" spc="-160" dirty="0">
                <a:latin typeface="Times New Roman" panose="02020603050405020304" pitchFamily="18" charset="0"/>
                <a:cs typeface="Times New Roman" panose="02020603050405020304" pitchFamily="18" charset="0"/>
              </a:rPr>
              <a:t>dự </a:t>
            </a:r>
            <a:r>
              <a:rPr lang="vi-VN" dirty="0">
                <a:latin typeface="Times New Roman" panose="02020603050405020304" pitchFamily="18" charset="0"/>
                <a:cs typeface="Times New Roman" panose="02020603050405020304" pitchFamily="18" charset="0"/>
              </a:rPr>
              <a:t>án </a:t>
            </a:r>
            <a:r>
              <a:rPr lang="vi-VN" spc="-155" dirty="0">
                <a:latin typeface="Times New Roman" panose="02020603050405020304" pitchFamily="18" charset="0"/>
                <a:cs typeface="Times New Roman" panose="02020603050405020304" pitchFamily="18" charset="0"/>
              </a:rPr>
              <a:t>đưa </a:t>
            </a:r>
            <a:r>
              <a:rPr lang="vi-VN" spc="-10" dirty="0">
                <a:latin typeface="Times New Roman" panose="02020603050405020304" pitchFamily="18" charset="0"/>
                <a:cs typeface="Times New Roman" panose="02020603050405020304" pitchFamily="18" charset="0"/>
              </a:rPr>
              <a:t>các </a:t>
            </a:r>
            <a:r>
              <a:rPr lang="vi-VN" spc="-20" dirty="0">
                <a:latin typeface="Times New Roman" panose="02020603050405020304" pitchFamily="18" charset="0"/>
                <a:cs typeface="Times New Roman" panose="02020603050405020304" pitchFamily="18" charset="0"/>
              </a:rPr>
              <a:t>thay  </a:t>
            </a:r>
            <a:r>
              <a:rPr lang="vi-VN" spc="-30" dirty="0">
                <a:latin typeface="Times New Roman" panose="02020603050405020304" pitchFamily="18" charset="0"/>
                <a:cs typeface="Times New Roman" panose="02020603050405020304" pitchFamily="18" charset="0"/>
              </a:rPr>
              <a:t>đổi </a:t>
            </a:r>
            <a:r>
              <a:rPr lang="vi-VN" spc="-10" dirty="0">
                <a:latin typeface="Times New Roman" panose="02020603050405020304" pitchFamily="18" charset="0"/>
                <a:cs typeface="Times New Roman" panose="02020603050405020304" pitchFamily="18" charset="0"/>
              </a:rPr>
              <a:t>trên các </a:t>
            </a:r>
            <a:r>
              <a:rPr lang="vi-VN" spc="-5" dirty="0">
                <a:latin typeface="Times New Roman" panose="02020603050405020304" pitchFamily="18" charset="0"/>
                <a:cs typeface="Times New Roman" panose="02020603050405020304" pitchFamily="18" charset="0"/>
              </a:rPr>
              <a:t>file </a:t>
            </a:r>
            <a:r>
              <a:rPr lang="vi-VN" spc="-200" dirty="0">
                <a:latin typeface="Times New Roman" panose="02020603050405020304" pitchFamily="18" charset="0"/>
                <a:cs typeface="Times New Roman" panose="02020603050405020304" pitchFamily="18" charset="0"/>
              </a:rPr>
              <a:t>của </a:t>
            </a:r>
            <a:r>
              <a:rPr lang="vi-VN" spc="-10" dirty="0">
                <a:latin typeface="Times New Roman" panose="02020603050405020304" pitchFamily="18" charset="0"/>
                <a:cs typeface="Times New Roman" panose="02020603050405020304" pitchFamily="18" charset="0"/>
              </a:rPr>
              <a:t>project </a:t>
            </a:r>
            <a:r>
              <a:rPr lang="vi-VN" spc="-30" dirty="0">
                <a:latin typeface="Times New Roman" panose="02020603050405020304" pitchFamily="18" charset="0"/>
                <a:cs typeface="Times New Roman" panose="02020603050405020304" pitchFamily="18" charset="0"/>
              </a:rPr>
              <a:t>tại </a:t>
            </a:r>
            <a:r>
              <a:rPr lang="vi-VN" spc="-20" dirty="0">
                <a:latin typeface="Times New Roman" panose="02020603050405020304" pitchFamily="18" charset="0"/>
                <a:cs typeface="Times New Roman" panose="02020603050405020304" pitchFamily="18" charset="0"/>
              </a:rPr>
              <a:t>máy </a:t>
            </a:r>
            <a:r>
              <a:rPr lang="vi-VN" spc="-5" dirty="0">
                <a:latin typeface="Times New Roman" panose="02020603050405020304" pitchFamily="18" charset="0"/>
                <a:cs typeface="Times New Roman" panose="02020603050405020304" pitchFamily="18" charset="0"/>
              </a:rPr>
              <a:t>client</a:t>
            </a:r>
            <a:r>
              <a:rPr lang="vi-VN" spc="-21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lên  </a:t>
            </a:r>
            <a:r>
              <a:rPr lang="vi-VN" spc="-55" dirty="0">
                <a:latin typeface="Times New Roman" panose="02020603050405020304" pitchFamily="18" charset="0"/>
                <a:cs typeface="Times New Roman" panose="02020603050405020304" pitchFamily="18" charset="0"/>
              </a:rPr>
              <a:t>server.</a:t>
            </a:r>
            <a:endParaRPr lang="vi-VN" dirty="0">
              <a:latin typeface="Times New Roman" panose="02020603050405020304" pitchFamily="18" charset="0"/>
              <a:cs typeface="Times New Roman" panose="02020603050405020304" pitchFamily="18" charset="0"/>
            </a:endParaRPr>
          </a:p>
          <a:p>
            <a:pPr marL="461963" indent="-461963">
              <a:spcAft>
                <a:spcPts val="1200"/>
              </a:spcAft>
              <a:defRPr/>
            </a:pPr>
            <a:r>
              <a:rPr lang="en-US" i="1" spc="-10" dirty="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một</a:t>
            </a:r>
            <a:r>
              <a:rPr lang="en-US" spc="-5"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spc="-100" dirty="0" err="1">
                <a:latin typeface="Times New Roman" panose="02020603050405020304" pitchFamily="18" charset="0"/>
                <a:cs typeface="Times New Roman" panose="02020603050405020304" pitchFamily="18" charset="0"/>
              </a:rPr>
              <a:t>muốn</a:t>
            </a:r>
            <a:r>
              <a:rPr lang="en-US" spc="-100" dirty="0">
                <a:latin typeface="Times New Roman" panose="02020603050405020304" pitchFamily="18" charset="0"/>
                <a:cs typeface="Times New Roman" panose="02020603050405020304" pitchFamily="18" charset="0"/>
              </a:rPr>
              <a:t> </a:t>
            </a:r>
            <a:r>
              <a:rPr lang="en-US" spc="-204" dirty="0" err="1">
                <a:latin typeface="Times New Roman" panose="02020603050405020304" pitchFamily="18" charset="0"/>
                <a:cs typeface="Times New Roman" panose="02020603050405020304" pitchFamily="18" charset="0"/>
              </a:rPr>
              <a:t>cập</a:t>
            </a:r>
            <a:r>
              <a:rPr lang="en-US" spc="-204" dirty="0">
                <a:latin typeface="Times New Roman" panose="02020603050405020304" pitchFamily="18" charset="0"/>
                <a:cs typeface="Times New Roman" panose="02020603050405020304" pitchFamily="18" charset="0"/>
              </a:rPr>
              <a:t> </a:t>
            </a:r>
            <a:r>
              <a:rPr lang="en-US" spc="-75" dirty="0" err="1">
                <a:latin typeface="Times New Roman" panose="02020603050405020304" pitchFamily="18" charset="0"/>
                <a:cs typeface="Times New Roman" panose="02020603050405020304" pitchFamily="18" charset="0"/>
              </a:rPr>
              <a:t>nhật</a:t>
            </a:r>
            <a:r>
              <a:rPr lang="en-US" spc="-75" dirty="0">
                <a:latin typeface="Times New Roman" panose="02020603050405020304" pitchFamily="18" charset="0"/>
                <a:cs typeface="Times New Roman" panose="02020603050405020304" pitchFamily="18" charset="0"/>
              </a:rPr>
              <a:t>  </a:t>
            </a:r>
            <a:r>
              <a:rPr lang="en-US" spc="-160" dirty="0" err="1">
                <a:latin typeface="Times New Roman" panose="02020603050405020304" pitchFamily="18" charset="0"/>
                <a:cs typeface="Times New Roman" panose="02020603050405020304" pitchFamily="18" charset="0"/>
              </a:rPr>
              <a:t>những</a:t>
            </a:r>
            <a:r>
              <a:rPr lang="en-US" spc="-160" dirty="0">
                <a:latin typeface="Times New Roman" panose="02020603050405020304" pitchFamily="18" charset="0"/>
                <a:cs typeface="Times New Roman" panose="02020603050405020304" pitchFamily="18" charset="0"/>
              </a:rPr>
              <a:t> </a:t>
            </a:r>
            <a:r>
              <a:rPr lang="en-US" spc="-20" dirty="0" err="1">
                <a:latin typeface="Times New Roman" panose="02020603050405020304" pitchFamily="18" charset="0"/>
                <a:cs typeface="Times New Roman" panose="02020603050405020304" pitchFamily="18" charset="0"/>
              </a:rPr>
              <a:t>thay</a:t>
            </a:r>
            <a:r>
              <a:rPr lang="en-US" spc="-20" dirty="0">
                <a:latin typeface="Times New Roman" panose="02020603050405020304" pitchFamily="18" charset="0"/>
                <a:cs typeface="Times New Roman" panose="02020603050405020304" pitchFamily="18" charset="0"/>
              </a:rPr>
              <a:t> </a:t>
            </a:r>
            <a:r>
              <a:rPr lang="en-US" spc="-30" dirty="0" err="1">
                <a:latin typeface="Times New Roman" panose="02020603050405020304" pitchFamily="18" charset="0"/>
                <a:cs typeface="Times New Roman" panose="02020603050405020304" pitchFamily="18" charset="0"/>
              </a:rPr>
              <a:t>đổi</a:t>
            </a:r>
            <a:r>
              <a:rPr lang="en-US" spc="-30" dirty="0">
                <a:latin typeface="Times New Roman" panose="02020603050405020304" pitchFamily="18" charset="0"/>
                <a:cs typeface="Times New Roman" panose="02020603050405020304" pitchFamily="18" charset="0"/>
              </a:rPr>
              <a:t> </a:t>
            </a:r>
            <a:r>
              <a:rPr lang="en-US" spc="-200" dirty="0" err="1">
                <a:latin typeface="Times New Roman" panose="02020603050405020304" pitchFamily="18" charset="0"/>
                <a:cs typeface="Times New Roman" panose="02020603050405020304" pitchFamily="18" charset="0"/>
              </a:rPr>
              <a:t>của</a:t>
            </a:r>
            <a:r>
              <a:rPr lang="en-US" spc="-20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các</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file </a:t>
            </a:r>
            <a:r>
              <a:rPr lang="en-US" spc="-70" dirty="0" err="1">
                <a:latin typeface="Times New Roman" panose="02020603050405020304" pitchFamily="18" charset="0"/>
                <a:cs typeface="Times New Roman" panose="02020603050405020304" pitchFamily="18" charset="0"/>
              </a:rPr>
              <a:t>thuộc</a:t>
            </a:r>
            <a:r>
              <a:rPr lang="en-US" spc="-7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trên</a:t>
            </a:r>
            <a:r>
              <a:rPr lang="en-US" spc="-10" dirty="0">
                <a:latin typeface="Times New Roman" panose="02020603050405020304" pitchFamily="18" charset="0"/>
                <a:cs typeface="Times New Roman" panose="02020603050405020304" pitchFamily="18" charset="0"/>
              </a:rPr>
              <a:t> Repository </a:t>
            </a:r>
            <a:r>
              <a:rPr lang="en-US" spc="-190" dirty="0" err="1">
                <a:latin typeface="Times New Roman" panose="02020603050405020304" pitchFamily="18" charset="0"/>
                <a:cs typeface="Times New Roman" panose="02020603050405020304" pitchFamily="18" charset="0"/>
              </a:rPr>
              <a:t>về</a:t>
            </a:r>
            <a:r>
              <a:rPr lang="en-US" spc="-190" dirty="0">
                <a:latin typeface="Times New Roman" panose="02020603050405020304" pitchFamily="18" charset="0"/>
                <a:cs typeface="Times New Roman" panose="02020603050405020304" pitchFamily="18" charset="0"/>
              </a:rPr>
              <a:t> </a:t>
            </a:r>
            <a:r>
              <a:rPr lang="en-US" spc="-20" dirty="0" err="1">
                <a:latin typeface="Times New Roman" panose="02020603050405020304" pitchFamily="18" charset="0"/>
                <a:cs typeface="Times New Roman" panose="02020603050405020304" pitchFamily="18" charset="0"/>
              </a:rPr>
              <a:t>máy</a:t>
            </a:r>
            <a:r>
              <a:rPr lang="en-US" spc="-20" dirty="0">
                <a:latin typeface="Times New Roman" panose="02020603050405020304" pitchFamily="18" charset="0"/>
                <a:cs typeface="Times New Roman" panose="02020603050405020304" pitchFamily="18" charset="0"/>
              </a:rPr>
              <a:t> </a:t>
            </a:r>
            <a:r>
              <a:rPr lang="en-US" spc="-200" dirty="0" err="1">
                <a:latin typeface="Times New Roman" panose="02020603050405020304" pitchFamily="18" charset="0"/>
                <a:cs typeface="Times New Roman" panose="02020603050405020304" pitchFamily="18" charset="0"/>
              </a:rPr>
              <a:t>cục</a:t>
            </a:r>
            <a:r>
              <a:rPr lang="en-US" spc="-200" dirty="0">
                <a:latin typeface="Times New Roman" panose="02020603050405020304" pitchFamily="18" charset="0"/>
                <a:cs typeface="Times New Roman" panose="02020603050405020304" pitchFamily="18" charset="0"/>
              </a:rPr>
              <a:t> </a:t>
            </a:r>
            <a:r>
              <a:rPr lang="en-US" spc="-100" dirty="0" err="1">
                <a:latin typeface="Times New Roman" panose="02020603050405020304" pitchFamily="18" charset="0"/>
                <a:cs typeface="Times New Roman" panose="02020603050405020304" pitchFamily="18" charset="0"/>
              </a:rPr>
              <a:t>bộ</a:t>
            </a:r>
            <a:r>
              <a:rPr lang="en-US" spc="-100" dirty="0">
                <a:latin typeface="Times New Roman" panose="02020603050405020304" pitchFamily="18" charset="0"/>
                <a:cs typeface="Times New Roman" panose="02020603050405020304" pitchFamily="18" charset="0"/>
              </a:rPr>
              <a:t> </a:t>
            </a:r>
            <a:r>
              <a:rPr lang="en-US" spc="-200" dirty="0" err="1">
                <a:latin typeface="Times New Roman" panose="02020603050405020304" pitchFamily="18" charset="0"/>
                <a:cs typeface="Times New Roman" panose="02020603050405020304" pitchFamily="18" charset="0"/>
              </a:rPr>
              <a:t>của</a:t>
            </a:r>
            <a:r>
              <a:rPr lang="en-US" spc="-150"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mình</a:t>
            </a:r>
            <a:r>
              <a:rPr lang="en-US" spc="-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defRPr/>
            </a:pPr>
            <a:endParaRPr lang="en-US" dirty="0"/>
          </a:p>
        </p:txBody>
      </p:sp>
      <p:sp>
        <p:nvSpPr>
          <p:cNvPr id="5" name="Title 1"/>
          <p:cNvSpPr txBox="1">
            <a:spLocks/>
          </p:cNvSpPr>
          <p:nvPr/>
        </p:nvSpPr>
        <p:spPr bwMode="white">
          <a:xfrm>
            <a:off x="914400" y="228600"/>
            <a:ext cx="8534400" cy="76200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hức 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ột </a:t>
            </a:r>
            <a:r>
              <a:rPr lang="vi-VN" sz="2800" dirty="0">
                <a:latin typeface="Times New Roman" panose="02020603050405020304" pitchFamily="18" charset="0"/>
                <a:cs typeface="Times New Roman" panose="02020603050405020304" pitchFamily="18" charset="0"/>
              </a:rPr>
              <a:t>số action quan trọng trong subversion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Git</a:t>
            </a:r>
            <a:endParaRPr lang="en-US" altLang="en-US" dirty="0" smtClean="0">
              <a:solidFill>
                <a:schemeClr val="accent3"/>
              </a:solidFill>
            </a:endParaRPr>
          </a:p>
        </p:txBody>
      </p:sp>
      <p:sp>
        <p:nvSpPr>
          <p:cNvPr id="23555" name="Content Placeholder 2"/>
          <p:cNvSpPr>
            <a:spLocks noGrp="1"/>
          </p:cNvSpPr>
          <p:nvPr>
            <p:ph idx="1"/>
          </p:nvPr>
        </p:nvSpPr>
        <p:spPr>
          <a:xfrm>
            <a:off x="457200" y="1524001"/>
            <a:ext cx="8382000" cy="5186362"/>
          </a:xfrm>
        </p:spPr>
        <p:txBody>
          <a:bodyPr/>
          <a:lstStyle/>
          <a:p>
            <a:pPr lvl="1">
              <a:buFont typeface="Wingdings" panose="05000000000000000000" pitchFamily="2" charset="2"/>
              <a:buChar char="Ø"/>
            </a:pPr>
            <a:endParaRPr lang="en-US" altLang="en-US" dirty="0" smtClean="0"/>
          </a:p>
          <a:p>
            <a:pPr lvl="1">
              <a:buFont typeface="Wingdings" panose="05000000000000000000" pitchFamily="2" charset="2"/>
              <a:buChar char="Ø"/>
            </a:pPr>
            <a:endParaRPr lang="en-US" altLang="en-US" dirty="0"/>
          </a:p>
          <a:p>
            <a:pPr lvl="1">
              <a:buFont typeface="Wingdings" panose="05000000000000000000" pitchFamily="2" charset="2"/>
              <a:buChar char="Ø"/>
            </a:pPr>
            <a:endParaRPr lang="en-US" altLang="en-US" dirty="0" smtClean="0"/>
          </a:p>
          <a:p>
            <a:pPr lvl="1">
              <a:buFont typeface="Wingdings" panose="05000000000000000000" pitchFamily="2" charset="2"/>
              <a:buChar char="Ø"/>
            </a:pPr>
            <a:endParaRPr lang="en-US" altLang="en-US" dirty="0"/>
          </a:p>
          <a:p>
            <a:pPr lvl="1">
              <a:buFont typeface="Wingdings" panose="05000000000000000000" pitchFamily="2" charset="2"/>
              <a:buChar char="Ø"/>
            </a:pPr>
            <a:endParaRPr lang="en-US" altLang="en-US" dirty="0" smtClean="0"/>
          </a:p>
          <a:p>
            <a:pPr lvl="1">
              <a:buFont typeface="Wingdings" panose="05000000000000000000" pitchFamily="2" charset="2"/>
              <a:buChar char="Ø"/>
            </a:pPr>
            <a:endParaRPr lang="en-US" altLang="en-US" dirty="0"/>
          </a:p>
          <a:p>
            <a:pPr lvl="1">
              <a:buFont typeface="Wingdings" panose="05000000000000000000" pitchFamily="2" charset="2"/>
              <a:buChar char="Ø"/>
            </a:pPr>
            <a:endParaRPr lang="en-US" altLang="en-US" dirty="0" smtClean="0"/>
          </a:p>
          <a:p>
            <a:pPr lvl="1">
              <a:buFont typeface="Wingdings" panose="05000000000000000000" pitchFamily="2" charset="2"/>
              <a:buChar char="Ø"/>
            </a:pPr>
            <a:endParaRPr lang="en-US" altLang="en-US" dirty="0"/>
          </a:p>
          <a:p>
            <a:pPr lvl="1">
              <a:buFont typeface="Wingdings" panose="05000000000000000000" pitchFamily="2" charset="2"/>
              <a:buChar char="Ø"/>
            </a:pPr>
            <a:r>
              <a:rPr lang="en-US" altLang="en-US" dirty="0" smtClean="0">
                <a:solidFill>
                  <a:srgbClr val="FF0000"/>
                </a:solidFill>
              </a:rPr>
              <a:t> </a:t>
            </a:r>
            <a:r>
              <a:rPr lang="en-US" altLang="en-US" dirty="0" smtClean="0">
                <a:solidFill>
                  <a:srgbClr val="FF0000"/>
                </a:solidFill>
                <a:latin typeface="Times New Roman" panose="02020603050405020304" pitchFamily="18" charset="0"/>
                <a:cs typeface="Times New Roman" panose="02020603050405020304" pitchFamily="18" charset="0"/>
              </a:rPr>
              <a:t>Ố la la!!! </a:t>
            </a:r>
            <a:r>
              <a:rPr lang="en-US" dirty="0" err="1" smtClean="0">
                <a:solidFill>
                  <a:srgbClr val="FF0000"/>
                </a:solidFill>
                <a:latin typeface="Times New Roman" panose="02020603050405020304" pitchFamily="18" charset="0"/>
                <a:cs typeface="Times New Roman" panose="02020603050405020304" pitchFamily="18" charset="0"/>
              </a:rPr>
              <a:t>Nhưng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đó</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vẫn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không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phải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chúng</a:t>
            </a:r>
            <a:r>
              <a:rPr lang="en-US" dirty="0">
                <a:solidFill>
                  <a:srgbClr val="FF0000"/>
                </a:solidFill>
                <a:latin typeface="Times New Roman" panose="02020603050405020304" pitchFamily="18" charset="0"/>
                <a:cs typeface="Times New Roman" panose="02020603050405020304" pitchFamily="18" charset="0"/>
              </a:rPr>
              <a:t> ta </a:t>
            </a:r>
            <a:r>
              <a:rPr lang="en-US" dirty="0" err="1">
                <a:solidFill>
                  <a:srgbClr val="FF0000"/>
                </a:solidFill>
                <a:latin typeface="Times New Roman" panose="02020603050405020304" pitchFamily="18" charset="0"/>
                <a:cs typeface="Times New Roman" panose="02020603050405020304" pitchFamily="18" charset="0"/>
              </a:rPr>
              <a:t>cần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biết</a:t>
            </a:r>
            <a:r>
              <a:rPr lang="en-US" dirty="0">
                <a:solidFill>
                  <a:srgbClr val="FF0000"/>
                </a:solidFill>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alt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95400"/>
            <a:ext cx="8153400" cy="3886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68313" indent="-457200">
              <a:spcBef>
                <a:spcPts val="100"/>
              </a:spcBef>
              <a:spcAft>
                <a:spcPts val="1200"/>
              </a:spcAft>
              <a:tabLst>
                <a:tab pos="355600" algn="l"/>
              </a:tabLst>
            </a:pPr>
            <a:r>
              <a:rPr lang="en-US" altLang="en-US" i="1" dirty="0" smtClean="0">
                <a:latin typeface="Times New Roman" panose="02020603050405020304" pitchFamily="18" charset="0"/>
                <a:cs typeface="Times New Roman" panose="02020603050405020304" pitchFamily="18" charset="0"/>
              </a:rPr>
              <a:t>Merge: </a:t>
            </a:r>
            <a:r>
              <a:rPr lang="en-US" altLang="en-US" dirty="0" err="1" smtClean="0">
                <a:latin typeface="Times New Roman" panose="02020603050405020304" pitchFamily="18" charset="0"/>
                <a:cs typeface="Times New Roman" panose="02020603050405020304" pitchFamily="18" charset="0"/>
              </a:rPr>
              <a:t>nhiều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thành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viên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cùng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tiến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hành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cập</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nhật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trên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một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tập</a:t>
            </a:r>
            <a:r>
              <a:rPr lang="en-US" altLang="en-US" dirty="0" smtClean="0">
                <a:latin typeface="Times New Roman" panose="02020603050405020304" pitchFamily="18" charset="0"/>
                <a:cs typeface="Times New Roman" panose="02020603050405020304" pitchFamily="18" charset="0"/>
              </a:rPr>
              <a:t> tin.</a:t>
            </a:r>
          </a:p>
          <a:p>
            <a:pPr marL="468313" indent="-457200">
              <a:spcBef>
                <a:spcPts val="75"/>
              </a:spcBef>
              <a:spcAft>
                <a:spcPts val="1200"/>
              </a:spcAft>
              <a:tabLst>
                <a:tab pos="355600" algn="l"/>
              </a:tabLst>
            </a:pPr>
            <a:r>
              <a:rPr lang="vi-VN" altLang="en-US" i="1" dirty="0" smtClean="0">
                <a:latin typeface="Times New Roman" panose="02020603050405020304" pitchFamily="18" charset="0"/>
                <a:cs typeface="Times New Roman" panose="02020603050405020304" pitchFamily="18" charset="0"/>
              </a:rPr>
              <a:t>Revert</a:t>
            </a:r>
            <a:r>
              <a:rPr lang="vi-VN" altLang="en-US" dirty="0" smtClean="0">
                <a:latin typeface="Times New Roman" panose="02020603050405020304" pitchFamily="18" charset="0"/>
                <a:cs typeface="Times New Roman" panose="02020603050405020304" pitchFamily="18" charset="0"/>
              </a:rPr>
              <a:t>: sau khi tiến hành thay đổi, developer cảm thấy họ  đã sai và muốn xóa đi làm lại từ đầu, việc </a:t>
            </a:r>
            <a:r>
              <a:rPr lang="vi-VN" altLang="en-US" i="1" dirty="0" smtClean="0">
                <a:latin typeface="Times New Roman" panose="02020603050405020304" pitchFamily="18" charset="0"/>
                <a:cs typeface="Times New Roman" panose="02020603050405020304" pitchFamily="18" charset="0"/>
              </a:rPr>
              <a:t>revert </a:t>
            </a:r>
            <a:r>
              <a:rPr lang="vi-VN" altLang="en-US" dirty="0" smtClean="0">
                <a:latin typeface="Times New Roman" panose="02020603050405020304" pitchFamily="18" charset="0"/>
                <a:cs typeface="Times New Roman" panose="02020603050405020304" pitchFamily="18" charset="0"/>
              </a:rPr>
              <a:t>là hành  động để khôi phục trạng thái của 1 hay nhiều document  về 1 </a:t>
            </a:r>
            <a:r>
              <a:rPr lang="vi-VN" altLang="en-US" i="1" dirty="0" smtClean="0">
                <a:latin typeface="Times New Roman" panose="02020603050405020304" pitchFamily="18" charset="0"/>
                <a:cs typeface="Times New Roman" panose="02020603050405020304" pitchFamily="18" charset="0"/>
              </a:rPr>
              <a:t>revision </a:t>
            </a:r>
            <a:r>
              <a:rPr lang="vi-VN" altLang="en-US" dirty="0" smtClean="0">
                <a:latin typeface="Times New Roman" panose="02020603050405020304" pitchFamily="18" charset="0"/>
                <a:cs typeface="Times New Roman" panose="02020603050405020304" pitchFamily="18" charset="0"/>
              </a:rPr>
              <a:t>nào đó, thường thì</a:t>
            </a:r>
            <a:r>
              <a:rPr lang="en-US" altLang="en-US" dirty="0" smtClean="0">
                <a:latin typeface="Times New Roman" panose="02020603050405020304" pitchFamily="18" charset="0"/>
                <a:cs typeface="Times New Roman" panose="02020603050405020304" pitchFamily="18" charset="0"/>
              </a:rPr>
              <a:t> </a:t>
            </a:r>
            <a:r>
              <a:rPr lang="vi-VN" altLang="en-US" dirty="0" smtClean="0">
                <a:latin typeface="Times New Roman" panose="02020603050405020304" pitchFamily="18" charset="0"/>
                <a:cs typeface="Times New Roman" panose="02020603050405020304" pitchFamily="18" charset="0"/>
              </a:rPr>
              <a:t>sẽ </a:t>
            </a:r>
            <a:r>
              <a:rPr lang="vi-VN" altLang="en-US" i="1" dirty="0" smtClean="0">
                <a:latin typeface="Times New Roman" panose="02020603050405020304" pitchFamily="18" charset="0"/>
                <a:cs typeface="Times New Roman" panose="02020603050405020304" pitchFamily="18" charset="0"/>
              </a:rPr>
              <a:t>revert </a:t>
            </a:r>
            <a:r>
              <a:rPr lang="vi-VN" altLang="en-US" dirty="0" smtClean="0">
                <a:latin typeface="Times New Roman" panose="02020603050405020304" pitchFamily="18" charset="0"/>
                <a:cs typeface="Times New Roman" panose="02020603050405020304" pitchFamily="18" charset="0"/>
              </a:rPr>
              <a:t>về </a:t>
            </a:r>
            <a:r>
              <a:rPr lang="vi-VN" altLang="en-US" i="1" dirty="0" smtClean="0">
                <a:latin typeface="Times New Roman" panose="02020603050405020304" pitchFamily="18" charset="0"/>
                <a:cs typeface="Times New Roman" panose="02020603050405020304" pitchFamily="18" charset="0"/>
              </a:rPr>
              <a:t>revision </a:t>
            </a:r>
            <a:r>
              <a:rPr lang="vi-VN" altLang="en-US" dirty="0" smtClean="0">
                <a:latin typeface="Times New Roman" panose="02020603050405020304" pitchFamily="18" charset="0"/>
                <a:cs typeface="Times New Roman" panose="02020603050405020304" pitchFamily="18" charset="0"/>
              </a:rPr>
              <a:t>hiện tại mà user đang làm việc</a:t>
            </a:r>
          </a:p>
          <a:p>
            <a:pPr marL="468313" indent="-457200">
              <a:tabLst>
                <a:tab pos="355600" algn="l"/>
              </a:tabLst>
            </a:pPr>
            <a:endParaRPr lang="en-US" altLang="en-US" dirty="0" smtClean="0"/>
          </a:p>
        </p:txBody>
      </p:sp>
      <p:sp>
        <p:nvSpPr>
          <p:cNvPr id="4" name="Title 1"/>
          <p:cNvSpPr txBox="1">
            <a:spLocks/>
          </p:cNvSpPr>
          <p:nvPr/>
        </p:nvSpPr>
        <p:spPr bwMode="white">
          <a:xfrm>
            <a:off x="914400" y="228600"/>
            <a:ext cx="8534400" cy="76200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hức 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ột </a:t>
            </a:r>
            <a:r>
              <a:rPr lang="vi-VN" sz="2800" dirty="0">
                <a:latin typeface="Times New Roman" panose="02020603050405020304" pitchFamily="18" charset="0"/>
                <a:cs typeface="Times New Roman" panose="02020603050405020304" pitchFamily="18" charset="0"/>
              </a:rPr>
              <a:t>số action quan trọng trong subversion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895600"/>
            <a:ext cx="8153400" cy="13716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marL="0" lvl="1" algn="ctr" eaLnBrk="1" hangingPunct="1">
              <a:buClr>
                <a:schemeClr val="accent4">
                  <a:lumMod val="75000"/>
                  <a:lumOff val="25000"/>
                </a:schemeClr>
              </a:buClr>
              <a:defRPr/>
            </a:pPr>
            <a:r>
              <a:rPr lang="vi-VN" sz="2800" dirty="0" smtClean="0">
                <a:solidFill>
                  <a:schemeClr val="bg1"/>
                </a:solidFill>
                <a:latin typeface="Times New Roman" panose="02020603050405020304" pitchFamily="18" charset="0"/>
                <a:cs typeface="Times New Roman" panose="02020603050405020304" pitchFamily="18" charset="0"/>
              </a:rPr>
              <a:t>SO SÁNH SUBVERSION VÀ CÁC TOOL KHÁC</a:t>
            </a:r>
            <a:endParaRPr lang="en-US" sz="2800" dirty="0" smtClean="0">
              <a:solidFill>
                <a:schemeClr val="bg1"/>
              </a:solidFill>
              <a:latin typeface="Times New Roman" panose="02020603050405020304" pitchFamily="18" charset="0"/>
              <a:cs typeface="Times New Roman" panose="02020603050405020304" pitchFamily="18" charset="0"/>
            </a:endParaRPr>
          </a:p>
          <a:p>
            <a:pPr lvl="1" eaLnBrk="1" hangingPunct="1">
              <a:defRPr/>
            </a:pP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1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white">
          <a:xfrm>
            <a:off x="990600" y="457200"/>
            <a:ext cx="67818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n-US" spc="-5" dirty="0" smtClean="0">
                <a:latin typeface="Times New Roman"/>
                <a:cs typeface="Times New Roman"/>
              </a:rPr>
              <a:t>So </a:t>
            </a:r>
            <a:r>
              <a:rPr lang="en-US" spc="-5" dirty="0" err="1">
                <a:latin typeface="Times New Roman"/>
                <a:cs typeface="Times New Roman"/>
              </a:rPr>
              <a:t>sánh</a:t>
            </a:r>
            <a:r>
              <a:rPr lang="en-US" spc="-5" dirty="0">
                <a:latin typeface="Times New Roman"/>
                <a:cs typeface="Times New Roman"/>
              </a:rPr>
              <a:t> Subversion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tool</a:t>
            </a:r>
            <a:r>
              <a:rPr lang="en-US" spc="-10" dirty="0">
                <a:latin typeface="Times New Roman"/>
                <a:cs typeface="Times New Roman"/>
              </a:rPr>
              <a:t> </a:t>
            </a:r>
            <a:r>
              <a:rPr lang="en-US" dirty="0" err="1">
                <a:latin typeface="Times New Roman"/>
                <a:cs typeface="Times New Roman"/>
              </a:rPr>
              <a:t>khác</a:t>
            </a:r>
            <a:endParaRPr lang="en-US" dirty="0">
              <a:solidFill>
                <a:srgbClr val="FFFFFF"/>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18544978"/>
              </p:ext>
            </p:extLst>
          </p:nvPr>
        </p:nvGraphicFramePr>
        <p:xfrm>
          <a:off x="457200" y="1219200"/>
          <a:ext cx="8305800" cy="5094421"/>
        </p:xfrm>
        <a:graphic>
          <a:graphicData uri="http://schemas.openxmlformats.org/drawingml/2006/table">
            <a:tbl>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566680">
                <a:tc>
                  <a:txBody>
                    <a:bodyPr/>
                    <a:lstStyle>
                      <a:lvl1pPr marL="819150">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819150"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Subversion</a:t>
                      </a:r>
                    </a:p>
                  </a:txBody>
                  <a:tcPr marL="0" marR="0" marT="3809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66"/>
                    </a:solidFill>
                  </a:tcPr>
                </a:tc>
                <a:tc>
                  <a:txBody>
                    <a:bodyPr/>
                    <a:lstStyle>
                      <a:lvl1pPr marL="15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1588" marR="0" lvl="0" indent="0" algn="ctr"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CVS</a:t>
                      </a:r>
                    </a:p>
                  </a:txBody>
                  <a:tcPr marL="0" marR="0" marT="3809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66"/>
                    </a:solidFill>
                  </a:tcPr>
                </a:tc>
                <a:tc>
                  <a:txBody>
                    <a:bodyPr/>
                    <a:lstStyle>
                      <a:lvl1pPr>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Git</a:t>
                      </a:r>
                    </a:p>
                  </a:txBody>
                  <a:tcPr marL="0" marR="0" marT="3809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66"/>
                    </a:solidFill>
                  </a:tcPr>
                </a:tc>
                <a:extLst>
                  <a:ext uri="{0D108BD9-81ED-4DB2-BD59-A6C34878D82A}">
                    <a16:rowId xmlns:a16="http://schemas.microsoft.com/office/drawing/2014/main" val="10000"/>
                  </a:ext>
                </a:extLst>
              </a:tr>
              <a:tr h="1119073">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Là</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source  code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tập</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trung  (Centralized)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8096"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Quản lý source code tập</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trung (Centralized).</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096"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Là một phương pháp quản  lý phiên bản theo hướng  phân tán (Distributed).</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096"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extLst>
                  <a:ext uri="{0D108BD9-81ED-4DB2-BD59-A6C34878D82A}">
                    <a16:rowId xmlns:a16="http://schemas.microsoft.com/office/drawing/2014/main" val="10001"/>
                  </a:ext>
                </a:extLst>
              </a:tr>
              <a:tr h="861658">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commit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roll-back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lại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trạng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thái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trước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đó</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87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Không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roll-back.</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87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Các commit có thể được  roll-back lại trạng thái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trước đó.</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7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extLst>
                  <a:ext uri="{0D108BD9-81ED-4DB2-BD59-A6C34878D82A}">
                    <a16:rowId xmlns:a16="http://schemas.microsoft.com/office/drawing/2014/main" val="10002"/>
                  </a:ext>
                </a:extLst>
              </a:tr>
              <a:tr h="1410276">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tập</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tin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đổi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tên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loại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bỏ</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vẫn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mang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theo</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đầy</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đủ</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history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meta-data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của</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trước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đó</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87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just"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Tập</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tin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đổi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tên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di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chuyển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sẽ</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mất</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history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trước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đó</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87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Commit hoặc update trực  tiếp từ máy của họ mà  không phải thông qua  repository gốc trên server  và mang theo cả history</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7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extLst>
                  <a:ext uri="{0D108BD9-81ED-4DB2-BD59-A6C34878D82A}">
                    <a16:rowId xmlns:a16="http://schemas.microsoft.com/office/drawing/2014/main" val="10003"/>
                  </a:ext>
                </a:extLst>
              </a:tr>
              <a:tr h="1136602">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just" defTabSz="914400" rtl="0" eaLnBrk="1" fontAlgn="base" latinLnBrk="0" hangingPunct="1">
                        <a:lnSpc>
                          <a:spcPct val="100000"/>
                        </a:lnSpc>
                        <a:spcBef>
                          <a:spcPts val="313"/>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khả</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năng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đẩy</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bất</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cứ</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những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thay</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đổi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mới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đến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Repository </a:t>
                      </a:r>
                      <a:r>
                        <a:rPr kumimoji="0" lang="en-US" altLang="en-US" sz="1800" b="0"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cha,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9366"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13"/>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Chỉ</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đẩy</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những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thay</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đổi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mới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lên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Repository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con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của</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9366"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13"/>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Tất</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cả</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thao</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tác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làm</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việc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Git</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đều</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ở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trên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máy</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của</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local, local repository.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những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thay</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đổi</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push</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9366"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5086C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white">
          <a:xfrm>
            <a:off x="990600" y="457200"/>
            <a:ext cx="6781800" cy="488950"/>
          </a:xfrm>
          <a:prstGeom prst="rect">
            <a:avLst/>
          </a:prstGeom>
          <a:noFill/>
          <a:ln>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marL="55563" lvl="1" eaLnBrk="1" hangingPunct="1">
              <a:defRPr/>
            </a:pPr>
            <a:r>
              <a:rPr lang="en-US" spc="-5" dirty="0" smtClean="0">
                <a:solidFill>
                  <a:srgbClr val="FFFFFF"/>
                </a:solidFill>
                <a:latin typeface="Times New Roman"/>
                <a:cs typeface="Times New Roman"/>
              </a:rPr>
              <a:t>So </a:t>
            </a:r>
            <a:r>
              <a:rPr lang="en-US" spc="-5" dirty="0" err="1">
                <a:solidFill>
                  <a:srgbClr val="FFFFFF"/>
                </a:solidFill>
                <a:latin typeface="Times New Roman"/>
                <a:cs typeface="Times New Roman"/>
              </a:rPr>
              <a:t>sánh</a:t>
            </a:r>
            <a:r>
              <a:rPr lang="en-US" spc="-5" dirty="0">
                <a:solidFill>
                  <a:srgbClr val="FFFFFF"/>
                </a:solidFill>
                <a:latin typeface="Times New Roman"/>
                <a:cs typeface="Times New Roman"/>
              </a:rPr>
              <a:t> Subversion </a:t>
            </a:r>
            <a:r>
              <a:rPr lang="en-US" dirty="0" err="1">
                <a:solidFill>
                  <a:srgbClr val="FFFFFF"/>
                </a:solidFill>
                <a:latin typeface="Times New Roman"/>
                <a:cs typeface="Times New Roman"/>
              </a:rPr>
              <a:t>và</a:t>
            </a:r>
            <a:r>
              <a:rPr lang="en-US" dirty="0">
                <a:solidFill>
                  <a:srgbClr val="FFFFFF"/>
                </a:solidFill>
                <a:latin typeface="Times New Roman"/>
                <a:cs typeface="Times New Roman"/>
              </a:rPr>
              <a:t> </a:t>
            </a:r>
            <a:r>
              <a:rPr lang="en-US" dirty="0" err="1">
                <a:solidFill>
                  <a:srgbClr val="FFFFFF"/>
                </a:solidFill>
                <a:latin typeface="Times New Roman"/>
                <a:cs typeface="Times New Roman"/>
              </a:rPr>
              <a:t>các</a:t>
            </a:r>
            <a:r>
              <a:rPr lang="en-US" dirty="0">
                <a:solidFill>
                  <a:srgbClr val="FFFFFF"/>
                </a:solidFill>
                <a:latin typeface="Times New Roman"/>
                <a:cs typeface="Times New Roman"/>
              </a:rPr>
              <a:t> tool</a:t>
            </a:r>
            <a:r>
              <a:rPr lang="en-US" spc="-10" dirty="0">
                <a:solidFill>
                  <a:srgbClr val="FFFFFF"/>
                </a:solidFill>
                <a:latin typeface="Times New Roman"/>
                <a:cs typeface="Times New Roman"/>
              </a:rPr>
              <a:t> </a:t>
            </a:r>
            <a:r>
              <a:rPr lang="en-US" dirty="0" err="1">
                <a:solidFill>
                  <a:srgbClr val="FFFFFF"/>
                </a:solidFill>
                <a:latin typeface="Times New Roman"/>
                <a:cs typeface="Times New Roman"/>
              </a:rPr>
              <a:t>khác</a:t>
            </a:r>
            <a:endParaRPr lang="en-US" dirty="0">
              <a:solidFill>
                <a:srgbClr val="FFFFFF"/>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nvGraphicFramePr>
        <p:xfrm>
          <a:off x="457200" y="1219200"/>
          <a:ext cx="8229600" cy="5035551"/>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139950">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sử dụng SSH, ngoài ra  còn bổ sung WebDAV  DeltaV, giao thức này  được dựa trên HTTP và  HTTPS cung cấp cho  người dùng một tùy chọn  để kết nối với các SVN  qua web.</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10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Sử dụng giao thức SSH để</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truyền tải.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10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just"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Sử dụng SSH để truyền  tải. (SSH là 1 giao thức  mạng )</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10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5086C2"/>
                    </a:solidFill>
                  </a:tcPr>
                </a:tc>
                <a:extLst>
                  <a:ext uri="{0D108BD9-81ED-4DB2-BD59-A6C34878D82A}">
                    <a16:rowId xmlns:a16="http://schemas.microsoft.com/office/drawing/2014/main" val="10000"/>
                  </a:ext>
                </a:extLst>
              </a:tr>
              <a:tr h="595313">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Làm</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việc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mạng</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LAN hay Internet.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873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Làm việc trong mạng  LAN hay Internet.</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73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Làm việc trong mạng  LAN hay Internet.</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73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extLst>
                  <a:ext uri="{0D108BD9-81ED-4DB2-BD59-A6C34878D82A}">
                    <a16:rowId xmlns:a16="http://schemas.microsoft.com/office/drawing/2014/main" val="10001"/>
                  </a:ext>
                </a:extLst>
              </a:tr>
              <a:tr h="1958975">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Nếu server down thì các  thành viên khác không thể  update thay đổi từ server -</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&gt; khả năng làm việc  offline không cao.</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73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Nếu server down thì các  thành viên khác không thể  update thay đổi từ server -</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&gt; khả năng làm việc  offline không cao.</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73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Có khả năng làm việc  offline(server down),vì  mỗi bản copy của thành  viên đều là full copy từ  repository gốc trên máy  thành viên (update trực  tiếp không cần server).</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873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5086C2"/>
                    </a:solidFill>
                  </a:tcPr>
                </a:tc>
                <a:extLst>
                  <a:ext uri="{0D108BD9-81ED-4DB2-BD59-A6C34878D82A}">
                    <a16:rowId xmlns:a16="http://schemas.microsoft.com/office/drawing/2014/main" val="10002"/>
                  </a:ext>
                </a:extLst>
              </a:tr>
              <a:tr h="341313">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Thao tách trên GUI hay</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937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5086C2"/>
                    </a:solidFill>
                  </a:tcPr>
                </a:tc>
                <a:tc>
                  <a:txBody>
                    <a:bodyPr/>
                    <a:lstStyle>
                      <a:lvl1pPr marL="90488">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8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Thao tác trên GUI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3937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5086C2"/>
                    </a:solidFill>
                  </a:tcPr>
                </a:tc>
                <a:tc>
                  <a:txBody>
                    <a:bodyPr/>
                    <a:lstStyle>
                      <a:lvl1pPr marL="92075">
                        <a:spcBef>
                          <a:spcPct val="20000"/>
                        </a:spcBef>
                        <a:buClr>
                          <a:schemeClr val="hlink"/>
                        </a:buClr>
                        <a:buFont typeface="Wingdings" panose="05000000000000000000" pitchFamily="2" charset="2"/>
                        <a:defRPr sz="24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defRPr>
                          <a:solidFill>
                            <a:schemeClr val="tx1"/>
                          </a:solidFill>
                          <a:latin typeface="Tahoma" panose="020B0604030504040204" pitchFamily="34" charset="0"/>
                          <a:cs typeface="Tahoma" panose="020B0604030504040204" pitchFamily="34" charset="0"/>
                        </a:defRPr>
                      </a:lvl4pPr>
                      <a:lvl5pPr marL="2057400" indent="-228600">
                        <a:spcBef>
                          <a:spcPct val="20000"/>
                        </a:spcBef>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Tahoma" panose="020B0604030504040204" pitchFamily="34" charset="0"/>
                          <a:cs typeface="Tahoma" panose="020B0604030504040204" pitchFamily="34" charset="0"/>
                        </a:defRPr>
                      </a:lvl9pPr>
                    </a:lstStyle>
                    <a:p>
                      <a:pPr marL="92075" marR="0" lvl="0" indent="0" algn="l" defTabSz="914400" rtl="0" eaLnBrk="1" fontAlgn="base" latinLnBrk="0" hangingPunct="1">
                        <a:lnSpc>
                          <a:spcPct val="100000"/>
                        </a:lnSpc>
                        <a:spcBef>
                          <a:spcPts val="313"/>
                        </a:spcBef>
                        <a:spcAft>
                          <a:spcPct val="0"/>
                        </a:spcAft>
                        <a:buClrTx/>
                        <a:buSzTx/>
                        <a:buFontTx/>
                        <a:buNone/>
                        <a:tabLst/>
                      </a:pP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Thao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tác</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FFFFFF"/>
                          </a:solidFill>
                          <a:effectLst/>
                          <a:latin typeface="Times New Roman" panose="02020603050405020304" pitchFamily="18" charset="0"/>
                          <a:cs typeface="Times New Roman" panose="02020603050405020304" pitchFamily="18" charset="0"/>
                        </a:rPr>
                        <a:t>trên</a:t>
                      </a:r>
                      <a: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GUI hay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3937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5086C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819400"/>
            <a:ext cx="8153400" cy="13716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eaLnBrk="1" hangingPunct="1">
              <a:spcBef>
                <a:spcPct val="20000"/>
              </a:spcBef>
              <a:buClr>
                <a:srgbClr val="4C59D2"/>
              </a:buClr>
              <a:defRPr/>
            </a:pPr>
            <a:r>
              <a:rPr lang="en-US" sz="2800" kern="0">
                <a:solidFill>
                  <a:schemeClr val="bg1"/>
                </a:solidFill>
                <a:latin typeface="Times New Roman" panose="02020603050405020304" pitchFamily="18" charset="0"/>
                <a:cs typeface="Times New Roman" panose="02020603050405020304" pitchFamily="18" charset="0"/>
              </a:rPr>
              <a:t>DEMO</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Nguồn</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a:xfrm>
            <a:off x="228600" y="1310481"/>
            <a:ext cx="8915400" cy="4800600"/>
          </a:xfrm>
        </p:spPr>
        <p:txBody>
          <a:bodyPr/>
          <a:lstStyle/>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[1] https://</a:t>
            </a:r>
            <a:r>
              <a:rPr lang="en-US" sz="2400" dirty="0" smtClean="0">
                <a:latin typeface="Tahoma" panose="020B0604030504040204" pitchFamily="34" charset="0"/>
                <a:ea typeface="Tahoma" panose="020B0604030504040204" pitchFamily="34" charset="0"/>
                <a:cs typeface="Tahoma" panose="020B0604030504040204" pitchFamily="34" charset="0"/>
              </a:rPr>
              <a:t>giaidieu.com/blog/su-dung-git-cho-lap-trinh-nhom</a:t>
            </a:r>
          </a:p>
          <a:p>
            <a:pPr marL="0"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[2] </a:t>
            </a:r>
            <a:r>
              <a:rPr lang="en-US" sz="2400" dirty="0">
                <a:latin typeface="Tahoma" panose="020B0604030504040204" pitchFamily="34" charset="0"/>
                <a:ea typeface="Tahoma" panose="020B0604030504040204" pitchFamily="34" charset="0"/>
                <a:cs typeface="Tahoma" panose="020B0604030504040204" pitchFamily="34" charset="0"/>
              </a:rPr>
              <a:t>https://</a:t>
            </a:r>
            <a:r>
              <a:rPr lang="en-US" sz="2400" dirty="0" smtClean="0">
                <a:latin typeface="Tahoma" panose="020B0604030504040204" pitchFamily="34" charset="0"/>
                <a:ea typeface="Tahoma" panose="020B0604030504040204" pitchFamily="34" charset="0"/>
                <a:cs typeface="Tahoma" panose="020B0604030504040204" pitchFamily="34" charset="0"/>
              </a:rPr>
              <a:t>vi.wikipedia.org/wiki/GitHub</a:t>
            </a:r>
          </a:p>
          <a:p>
            <a:pPr marL="0"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[3] </a:t>
            </a:r>
            <a:r>
              <a:rPr lang="en-US" sz="2400" dirty="0">
                <a:latin typeface="Tahoma" panose="020B0604030504040204" pitchFamily="34" charset="0"/>
                <a:ea typeface="Tahoma" panose="020B0604030504040204" pitchFamily="34" charset="0"/>
                <a:cs typeface="Tahoma" panose="020B0604030504040204" pitchFamily="34" charset="0"/>
              </a:rPr>
              <a:t>https://</a:t>
            </a:r>
            <a:r>
              <a:rPr lang="en-US" sz="2400" dirty="0" smtClean="0">
                <a:latin typeface="Tahoma" panose="020B0604030504040204" pitchFamily="34" charset="0"/>
                <a:ea typeface="Tahoma" panose="020B0604030504040204" pitchFamily="34" charset="0"/>
                <a:cs typeface="Tahoma" panose="020B0604030504040204" pitchFamily="34" charset="0"/>
              </a:rPr>
              <a:t>backlog.com/git-tutorial/vn/intro/intro2_4.html</a:t>
            </a:r>
          </a:p>
          <a:p>
            <a:pPr marL="0"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[4</a:t>
            </a:r>
            <a:r>
              <a:rPr lang="en-US" sz="2400" dirty="0">
                <a:latin typeface="Tahoma" panose="020B0604030504040204" pitchFamily="34" charset="0"/>
                <a:ea typeface="Tahoma" panose="020B0604030504040204" pitchFamily="34" charset="0"/>
                <a:cs typeface="Tahoma" panose="020B0604030504040204" pitchFamily="34" charset="0"/>
              </a:rPr>
              <a:t>] https://</a:t>
            </a:r>
            <a:r>
              <a:rPr lang="en-US" sz="2400" dirty="0" smtClean="0">
                <a:latin typeface="Tahoma" panose="020B0604030504040204" pitchFamily="34" charset="0"/>
                <a:ea typeface="Tahoma" panose="020B0604030504040204" pitchFamily="34" charset="0"/>
                <a:cs typeface="Tahoma" panose="020B0604030504040204" pitchFamily="34" charset="0"/>
              </a:rPr>
              <a:t>timviec365.vn/blog/svn-la-gi-new8739.html</a:t>
            </a:r>
          </a:p>
          <a:p>
            <a:pPr marL="0"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a:t>
            </a:r>
            <a:r>
              <a:rPr lang="en-US" sz="2400" dirty="0">
                <a:latin typeface="Tahoma" panose="020B0604030504040204" pitchFamily="34" charset="0"/>
                <a:ea typeface="Tahoma" panose="020B0604030504040204" pitchFamily="34" charset="0"/>
                <a:cs typeface="Tahoma" panose="020B0604030504040204" pitchFamily="34" charset="0"/>
              </a:rPr>
              <a:t>5] https://</a:t>
            </a:r>
            <a:r>
              <a:rPr lang="en-US" sz="2400" dirty="0" smtClean="0">
                <a:latin typeface="Tahoma" panose="020B0604030504040204" pitchFamily="34" charset="0"/>
                <a:ea typeface="Tahoma" panose="020B0604030504040204" pitchFamily="34" charset="0"/>
                <a:cs typeface="Tahoma" panose="020B0604030504040204" pitchFamily="34" charset="0"/>
              </a:rPr>
              <a:t>vi.wikipedia.org/wiki/Subversion</a:t>
            </a:r>
          </a:p>
          <a:p>
            <a:pPr marL="0"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[6]http</a:t>
            </a:r>
            <a:r>
              <a:rPr lang="en-US" sz="2400" dirty="0">
                <a:latin typeface="Tahoma" panose="020B0604030504040204" pitchFamily="34" charset="0"/>
                <a:ea typeface="Tahoma" panose="020B0604030504040204" pitchFamily="34" charset="0"/>
                <a:cs typeface="Tahoma" panose="020B0604030504040204" pitchFamily="34" charset="0"/>
              </a:rPr>
              <a:t>://svnbook.red-bean.com/vi/1.8/svn.intro.whatis.html</a:t>
            </a:r>
          </a:p>
          <a:p>
            <a:pPr marL="0" indent="0">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82445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7818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altLang="en-US" dirty="0" smtClean="0">
              <a:solidFill>
                <a:schemeClr val="accent3"/>
              </a:solidFill>
            </a:endParaRPr>
          </a:p>
        </p:txBody>
      </p:sp>
      <p:sp>
        <p:nvSpPr>
          <p:cNvPr id="24579" name="Content Placeholder 2"/>
          <p:cNvSpPr>
            <a:spLocks noGrp="1"/>
          </p:cNvSpPr>
          <p:nvPr>
            <p:ph idx="1"/>
          </p:nvPr>
        </p:nvSpPr>
        <p:spPr/>
        <p:txBody>
          <a:bodyPr/>
          <a:lstStyle/>
          <a:p>
            <a:pPr marL="457200" lvl="1" indent="0">
              <a:buNone/>
            </a:pPr>
            <a:endParaRPr lang="en-US" altLang="en-US" dirty="0" smtClean="0"/>
          </a:p>
          <a:p>
            <a:pPr marL="457200" lvl="1" indent="0">
              <a:buNone/>
            </a:pPr>
            <a:endParaRPr lang="en-US" altLang="en-US" dirty="0" smtClean="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2743199" cy="1447800"/>
          </a:xfrm>
          <a:prstGeom prst="rect">
            <a:avLst/>
          </a:prstGeom>
        </p:spPr>
      </p:pic>
      <p:sp>
        <p:nvSpPr>
          <p:cNvPr id="6" name="Rounded Rectangular Callout 5"/>
          <p:cNvSpPr/>
          <p:nvPr/>
        </p:nvSpPr>
        <p:spPr>
          <a:xfrm>
            <a:off x="2974424" y="1409700"/>
            <a:ext cx="5862155" cy="4533900"/>
          </a:xfrm>
          <a:prstGeom prst="wedgeRoundRectCallout">
            <a:avLst>
              <a:gd name="adj1" fmla="val -65746"/>
              <a:gd name="adj2" fmla="val -16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r"/>
            <a:endParaRPr lang="vi-VN" dirty="0"/>
          </a:p>
        </p:txBody>
      </p:sp>
      <p:sp>
        <p:nvSpPr>
          <p:cNvPr id="7" name="TextBox 6"/>
          <p:cNvSpPr txBox="1"/>
          <p:nvPr/>
        </p:nvSpPr>
        <p:spPr>
          <a:xfrm>
            <a:off x="3106952" y="2153156"/>
            <a:ext cx="5729627"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Phần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mềm</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quản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lý</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mã</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nguồn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phân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tán</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Phần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mềm</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mã</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nguồn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mở</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theo</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giấy</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phép</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công</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cộng</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GPL2</a:t>
            </a:r>
          </a:p>
          <a:p>
            <a:pPr marL="342900" indent="-342900">
              <a:buFont typeface="Arial" panose="020B0604020202020204" pitchFamily="34" charset="0"/>
              <a:buChar char="•"/>
            </a:pP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Là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một</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dạng</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của</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hệ</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thống</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quản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lý</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phiên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bản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 Version Control System (VCS)</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152400" y="1181100"/>
            <a:ext cx="8991600" cy="5448299"/>
          </a:xfrm>
        </p:spPr>
        <p:txBody>
          <a:bodyPr/>
          <a:lstStyle/>
          <a:p>
            <a:r>
              <a:rPr lang="en-US" altLang="en-US" dirty="0" smtClean="0"/>
              <a:t> </a:t>
            </a:r>
            <a:r>
              <a:rPr lang="en-US" altLang="en-US" dirty="0" err="1" smtClean="0">
                <a:solidFill>
                  <a:srgbClr val="002060"/>
                </a:solidFill>
                <a:latin typeface="Times New Roman" panose="02020603050405020304" pitchFamily="18" charset="0"/>
                <a:cs typeface="Times New Roman" panose="02020603050405020304" pitchFamily="18" charset="0"/>
              </a:rPr>
              <a:t>Mục</a:t>
            </a:r>
            <a:r>
              <a:rPr lang="en-US" altLang="en-US" dirty="0" smtClean="0">
                <a:solidFill>
                  <a:srgbClr val="002060"/>
                </a:solidFill>
                <a:latin typeface="Times New Roman" panose="02020603050405020304" pitchFamily="18" charset="0"/>
                <a:cs typeface="Times New Roman" panose="02020603050405020304" pitchFamily="18" charset="0"/>
              </a:rPr>
              <a:t> </a:t>
            </a:r>
            <a:r>
              <a:rPr lang="en-US" altLang="en-US" dirty="0" err="1" smtClean="0">
                <a:solidFill>
                  <a:srgbClr val="002060"/>
                </a:solidFill>
                <a:latin typeface="Times New Roman" panose="02020603050405020304" pitchFamily="18" charset="0"/>
                <a:cs typeface="Times New Roman" panose="02020603050405020304" pitchFamily="18" charset="0"/>
              </a:rPr>
              <a:t>đích</a:t>
            </a:r>
            <a:r>
              <a:rPr lang="en-US" altLang="en-US" dirty="0" smtClean="0">
                <a:solidFill>
                  <a:srgbClr val="002060"/>
                </a:solidFill>
                <a:latin typeface="Times New Roman" panose="02020603050405020304" pitchFamily="18" charset="0"/>
                <a:cs typeface="Times New Roman" panose="02020603050405020304" pitchFamily="18" charset="0"/>
              </a:rPr>
              <a:t> </a:t>
            </a:r>
            <a:r>
              <a:rPr lang="en-US" altLang="en-US" dirty="0" err="1" smtClean="0">
                <a:solidFill>
                  <a:srgbClr val="002060"/>
                </a:solidFill>
                <a:latin typeface="Times New Roman" panose="02020603050405020304" pitchFamily="18" charset="0"/>
                <a:cs typeface="Times New Roman" panose="02020603050405020304" pitchFamily="18" charset="0"/>
              </a:rPr>
              <a:t>của</a:t>
            </a:r>
            <a:r>
              <a:rPr lang="en-US" altLang="en-US" dirty="0" smtClean="0">
                <a:solidFill>
                  <a:srgbClr val="002060"/>
                </a:solidFill>
                <a:latin typeface="Times New Roman" panose="02020603050405020304" pitchFamily="18" charset="0"/>
                <a:cs typeface="Times New Roman" panose="02020603050405020304" pitchFamily="18" charset="0"/>
              </a:rPr>
              <a:t> </a:t>
            </a:r>
            <a:r>
              <a:rPr lang="en-US" altLang="en-US" dirty="0" err="1" smtClean="0">
                <a:solidFill>
                  <a:srgbClr val="002060"/>
                </a:solidFill>
                <a:latin typeface="Times New Roman" panose="02020603050405020304" pitchFamily="18" charset="0"/>
                <a:cs typeface="Times New Roman" panose="02020603050405020304" pitchFamily="18" charset="0"/>
              </a:rPr>
              <a:t>nó</a:t>
            </a:r>
            <a:r>
              <a:rPr lang="en-US" altLang="en-US" dirty="0" smtClean="0">
                <a:solidFill>
                  <a:srgbClr val="002060"/>
                </a:solidFill>
                <a:latin typeface="Times New Roman" panose="02020603050405020304" pitchFamily="18" charset="0"/>
                <a:cs typeface="Times New Roman" panose="02020603050405020304" pitchFamily="18" charset="0"/>
              </a:rPr>
              <a:t> </a:t>
            </a:r>
            <a:r>
              <a:rPr lang="en-US" altLang="en-US" dirty="0" err="1" smtClean="0">
                <a:solidFill>
                  <a:srgbClr val="002060"/>
                </a:solidFill>
                <a:latin typeface="Times New Roman" panose="02020603050405020304" pitchFamily="18" charset="0"/>
                <a:cs typeface="Times New Roman" panose="02020603050405020304" pitchFamily="18" charset="0"/>
              </a:rPr>
              <a:t>là</a:t>
            </a:r>
            <a:r>
              <a:rPr lang="en-US" altLang="en-US" dirty="0" smtClean="0">
                <a:solidFill>
                  <a:srgbClr val="002060"/>
                </a:solidFill>
                <a:latin typeface="Times New Roman" panose="02020603050405020304" pitchFamily="18" charset="0"/>
                <a:cs typeface="Times New Roman" panose="02020603050405020304" pitchFamily="18" charset="0"/>
              </a:rPr>
              <a:t> </a:t>
            </a:r>
            <a:r>
              <a:rPr lang="en-US" altLang="en-US" dirty="0" err="1" smtClean="0">
                <a:solidFill>
                  <a:srgbClr val="002060"/>
                </a:solidFill>
                <a:latin typeface="Times New Roman" panose="02020603050405020304" pitchFamily="18" charset="0"/>
                <a:cs typeface="Times New Roman" panose="02020603050405020304" pitchFamily="18" charset="0"/>
              </a:rPr>
              <a:t>gì</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smtClean="0">
                <a:solidFill>
                  <a:srgbClr val="002060"/>
                </a:solidFill>
                <a:latin typeface="Times New Roman" panose="02020603050405020304" pitchFamily="18" charset="0"/>
                <a:cs typeface="Times New Roman" panose="02020603050405020304" pitchFamily="18" charset="0"/>
              </a:rPr>
              <a:t>?</a:t>
            </a:r>
          </a:p>
          <a:p>
            <a:endParaRPr lang="en-US" altLang="en-US" dirty="0" smtClean="0">
              <a:latin typeface="Times New Roman" panose="02020603050405020304" pitchFamily="18" charset="0"/>
              <a:cs typeface="Times New Roman" panose="02020603050405020304" pitchFamily="18" charset="0"/>
            </a:endParaRPr>
          </a:p>
        </p:txBody>
      </p:sp>
      <p:sp>
        <p:nvSpPr>
          <p:cNvPr id="5" name="Rounded Rectangular Callout 4"/>
          <p:cNvSpPr/>
          <p:nvPr/>
        </p:nvSpPr>
        <p:spPr>
          <a:xfrm>
            <a:off x="3048000" y="2057400"/>
            <a:ext cx="5862155" cy="4038600"/>
          </a:xfrm>
          <a:prstGeom prst="wedgeRoundRectCallout">
            <a:avLst>
              <a:gd name="adj1" fmla="val -65746"/>
              <a:gd name="adj2" fmla="val -16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r"/>
            <a:endParaRPr lang="vi-VN" dirty="0"/>
          </a:p>
        </p:txBody>
      </p:sp>
      <p:sp>
        <p:nvSpPr>
          <p:cNvPr id="6" name="TextBox 5"/>
          <p:cNvSpPr txBox="1"/>
          <p:nvPr/>
        </p:nvSpPr>
        <p:spPr>
          <a:xfrm>
            <a:off x="3643729" y="2819400"/>
            <a:ext cx="442196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Ban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đầu</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là</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dành</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cho</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việc</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phát</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triển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nhân</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Linux</a:t>
            </a:r>
          </a:p>
          <a:p>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Hiện</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nay,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Git</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trở</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thành</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một</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trong</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các</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phần</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mềm</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quản</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lý</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mã</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nguồn</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phổ</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biến</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nhất</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3657601"/>
            <a:ext cx="2163233" cy="2743200"/>
          </a:xfrm>
          <a:prstGeom prst="rect">
            <a:avLst/>
          </a:prstGeom>
        </p:spPr>
      </p:pic>
      <p:sp>
        <p:nvSpPr>
          <p:cNvPr id="9" name="Title 1"/>
          <p:cNvSpPr>
            <a:spLocks noGrp="1"/>
          </p:cNvSpPr>
          <p:nvPr>
            <p:ph type="title"/>
          </p:nvPr>
        </p:nvSpPr>
        <p:spPr>
          <a:xfrm>
            <a:off x="1143000" y="381000"/>
            <a:ext cx="6705600" cy="563563"/>
          </a:xfrm>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altLang="en-US" dirty="0" smtClean="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10481"/>
            <a:ext cx="8610600" cy="4800600"/>
          </a:xfrm>
        </p:spPr>
        <p:txBody>
          <a:bodyPr/>
          <a:lstStyle/>
          <a:p>
            <a:r>
              <a:rPr lang="en-US" dirty="0" smtClean="0"/>
              <a:t> </a:t>
            </a:r>
            <a:r>
              <a:rPr lang="en-US" dirty="0" err="1" smtClean="0">
                <a:solidFill>
                  <a:srgbClr val="002060"/>
                </a:solidFill>
                <a:latin typeface="Times New Roman" panose="02020603050405020304" pitchFamily="18" charset="0"/>
                <a:cs typeface="Times New Roman" panose="02020603050405020304" pitchFamily="18" charset="0"/>
              </a:rPr>
              <a:t>Nó</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chạy</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được</a:t>
            </a:r>
            <a:r>
              <a:rPr lang="en-US" dirty="0" smtClean="0">
                <a:solidFill>
                  <a:srgbClr val="002060"/>
                </a:solidFill>
                <a:latin typeface="Times New Roman" panose="02020603050405020304" pitchFamily="18" charset="0"/>
                <a:cs typeface="Times New Roman" panose="02020603050405020304" pitchFamily="18" charset="0"/>
              </a:rPr>
              <a:t> ở </a:t>
            </a:r>
            <a:r>
              <a:rPr lang="en-US" dirty="0" err="1" smtClean="0">
                <a:solidFill>
                  <a:srgbClr val="002060"/>
                </a:solidFill>
                <a:latin typeface="Times New Roman" panose="02020603050405020304" pitchFamily="18" charset="0"/>
                <a:cs typeface="Times New Roman" panose="02020603050405020304" pitchFamily="18" charset="0"/>
              </a:rPr>
              <a:t>đâu</a:t>
            </a:r>
            <a:r>
              <a:rPr lang="en-US" dirty="0" smtClean="0">
                <a:solidFill>
                  <a:srgbClr val="002060"/>
                </a:solidFill>
                <a:latin typeface="Times New Roman" panose="02020603050405020304" pitchFamily="18" charset="0"/>
                <a:cs typeface="Times New Roman" panose="02020603050405020304" pitchFamily="18" charset="0"/>
              </a:rPr>
              <a:t> ?</a:t>
            </a:r>
          </a:p>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79747"/>
            <a:ext cx="6705600" cy="4152900"/>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1143000" y="381000"/>
            <a:ext cx="6705600" cy="563563"/>
          </a:xfrm>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altLang="en-US" dirty="0" smtClean="0">
              <a:solidFill>
                <a:schemeClr val="accent3"/>
              </a:solidFill>
            </a:endParaRPr>
          </a:p>
        </p:txBody>
      </p:sp>
    </p:spTree>
    <p:extLst>
      <p:ext uri="{BB962C8B-B14F-4D97-AF65-F5344CB8AC3E}">
        <p14:creationId xmlns:p14="http://schemas.microsoft.com/office/powerpoint/2010/main" val="2207556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latin typeface="Times New Roman" panose="02020603050405020304" pitchFamily="18" charset="0"/>
                <a:cs typeface="Times New Roman" panose="02020603050405020304" pitchFamily="18" charset="0"/>
              </a:rPr>
              <a:t>Tổng</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quan</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về</a:t>
            </a:r>
            <a:r>
              <a:rPr lang="en-US" dirty="0" smtClean="0">
                <a:solidFill>
                  <a:schemeClr val="accent3"/>
                </a:solidFill>
                <a:latin typeface="Times New Roman" panose="02020603050405020304" pitchFamily="18" charset="0"/>
                <a:cs typeface="Times New Roman" panose="02020603050405020304" pitchFamily="18" charset="0"/>
              </a:rPr>
              <a:t> </a:t>
            </a:r>
            <a:r>
              <a:rPr lang="en-US" dirty="0" err="1" smtClean="0">
                <a:solidFill>
                  <a:schemeClr val="accent3"/>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152400" y="1219200"/>
            <a:ext cx="8991600" cy="5257800"/>
          </a:xfrm>
        </p:spPr>
        <p:txBody>
          <a:bodyPr/>
          <a:lstStyle/>
          <a:p>
            <a:r>
              <a:rPr lang="en-US" dirty="0" smtClean="0"/>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382311" y="2047379"/>
            <a:ext cx="6855378" cy="442962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TextBox 5"/>
          <p:cNvSpPr txBox="1"/>
          <p:nvPr/>
        </p:nvSpPr>
        <p:spPr>
          <a:xfrm>
            <a:off x="610910" y="2518087"/>
            <a:ext cx="6398179" cy="3416320"/>
          </a:xfrm>
          <a:prstGeom prst="rect">
            <a:avLst/>
          </a:prstGeom>
          <a:noFill/>
        </p:spPr>
        <p:txBody>
          <a:bodyPr wrap="square" rtlCol="0" anchor="ctr">
            <a:spAutoFit/>
          </a:bodyPr>
          <a:lstStyle/>
          <a:p>
            <a:pPr marL="342900" indent="-342900">
              <a:buFont typeface="Arial" panose="020B0604020202020204" pitchFamily="34" charset="0"/>
              <a:buChar char="•"/>
            </a:pPr>
            <a:r>
              <a:rPr lang="vi-VN" sz="2400" dirty="0">
                <a:latin typeface="Times New Roman" panose="02020603050405020304" pitchFamily="18" charset="0"/>
                <a:ea typeface="Tahoma" panose="020B0604030504040204" pitchFamily="34" charset="0"/>
                <a:cs typeface="Times New Roman" panose="02020603050405020304" pitchFamily="18" charset="0"/>
              </a:rPr>
              <a:t>Git dễ sử dụng, an toàn và nhanh chóng</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24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endParaRPr lang="vi-VN" sz="24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G</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iúp </a:t>
            </a:r>
            <a:r>
              <a:rPr lang="vi-VN" sz="2400" dirty="0">
                <a:latin typeface="Times New Roman" panose="02020603050405020304" pitchFamily="18" charset="0"/>
                <a:ea typeface="Tahoma" panose="020B0604030504040204" pitchFamily="34" charset="0"/>
                <a:cs typeface="Times New Roman" panose="02020603050405020304" pitchFamily="18" charset="0"/>
              </a:rPr>
              <a:t>quy trình làm việc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theo </a:t>
            </a:r>
            <a:r>
              <a:rPr lang="vi-VN" sz="2400" dirty="0">
                <a:latin typeface="Times New Roman" panose="02020603050405020304" pitchFamily="18" charset="0"/>
                <a:ea typeface="Tahoma" panose="020B0604030504040204" pitchFamily="34" charset="0"/>
                <a:cs typeface="Times New Roman" panose="02020603050405020304" pitchFamily="18" charset="0"/>
              </a:rPr>
              <a:t>nhóm đơn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giản</a:t>
            </a:r>
            <a:endParaRPr lang="en-US" sz="24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endParaRPr lang="vi-VN" sz="24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vi-VN" sz="2400" dirty="0">
                <a:latin typeface="Times New Roman" panose="02020603050405020304" pitchFamily="18" charset="0"/>
                <a:ea typeface="Tahoma" panose="020B0604030504040204" pitchFamily="34" charset="0"/>
                <a:cs typeface="Times New Roman" panose="02020603050405020304" pitchFamily="18" charset="0"/>
              </a:rPr>
              <a:t>Bạn có thể làm việc ở bất cứ đâu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vì chỉ cần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clone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mã nguồn từ kho chứa hoặc clone một phiên bản thay đổi nào đó từ kho </a:t>
            </a:r>
            <a:r>
              <a:rPr lang="vi-VN" sz="2400" dirty="0" smtClean="0">
                <a:latin typeface="Times New Roman" panose="02020603050405020304" pitchFamily="18" charset="0"/>
                <a:ea typeface="Tahoma" panose="020B0604030504040204" pitchFamily="34" charset="0"/>
                <a:cs typeface="Times New Roman" panose="02020603050405020304" pitchFamily="18" charset="0"/>
              </a:rPr>
              <a:t>chứa</a:t>
            </a:r>
            <a:endParaRPr lang="en-US" sz="24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endParaRPr lang="vi-VN" sz="24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vi-VN" sz="2400" dirty="0" smtClean="0">
                <a:latin typeface="Times New Roman" panose="02020603050405020304" pitchFamily="18" charset="0"/>
                <a:ea typeface="Tahoma" panose="020B0604030504040204" pitchFamily="34" charset="0"/>
                <a:cs typeface="Times New Roman" panose="02020603050405020304" pitchFamily="18" charset="0"/>
              </a:rPr>
              <a:t>Dễ dàng trong việc deployment sản phẩm.</a:t>
            </a:r>
          </a:p>
        </p:txBody>
      </p:sp>
      <p:sp>
        <p:nvSpPr>
          <p:cNvPr id="8" name="Cloud Callout 7"/>
          <p:cNvSpPr/>
          <p:nvPr/>
        </p:nvSpPr>
        <p:spPr>
          <a:xfrm>
            <a:off x="7009089" y="1324079"/>
            <a:ext cx="1866244" cy="1266721"/>
          </a:xfrm>
          <a:prstGeom prst="cloudCallout">
            <a:avLst>
              <a:gd name="adj1" fmla="val -52908"/>
              <a:gd name="adj2" fmla="val 200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78432" y="1721349"/>
            <a:ext cx="1419637" cy="368688"/>
          </a:xfrm>
          <a:prstGeom prst="rect">
            <a:avLst/>
          </a:prstGeom>
          <a:noFill/>
        </p:spPr>
        <p:txBody>
          <a:bodyPr wrap="square" rtlCol="0">
            <a:spAutoFit/>
          </a:bodyPr>
          <a:lstStyle/>
          <a:p>
            <a:r>
              <a:rPr lang="en-US" b="1" dirty="0" smtClean="0">
                <a:latin typeface="Kristen ITC" panose="03050502040202030202" pitchFamily="66" charset="0"/>
              </a:rPr>
              <a:t>BECAUSE</a:t>
            </a:r>
          </a:p>
        </p:txBody>
      </p:sp>
    </p:spTree>
    <p:extLst>
      <p:ext uri="{BB962C8B-B14F-4D97-AF65-F5344CB8AC3E}">
        <p14:creationId xmlns:p14="http://schemas.microsoft.com/office/powerpoint/2010/main" val="25982665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HẬP MÔN LẬP TRÌNH&amp;quot;&quot;/&gt;&lt;property id=&quot;20307&quot; value=&quot;256&quot;/&gt;&lt;/object&gt;&lt;object type=&quot;3&quot; unique_id=&quot;10005&quot;&gt;&lt;property id=&quot;20148&quot; value=&quot;5&quot;/&gt;&lt;property id=&quot;20300&quot; value=&quot;Slide 2 - &amp;quot;Giới thiệu chung&amp;quot;&quot;/&gt;&lt;property id=&quot;20307&quot; value=&quot;259&quot;/&gt;&lt;/object&gt;&lt;object type=&quot;3&quot; unique_id=&quot;10006&quot;&gt;&lt;property id=&quot;20148&quot; value=&quot;5&quot;/&gt;&lt;property id=&quot;20300&quot; value=&quot;Slide 3 - &amp;quot;Nội dung môn học&amp;quot;&quot;/&gt;&lt;property id=&quot;20307&quot; value=&quot;260&quot;/&gt;&lt;/object&gt;&lt;object type=&quot;3&quot; unique_id=&quot;10037&quot;&gt;&lt;property id=&quot;20148&quot; value=&quot;5&quot;/&gt;&lt;property id=&quot;20300&quot; value=&quot;Slide 4 - &amp;quot;Nội dung môn học&amp;quot;&quot;/&gt;&lt;property id=&quot;20307&quot; value=&quot;263&quot;/&gt;&lt;/object&gt;&lt;object type=&quot;3&quot; unique_id=&quot;10088&quot;&gt;&lt;property id=&quot;20148&quot; value=&quot;5&quot;/&gt;&lt;property id=&quot;20300&quot; value=&quot;Slide 5 - &amp;quot;Nội dung môn học&amp;quot;&quot;/&gt;&lt;property id=&quot;20307&quot; value=&quot;264&quot;/&gt;&lt;/object&gt;&lt;object type=&quot;3&quot; unique_id=&quot;10089&quot;&gt;&lt;property id=&quot;20148&quot; value=&quot;5&quot;/&gt;&lt;property id=&quot;20300&quot; value=&quot;Slide 6 - &amp;quot;Nội dung môn học&amp;quot;&quot;/&gt;&lt;property id=&quot;20307&quot; value=&quot;266&quot;/&gt;&lt;/object&gt;&lt;object type=&quot;3&quot; unique_id=&quot;10090&quot;&gt;&lt;property id=&quot;20148&quot; value=&quot;5&quot;/&gt;&lt;property id=&quot;20300&quot; value=&quot;Slide 7 - &amp;quot;Nội dung môn học&amp;quot;&quot;/&gt;&lt;property id=&quot;20307&quot; value=&quot;265&quot;/&gt;&lt;/object&gt;&lt;object type=&quot;3&quot; unique_id=&quot;10091&quot;&gt;&lt;property id=&quot;20148&quot; value=&quot;5&quot;/&gt;&lt;property id=&quot;20300&quot; value=&quot;Slide 8 - &amp;quot;Nội dung môn học&amp;quot;&quot;/&gt;&lt;property id=&quot;20307&quot; value=&quot;267&quot;/&gt;&lt;/object&gt;&lt;/object&gt;&lt;/object&gt;&lt;/database&gt;"/>
  <p:tag name="SECTOMILLISECCONVERTED" val="1"/>
</p:tagLst>
</file>

<file path=ppt/theme/theme1.xml><?xml version="1.0" encoding="utf-8"?>
<a:theme xmlns:a="http://schemas.openxmlformats.org/drawingml/2006/main" name="Designed by VCBB">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1679</TotalTime>
  <Words>2474</Words>
  <Application>Microsoft Office PowerPoint</Application>
  <PresentationFormat>On-screen Show (4:3)</PresentationFormat>
  <Paragraphs>264</Paragraphs>
  <Slides>56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Corbel</vt:lpstr>
      <vt:lpstr>Gulim</vt:lpstr>
      <vt:lpstr>Kristen ITC</vt:lpstr>
      <vt:lpstr>Tahoma</vt:lpstr>
      <vt:lpstr>Times New Roman</vt:lpstr>
      <vt:lpstr>Verdana</vt:lpstr>
      <vt:lpstr>Wingdings</vt:lpstr>
      <vt:lpstr>Designed by VCBB</vt:lpstr>
      <vt:lpstr>XÂY DỰNG ỨNG DỤNG WEB AN TOÀN</vt:lpstr>
      <vt:lpstr>NỘI DUNG </vt:lpstr>
      <vt:lpstr>PowerPoint Presentation</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vt:lpstr>
      <vt:lpstr>Tổng quan về GitHub</vt:lpstr>
      <vt:lpstr>Tổng quan về GitHub</vt:lpstr>
      <vt:lpstr>Tổng quan về GitHub</vt:lpstr>
      <vt:lpstr>Tổng quan về GitHub</vt:lpstr>
      <vt:lpstr>Tổng quan về GitHub</vt:lpstr>
      <vt:lpstr>Tổng quan về GitHub</vt:lpstr>
      <vt:lpstr>Tổng quan về GitHub</vt:lpstr>
      <vt:lpstr>Tổng quan về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Nguồn tham khảo</vt:lpstr>
      <vt:lpstr>PowerPoint Presentation</vt:lpstr>
    </vt:vector>
  </TitlesOfParts>
  <Company>BABYDUCK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DANG BINH PHUONG</dc:creator>
  <cp:lastModifiedBy>Admin</cp:lastModifiedBy>
  <cp:revision>449</cp:revision>
  <dcterms:created xsi:type="dcterms:W3CDTF">2007-09-05T08:24:33Z</dcterms:created>
  <dcterms:modified xsi:type="dcterms:W3CDTF">2020-11-22T13:56:45Z</dcterms:modified>
</cp:coreProperties>
</file>