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95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4" r:id="rId31"/>
    <p:sldId id="291" r:id="rId32"/>
    <p:sldId id="292" r:id="rId33"/>
    <p:sldId id="293" r:id="rId34"/>
    <p:sldId id="272" r:id="rId35"/>
    <p:sldId id="273" r:id="rId36"/>
    <p:sldId id="274" r:id="rId37"/>
    <p:sldId id="275" r:id="rId38"/>
    <p:sldId id="276" r:id="rId39"/>
    <p:sldId id="277" r:id="rId40"/>
    <p:sldId id="278" r:id="rId4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43"/>
      <p:bold r:id="rId44"/>
      <p:italic r:id="rId45"/>
      <p:boldItalic r:id="rId46"/>
    </p:embeddedFont>
    <p:embeddedFont>
      <p:font typeface="Roboto Medium" panose="02000000000000000000" pitchFamily="2" charset="0"/>
      <p:regular r:id="rId47"/>
      <p:bold r:id="rId48"/>
      <p:italic r:id="rId49"/>
      <p:boldItalic r:id="rId50"/>
    </p:embeddedFont>
    <p:embeddedFont>
      <p:font typeface="Roboto Thin" panose="02000000000000000000" pitchFamily="2" charset="0"/>
      <p:regular r:id="rId51"/>
      <p:bold r:id="rId52"/>
      <p:italic r:id="rId53"/>
      <p:boldItalic r:id="rId54"/>
    </p:embeddedFont>
    <p:embeddedFont>
      <p:font typeface="Tahoma" panose="020B0604030504040204" pitchFamily="34" charset="0"/>
      <p:regular r:id="rId55"/>
      <p:bold r:id="rId56"/>
    </p:embeddedFont>
    <p:embeddedFont>
      <p:font typeface="Verdana" panose="020B0604030504040204" pitchFamily="34" charset="0"/>
      <p:regular r:id="rId57"/>
      <p:bold r:id="rId58"/>
      <p:italic r:id="rId59"/>
      <p:boldItalic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40">
          <p15:clr>
            <a:srgbClr val="747775"/>
          </p15:clr>
        </p15:guide>
        <p15:guide id="3" pos="5499">
          <p15:clr>
            <a:srgbClr val="747775"/>
          </p15:clr>
        </p15:guide>
        <p15:guide id="4" orient="horz" pos="3061">
          <p15:clr>
            <a:srgbClr val="747775"/>
          </p15:clr>
        </p15:guide>
        <p15:guide id="5" pos="337">
          <p15:clr>
            <a:srgbClr val="747775"/>
          </p15:clr>
        </p15:guide>
        <p15:guide id="6" orient="horz" pos="335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4660"/>
  </p:normalViewPr>
  <p:slideViewPr>
    <p:cSldViewPr snapToGrid="0">
      <p:cViewPr>
        <p:scale>
          <a:sx n="100" d="100"/>
          <a:sy n="100" d="100"/>
        </p:scale>
        <p:origin x="1022" y="120"/>
      </p:cViewPr>
      <p:guideLst>
        <p:guide pos="340"/>
        <p:guide pos="5499"/>
        <p:guide orient="horz" pos="3061"/>
        <p:guide pos="337"/>
        <p:guide orient="horz" pos="33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6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font" Target="fonts/font16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font" Target="fonts/font14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59" Type="http://schemas.openxmlformats.org/officeDocument/2006/relationships/font" Target="fonts/font1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2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font" Target="fonts/font1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0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" name="Google Shape;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61d0296196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g361d0296196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61d0296196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3" name="Google Shape;283;g361d0296196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61d0296196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g361d0296196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61d0296196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" name="Google Shape;319;g361d0296196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61d0296196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2" name="Google Shape;332;g361d0296196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2" name="Google Shape;35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1" name="Google Shape;50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7" name="Google Shape;50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9" name="Google Shape;51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4" name="Google Shape;53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0" name="Google Shape;54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361d0296196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6" name="Google Shape;546;g361d0296196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2" name="Google Shape;55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8" name="Google Shape;55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361d0296196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4" name="Google Shape;564;g361d0296196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361d0296196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2" name="Google Shape;572;g361d0296196_0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361d0296196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0" name="Google Shape;580;g361d0296196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6" name="Google Shape;58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361d0296196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9" name="Google Shape;609;g361d0296196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2" name="Google Shape;59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8" name="Google Shape;59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361d0296196_0_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4" name="Google Shape;604;g361d0296196_0_4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61d0296196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9" name="Google Shape;359;g361d0296196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65869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61d0296196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g361d0296196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61d0296196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9" name="Google Shape;389;g361d0296196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61d0296196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0" name="Google Shape;410;g361d0296196_0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61d0296196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1" name="Google Shape;431;g361d0296196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361d0296196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5" name="Google Shape;455;g361d0296196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361d0296196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0" name="Google Shape;480;g361d0296196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61d029619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361d029619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61d0296196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361d0296196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928550" y="132191"/>
            <a:ext cx="43185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1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775499" y="1687436"/>
            <a:ext cx="7774800" cy="23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ctrTitle"/>
          </p:nvPr>
        </p:nvSpPr>
        <p:spPr>
          <a:xfrm>
            <a:off x="928550" y="135266"/>
            <a:ext cx="18363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1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928550" y="132191"/>
            <a:ext cx="43185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1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70916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928550" y="132191"/>
            <a:ext cx="43185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1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6762" y="125853"/>
            <a:ext cx="878680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0" y="789384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120000" extrusionOk="0">
                <a:moveTo>
                  <a:pt x="0" y="0"/>
                </a:moveTo>
                <a:lnTo>
                  <a:pt x="9143999" y="0"/>
                </a:lnTo>
              </a:path>
            </a:pathLst>
          </a:custGeom>
          <a:noFill/>
          <a:ln w="9525" cap="flat" cmpd="sng">
            <a:solidFill>
              <a:srgbClr val="E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928550" y="132191"/>
            <a:ext cx="43185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775499" y="1687436"/>
            <a:ext cx="7774800" cy="23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ira.fastretailing.com/browse/SMS-15826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ctrTitle"/>
          </p:nvPr>
        </p:nvSpPr>
        <p:spPr>
          <a:xfrm>
            <a:off x="0" y="744575"/>
            <a:ext cx="9144000" cy="20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6800">
                <a:latin typeface="Calibri"/>
                <a:ea typeface="Calibri"/>
                <a:cs typeface="Calibri"/>
                <a:sym typeface="Calibri"/>
              </a:rPr>
              <a:t>Creation of Receiver Batch</a:t>
            </a:r>
            <a:endParaRPr sz="6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8"/>
          <p:cNvSpPr txBox="1">
            <a:spLocks noGrp="1"/>
          </p:cNvSpPr>
          <p:nvPr>
            <p:ph type="subTitle" idx="1"/>
          </p:nvPr>
        </p:nvSpPr>
        <p:spPr>
          <a:xfrm>
            <a:off x="0" y="2943625"/>
            <a:ext cx="9144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2025 Internship Interim Presentation 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"/>
          <p:cNvSpPr txBox="1">
            <a:spLocks noGrp="1"/>
          </p:cNvSpPr>
          <p:nvPr>
            <p:ph type="title"/>
          </p:nvPr>
        </p:nvSpPr>
        <p:spPr>
          <a:xfrm>
            <a:off x="1080000" y="63500"/>
            <a:ext cx="528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The Receive Process  </a:t>
            </a:r>
            <a:endParaRPr/>
          </a:p>
        </p:txBody>
      </p:sp>
      <p:sp>
        <p:nvSpPr>
          <p:cNvPr id="250" name="Google Shape;250;p17"/>
          <p:cNvSpPr/>
          <p:nvPr/>
        </p:nvSpPr>
        <p:spPr>
          <a:xfrm>
            <a:off x="1080000" y="2578550"/>
            <a:ext cx="2233200" cy="1168200"/>
          </a:xfrm>
          <a:prstGeom prst="roundRect">
            <a:avLst>
              <a:gd name="adj" fmla="val 16667"/>
            </a:avLst>
          </a:prstGeom>
          <a:solidFill>
            <a:srgbClr val="A2C4C9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1" name="Google Shape;251;p17"/>
          <p:cNvSpPr txBox="1"/>
          <p:nvPr/>
        </p:nvSpPr>
        <p:spPr>
          <a:xfrm>
            <a:off x="1368875" y="2709050"/>
            <a:ext cx="1836900" cy="6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50"/>
              <a:buFont typeface="Arial"/>
              <a:buNone/>
            </a:pPr>
            <a:r>
              <a:rPr lang="en-GB" sz="4850" b="1" i="0" u="none" strike="noStrike" cap="none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EDH</a:t>
            </a:r>
            <a:endParaRPr sz="4850" b="1" i="0" u="none" strike="noStrike" cap="none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2" name="Google Shape;252;p17"/>
          <p:cNvSpPr/>
          <p:nvPr/>
        </p:nvSpPr>
        <p:spPr>
          <a:xfrm>
            <a:off x="0" y="4032300"/>
            <a:ext cx="1111200" cy="1111200"/>
          </a:xfrm>
          <a:prstGeom prst="ellipse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3" name="Google Shape;253;p17"/>
          <p:cNvSpPr txBox="1"/>
          <p:nvPr/>
        </p:nvSpPr>
        <p:spPr>
          <a:xfrm>
            <a:off x="130350" y="4314600"/>
            <a:ext cx="850500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lang="en-GB" sz="2050" b="0" i="0" u="none" strike="noStrike" cap="none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Sys1</a:t>
            </a:r>
            <a:endParaRPr sz="2050" b="0" i="0" u="none" strike="noStrike" cap="none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4" name="Google Shape;254;p17"/>
          <p:cNvSpPr/>
          <p:nvPr/>
        </p:nvSpPr>
        <p:spPr>
          <a:xfrm>
            <a:off x="1641000" y="4032300"/>
            <a:ext cx="1111200" cy="1111200"/>
          </a:xfrm>
          <a:prstGeom prst="ellipse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5" name="Google Shape;255;p17"/>
          <p:cNvSpPr txBox="1"/>
          <p:nvPr/>
        </p:nvSpPr>
        <p:spPr>
          <a:xfrm>
            <a:off x="1771350" y="4314600"/>
            <a:ext cx="850500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lang="en-GB" sz="2050" b="0" i="0" u="none" strike="noStrike" cap="none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Sys2</a:t>
            </a:r>
            <a:endParaRPr sz="2050" b="0" i="0" u="none" strike="noStrike" cap="none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6" name="Google Shape;256;p17"/>
          <p:cNvSpPr/>
          <p:nvPr/>
        </p:nvSpPr>
        <p:spPr>
          <a:xfrm>
            <a:off x="3282000" y="4032300"/>
            <a:ext cx="1111200" cy="1111200"/>
          </a:xfrm>
          <a:prstGeom prst="ellipse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7" name="Google Shape;257;p17"/>
          <p:cNvSpPr txBox="1"/>
          <p:nvPr/>
        </p:nvSpPr>
        <p:spPr>
          <a:xfrm>
            <a:off x="3412350" y="4314600"/>
            <a:ext cx="850500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lang="en-GB" sz="2050" b="0" i="0" u="none" strike="noStrike" cap="none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Sys3</a:t>
            </a:r>
            <a:endParaRPr sz="2050" b="0" i="0" u="none" strike="noStrike" cap="none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8" name="Google Shape;258;p17"/>
          <p:cNvSpPr/>
          <p:nvPr/>
        </p:nvSpPr>
        <p:spPr>
          <a:xfrm rot="-2700000">
            <a:off x="693988" y="3793143"/>
            <a:ext cx="675004" cy="23673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9" name="Google Shape;259;p17"/>
          <p:cNvSpPr/>
          <p:nvPr/>
        </p:nvSpPr>
        <p:spPr>
          <a:xfrm rot="-5400000">
            <a:off x="2003850" y="3739075"/>
            <a:ext cx="385500" cy="225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0" name="Google Shape;260;p17"/>
          <p:cNvSpPr/>
          <p:nvPr/>
        </p:nvSpPr>
        <p:spPr>
          <a:xfrm rot="-7648247">
            <a:off x="3085096" y="3733673"/>
            <a:ext cx="675097" cy="23665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1" name="Google Shape;261;p17"/>
          <p:cNvSpPr/>
          <p:nvPr/>
        </p:nvSpPr>
        <p:spPr>
          <a:xfrm>
            <a:off x="3760175" y="2974450"/>
            <a:ext cx="644700" cy="830925"/>
          </a:xfrm>
          <a:prstGeom prst="flowChartMagneticDisk">
            <a:avLst/>
          </a:prstGeom>
          <a:solidFill>
            <a:srgbClr val="FF9900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2" name="Google Shape;262;p17"/>
          <p:cNvSpPr/>
          <p:nvPr/>
        </p:nvSpPr>
        <p:spPr>
          <a:xfrm rot="2307">
            <a:off x="3313202" y="3123158"/>
            <a:ext cx="447000" cy="236700"/>
          </a:xfrm>
          <a:prstGeom prst="rightArrow">
            <a:avLst>
              <a:gd name="adj1" fmla="val 34238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3" name="Google Shape;263;p17"/>
          <p:cNvSpPr txBox="1"/>
          <p:nvPr/>
        </p:nvSpPr>
        <p:spPr>
          <a:xfrm>
            <a:off x="3760200" y="3224181"/>
            <a:ext cx="7236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   S3 Bucket</a:t>
            </a:r>
            <a:endParaRPr sz="1050" b="1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64" name="Google Shape;264;p17"/>
          <p:cNvCxnSpPr/>
          <p:nvPr/>
        </p:nvCxnSpPr>
        <p:spPr>
          <a:xfrm rot="10800000">
            <a:off x="614175" y="1872025"/>
            <a:ext cx="505500" cy="738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265" name="Google Shape;265;p17"/>
          <p:cNvSpPr/>
          <p:nvPr/>
        </p:nvSpPr>
        <p:spPr>
          <a:xfrm>
            <a:off x="196325" y="1045800"/>
            <a:ext cx="1623300" cy="7872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6" name="Google Shape;266;p17"/>
          <p:cNvSpPr txBox="1"/>
          <p:nvPr/>
        </p:nvSpPr>
        <p:spPr>
          <a:xfrm>
            <a:off x="381450" y="1166100"/>
            <a:ext cx="1389900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Talend</a:t>
            </a:r>
            <a:endParaRPr sz="1750" b="1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7" name="Google Shape;267;p17"/>
          <p:cNvSpPr txBox="1"/>
          <p:nvPr/>
        </p:nvSpPr>
        <p:spPr>
          <a:xfrm>
            <a:off x="1080000" y="1990825"/>
            <a:ext cx="19251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EDH triggers Talend</a:t>
            </a:r>
            <a:endParaRPr sz="1150" b="1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68" name="Google Shape;268;p17" title="images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252" y="1068000"/>
            <a:ext cx="644700" cy="64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7" title="istockphoto-1475853556-612x612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9300" y="1028550"/>
            <a:ext cx="723600" cy="72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0" name="Google Shape;270;p17"/>
          <p:cNvCxnSpPr>
            <a:stCxn id="268" idx="3"/>
            <a:endCxn id="269" idx="1"/>
          </p:cNvCxnSpPr>
          <p:nvPr/>
        </p:nvCxnSpPr>
        <p:spPr>
          <a:xfrm>
            <a:off x="2518951" y="1390350"/>
            <a:ext cx="340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1" name="Google Shape;271;p17"/>
          <p:cNvSpPr/>
          <p:nvPr/>
        </p:nvSpPr>
        <p:spPr>
          <a:xfrm>
            <a:off x="7087475" y="934050"/>
            <a:ext cx="1642200" cy="1010700"/>
          </a:xfrm>
          <a:prstGeom prst="roundRect">
            <a:avLst>
              <a:gd name="adj" fmla="val 16667"/>
            </a:avLst>
          </a:prstGeom>
          <a:solidFill>
            <a:srgbClr val="B4A7D6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72" name="Google Shape;272;p17"/>
          <p:cNvCxnSpPr/>
          <p:nvPr/>
        </p:nvCxnSpPr>
        <p:spPr>
          <a:xfrm flipH="1">
            <a:off x="6387650" y="1813650"/>
            <a:ext cx="690000" cy="495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273" name="Google Shape;273;p17"/>
          <p:cNvSpPr txBox="1"/>
          <p:nvPr/>
        </p:nvSpPr>
        <p:spPr>
          <a:xfrm>
            <a:off x="7233125" y="1104150"/>
            <a:ext cx="13509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     JP1 Scheduler</a:t>
            </a:r>
            <a:endParaRPr sz="1350" b="1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4" name="Google Shape;274;p17"/>
          <p:cNvSpPr txBox="1"/>
          <p:nvPr/>
        </p:nvSpPr>
        <p:spPr>
          <a:xfrm>
            <a:off x="4483800" y="1036525"/>
            <a:ext cx="24591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JP1 Receive Job calls the EDR</a:t>
            </a:r>
            <a:endParaRPr sz="1250" b="1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5" name="Google Shape;275;p17"/>
          <p:cNvSpPr/>
          <p:nvPr/>
        </p:nvSpPr>
        <p:spPr>
          <a:xfrm>
            <a:off x="5038225" y="2191800"/>
            <a:ext cx="1350900" cy="11682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6" name="Google Shape;276;p17"/>
          <p:cNvSpPr txBox="1"/>
          <p:nvPr/>
        </p:nvSpPr>
        <p:spPr>
          <a:xfrm>
            <a:off x="5213125" y="2503725"/>
            <a:ext cx="1001100" cy="6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EDR</a:t>
            </a:r>
            <a:endParaRPr sz="2250" b="1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77" name="Google Shape;277;p17"/>
          <p:cNvCxnSpPr/>
          <p:nvPr/>
        </p:nvCxnSpPr>
        <p:spPr>
          <a:xfrm>
            <a:off x="5940500" y="3368750"/>
            <a:ext cx="855300" cy="680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8" name="Google Shape;278;p17"/>
          <p:cNvSpPr txBox="1"/>
          <p:nvPr/>
        </p:nvSpPr>
        <p:spPr>
          <a:xfrm>
            <a:off x="6747200" y="3154925"/>
            <a:ext cx="2050800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EDR calls Java logic</a:t>
            </a:r>
            <a:endParaRPr sz="1150" b="1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9" name="Google Shape;279;p17"/>
          <p:cNvSpPr/>
          <p:nvPr/>
        </p:nvSpPr>
        <p:spPr>
          <a:xfrm>
            <a:off x="6694350" y="3848675"/>
            <a:ext cx="1044300" cy="1010700"/>
          </a:xfrm>
          <a:prstGeom prst="ellipse">
            <a:avLst/>
          </a:prstGeom>
          <a:solidFill>
            <a:srgbClr val="A2C4C9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0" name="Google Shape;280;p17"/>
          <p:cNvSpPr txBox="1"/>
          <p:nvPr/>
        </p:nvSpPr>
        <p:spPr>
          <a:xfrm>
            <a:off x="6694350" y="4153000"/>
            <a:ext cx="11112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Java Logic </a:t>
            </a:r>
            <a:endParaRPr sz="1150" b="1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8"/>
          <p:cNvSpPr txBox="1">
            <a:spLocks noGrp="1"/>
          </p:cNvSpPr>
          <p:nvPr>
            <p:ph type="title"/>
          </p:nvPr>
        </p:nvSpPr>
        <p:spPr>
          <a:xfrm>
            <a:off x="1080000" y="63500"/>
            <a:ext cx="528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The Receive Process  </a:t>
            </a:r>
            <a:endParaRPr/>
          </a:p>
        </p:txBody>
      </p:sp>
      <p:sp>
        <p:nvSpPr>
          <p:cNvPr id="286" name="Google Shape;286;p18"/>
          <p:cNvSpPr/>
          <p:nvPr/>
        </p:nvSpPr>
        <p:spPr>
          <a:xfrm>
            <a:off x="2704025" y="934025"/>
            <a:ext cx="1642200" cy="1010700"/>
          </a:xfrm>
          <a:prstGeom prst="roundRect">
            <a:avLst>
              <a:gd name="adj" fmla="val 16667"/>
            </a:avLst>
          </a:prstGeom>
          <a:solidFill>
            <a:srgbClr val="B4A7D6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87" name="Google Shape;287;p18"/>
          <p:cNvCxnSpPr/>
          <p:nvPr/>
        </p:nvCxnSpPr>
        <p:spPr>
          <a:xfrm flipH="1">
            <a:off x="2004200" y="1813625"/>
            <a:ext cx="690000" cy="495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288" name="Google Shape;288;p18"/>
          <p:cNvSpPr txBox="1"/>
          <p:nvPr/>
        </p:nvSpPr>
        <p:spPr>
          <a:xfrm>
            <a:off x="2933500" y="1104125"/>
            <a:ext cx="13509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     JP1 Scheduler</a:t>
            </a:r>
            <a:endParaRPr sz="1350" b="1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9" name="Google Shape;289;p18"/>
          <p:cNvSpPr txBox="1"/>
          <p:nvPr/>
        </p:nvSpPr>
        <p:spPr>
          <a:xfrm>
            <a:off x="100350" y="1036500"/>
            <a:ext cx="24591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JP1 Receive Job calls the EDR</a:t>
            </a:r>
            <a:endParaRPr sz="1250" b="1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0" name="Google Shape;290;p18"/>
          <p:cNvSpPr/>
          <p:nvPr/>
        </p:nvSpPr>
        <p:spPr>
          <a:xfrm>
            <a:off x="654775" y="2191775"/>
            <a:ext cx="1350900" cy="11682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1" name="Google Shape;291;p18"/>
          <p:cNvSpPr txBox="1"/>
          <p:nvPr/>
        </p:nvSpPr>
        <p:spPr>
          <a:xfrm>
            <a:off x="829675" y="2503700"/>
            <a:ext cx="1001100" cy="6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EDR</a:t>
            </a:r>
            <a:endParaRPr sz="2250" b="1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92" name="Google Shape;292;p18"/>
          <p:cNvCxnSpPr/>
          <p:nvPr/>
        </p:nvCxnSpPr>
        <p:spPr>
          <a:xfrm>
            <a:off x="1557050" y="3368725"/>
            <a:ext cx="855300" cy="680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3" name="Google Shape;293;p18"/>
          <p:cNvSpPr txBox="1"/>
          <p:nvPr/>
        </p:nvSpPr>
        <p:spPr>
          <a:xfrm>
            <a:off x="2363750" y="3154900"/>
            <a:ext cx="2050800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EDR calls Java logic</a:t>
            </a:r>
            <a:endParaRPr sz="1150" b="1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4" name="Google Shape;294;p18"/>
          <p:cNvSpPr/>
          <p:nvPr/>
        </p:nvSpPr>
        <p:spPr>
          <a:xfrm>
            <a:off x="2310900" y="3848650"/>
            <a:ext cx="1044300" cy="1010700"/>
          </a:xfrm>
          <a:prstGeom prst="ellipse">
            <a:avLst/>
          </a:prstGeom>
          <a:solidFill>
            <a:srgbClr val="A2C4C9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5" name="Google Shape;295;p18"/>
          <p:cNvSpPr txBox="1"/>
          <p:nvPr/>
        </p:nvSpPr>
        <p:spPr>
          <a:xfrm>
            <a:off x="2310900" y="4152975"/>
            <a:ext cx="11112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Java Logic </a:t>
            </a:r>
            <a:endParaRPr sz="1150" b="1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9"/>
          <p:cNvSpPr txBox="1">
            <a:spLocks noGrp="1"/>
          </p:cNvSpPr>
          <p:nvPr>
            <p:ph type="title"/>
          </p:nvPr>
        </p:nvSpPr>
        <p:spPr>
          <a:xfrm>
            <a:off x="1080000" y="63500"/>
            <a:ext cx="528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The Receive Process  </a:t>
            </a:r>
            <a:endParaRPr/>
          </a:p>
        </p:txBody>
      </p:sp>
      <p:sp>
        <p:nvSpPr>
          <p:cNvPr id="301" name="Google Shape;301;p19"/>
          <p:cNvSpPr/>
          <p:nvPr/>
        </p:nvSpPr>
        <p:spPr>
          <a:xfrm>
            <a:off x="2704025" y="934025"/>
            <a:ext cx="1642200" cy="1010700"/>
          </a:xfrm>
          <a:prstGeom prst="roundRect">
            <a:avLst>
              <a:gd name="adj" fmla="val 16667"/>
            </a:avLst>
          </a:prstGeom>
          <a:solidFill>
            <a:srgbClr val="B4A7D6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302" name="Google Shape;302;p19"/>
          <p:cNvCxnSpPr/>
          <p:nvPr/>
        </p:nvCxnSpPr>
        <p:spPr>
          <a:xfrm flipH="1">
            <a:off x="2004200" y="1813625"/>
            <a:ext cx="690000" cy="495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303" name="Google Shape;303;p19"/>
          <p:cNvSpPr txBox="1"/>
          <p:nvPr/>
        </p:nvSpPr>
        <p:spPr>
          <a:xfrm>
            <a:off x="2932500" y="1104125"/>
            <a:ext cx="13509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     JP1 Scheduler</a:t>
            </a:r>
            <a:endParaRPr sz="1350" b="1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4" name="Google Shape;304;p19"/>
          <p:cNvSpPr txBox="1"/>
          <p:nvPr/>
        </p:nvSpPr>
        <p:spPr>
          <a:xfrm>
            <a:off x="100350" y="1036500"/>
            <a:ext cx="24591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JP1 Receive Job calls the EDR</a:t>
            </a:r>
            <a:endParaRPr sz="1250" b="1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5" name="Google Shape;305;p19"/>
          <p:cNvSpPr/>
          <p:nvPr/>
        </p:nvSpPr>
        <p:spPr>
          <a:xfrm>
            <a:off x="654775" y="2191775"/>
            <a:ext cx="1350900" cy="11682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6" name="Google Shape;306;p19"/>
          <p:cNvSpPr txBox="1"/>
          <p:nvPr/>
        </p:nvSpPr>
        <p:spPr>
          <a:xfrm>
            <a:off x="829675" y="2503700"/>
            <a:ext cx="1001100" cy="6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EDR</a:t>
            </a:r>
            <a:endParaRPr sz="2250" b="1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307" name="Google Shape;307;p19"/>
          <p:cNvCxnSpPr/>
          <p:nvPr/>
        </p:nvCxnSpPr>
        <p:spPr>
          <a:xfrm>
            <a:off x="1557050" y="3368725"/>
            <a:ext cx="855300" cy="680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8" name="Google Shape;308;p19"/>
          <p:cNvSpPr txBox="1"/>
          <p:nvPr/>
        </p:nvSpPr>
        <p:spPr>
          <a:xfrm>
            <a:off x="2363750" y="3154900"/>
            <a:ext cx="2050800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EDR calls Java logic</a:t>
            </a:r>
            <a:endParaRPr sz="1150" b="1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9" name="Google Shape;309;p19"/>
          <p:cNvSpPr/>
          <p:nvPr/>
        </p:nvSpPr>
        <p:spPr>
          <a:xfrm>
            <a:off x="2310900" y="3848650"/>
            <a:ext cx="1044300" cy="1010700"/>
          </a:xfrm>
          <a:prstGeom prst="ellipse">
            <a:avLst/>
          </a:prstGeom>
          <a:solidFill>
            <a:srgbClr val="A2C4C9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0" name="Google Shape;310;p19"/>
          <p:cNvSpPr txBox="1"/>
          <p:nvPr/>
        </p:nvSpPr>
        <p:spPr>
          <a:xfrm>
            <a:off x="2310900" y="4152975"/>
            <a:ext cx="11112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Java Logic </a:t>
            </a:r>
            <a:endParaRPr sz="1150" b="1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11" name="Google Shape;311;p19" title="istockphoto-1475853556-612x61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0150" y="3737737"/>
            <a:ext cx="1232525" cy="123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9" title="istockphoto-1475853556-612x61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7625" y="3701500"/>
            <a:ext cx="1268749" cy="1268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3" name="Google Shape;313;p19"/>
          <p:cNvCxnSpPr/>
          <p:nvPr/>
        </p:nvCxnSpPr>
        <p:spPr>
          <a:xfrm>
            <a:off x="4482575" y="4350700"/>
            <a:ext cx="748200" cy="6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4" name="Google Shape;314;p19"/>
          <p:cNvSpPr txBox="1"/>
          <p:nvPr/>
        </p:nvSpPr>
        <p:spPr>
          <a:xfrm>
            <a:off x="3965875" y="4678675"/>
            <a:ext cx="7968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IF.</a:t>
            </a:r>
            <a:endParaRPr sz="1250" b="1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5" name="Google Shape;315;p19"/>
          <p:cNvSpPr txBox="1"/>
          <p:nvPr/>
        </p:nvSpPr>
        <p:spPr>
          <a:xfrm>
            <a:off x="5230775" y="4678675"/>
            <a:ext cx="1001100" cy="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   BIZ.</a:t>
            </a:r>
            <a:endParaRPr sz="1250" b="1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6" name="Google Shape;316;p19"/>
          <p:cNvSpPr txBox="1"/>
          <p:nvPr/>
        </p:nvSpPr>
        <p:spPr>
          <a:xfrm>
            <a:off x="6381325" y="3891225"/>
            <a:ext cx="2277600" cy="11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Java logic imports records from IF tables into the Business tables. </a:t>
            </a:r>
            <a:endParaRPr sz="1250" b="1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>
            <a:spLocks noGrp="1"/>
          </p:cNvSpPr>
          <p:nvPr>
            <p:ph type="title"/>
          </p:nvPr>
        </p:nvSpPr>
        <p:spPr>
          <a:xfrm>
            <a:off x="1080000" y="63500"/>
            <a:ext cx="528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The Receive Process  </a:t>
            </a:r>
            <a:endParaRPr/>
          </a:p>
        </p:txBody>
      </p:sp>
      <p:sp>
        <p:nvSpPr>
          <p:cNvPr id="322" name="Google Shape;322;p20"/>
          <p:cNvSpPr/>
          <p:nvPr/>
        </p:nvSpPr>
        <p:spPr>
          <a:xfrm>
            <a:off x="2611513" y="2161075"/>
            <a:ext cx="1044300" cy="1010700"/>
          </a:xfrm>
          <a:prstGeom prst="ellipse">
            <a:avLst/>
          </a:prstGeom>
          <a:solidFill>
            <a:srgbClr val="A2C4C9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3" name="Google Shape;323;p20"/>
          <p:cNvSpPr txBox="1"/>
          <p:nvPr/>
        </p:nvSpPr>
        <p:spPr>
          <a:xfrm>
            <a:off x="2611513" y="2465400"/>
            <a:ext cx="11112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Java Logic </a:t>
            </a:r>
            <a:endParaRPr sz="1150" b="1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24" name="Google Shape;324;p20" title="istockphoto-1475853556-612x61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0762" y="2050162"/>
            <a:ext cx="1232525" cy="123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0" title="istockphoto-1475853556-612x61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238" y="2013925"/>
            <a:ext cx="1268749" cy="1268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6" name="Google Shape;326;p20"/>
          <p:cNvCxnSpPr/>
          <p:nvPr/>
        </p:nvCxnSpPr>
        <p:spPr>
          <a:xfrm>
            <a:off x="4783188" y="2663125"/>
            <a:ext cx="748200" cy="6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7" name="Google Shape;327;p20"/>
          <p:cNvSpPr txBox="1"/>
          <p:nvPr/>
        </p:nvSpPr>
        <p:spPr>
          <a:xfrm>
            <a:off x="4266488" y="2991100"/>
            <a:ext cx="7968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IF.</a:t>
            </a:r>
            <a:endParaRPr sz="1250" b="1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8" name="Google Shape;328;p20"/>
          <p:cNvSpPr txBox="1"/>
          <p:nvPr/>
        </p:nvSpPr>
        <p:spPr>
          <a:xfrm>
            <a:off x="5531388" y="2991100"/>
            <a:ext cx="1001100" cy="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   BIZ.</a:t>
            </a:r>
            <a:endParaRPr sz="1250" b="1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9" name="Google Shape;329;p20"/>
          <p:cNvSpPr/>
          <p:nvPr/>
        </p:nvSpPr>
        <p:spPr>
          <a:xfrm>
            <a:off x="2265575" y="756450"/>
            <a:ext cx="4362900" cy="4166100"/>
          </a:xfrm>
          <a:prstGeom prst="donut">
            <a:avLst>
              <a:gd name="adj" fmla="val 1763"/>
            </a:avLst>
          </a:prstGeom>
          <a:solidFill>
            <a:srgbClr val="E300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1"/>
          <p:cNvSpPr txBox="1">
            <a:spLocks noGrp="1"/>
          </p:cNvSpPr>
          <p:nvPr>
            <p:ph type="title"/>
          </p:nvPr>
        </p:nvSpPr>
        <p:spPr>
          <a:xfrm>
            <a:off x="1080000" y="63500"/>
            <a:ext cx="528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The Receive Process  </a:t>
            </a:r>
            <a:endParaRPr/>
          </a:p>
        </p:txBody>
      </p:sp>
      <p:sp>
        <p:nvSpPr>
          <p:cNvPr id="335" name="Google Shape;335;p21"/>
          <p:cNvSpPr/>
          <p:nvPr/>
        </p:nvSpPr>
        <p:spPr>
          <a:xfrm>
            <a:off x="2611513" y="2161075"/>
            <a:ext cx="1044300" cy="1010700"/>
          </a:xfrm>
          <a:prstGeom prst="ellipse">
            <a:avLst/>
          </a:prstGeom>
          <a:solidFill>
            <a:srgbClr val="A2C4C9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6" name="Google Shape;336;p21"/>
          <p:cNvSpPr txBox="1"/>
          <p:nvPr/>
        </p:nvSpPr>
        <p:spPr>
          <a:xfrm>
            <a:off x="2611513" y="2465400"/>
            <a:ext cx="11112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Java Logic </a:t>
            </a:r>
            <a:endParaRPr sz="1150" b="1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37" name="Google Shape;337;p21" title="istockphoto-1475853556-612x61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0762" y="2050162"/>
            <a:ext cx="1232525" cy="123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21" title="istockphoto-1475853556-612x61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238" y="2013925"/>
            <a:ext cx="1268749" cy="1268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9" name="Google Shape;339;p21"/>
          <p:cNvCxnSpPr/>
          <p:nvPr/>
        </p:nvCxnSpPr>
        <p:spPr>
          <a:xfrm>
            <a:off x="4783188" y="2663125"/>
            <a:ext cx="748200" cy="6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0" name="Google Shape;340;p21"/>
          <p:cNvSpPr txBox="1"/>
          <p:nvPr/>
        </p:nvSpPr>
        <p:spPr>
          <a:xfrm>
            <a:off x="4266488" y="2991100"/>
            <a:ext cx="7968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IF.</a:t>
            </a:r>
            <a:endParaRPr sz="1250" b="1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1" name="Google Shape;341;p21"/>
          <p:cNvSpPr txBox="1"/>
          <p:nvPr/>
        </p:nvSpPr>
        <p:spPr>
          <a:xfrm>
            <a:off x="5531388" y="2991100"/>
            <a:ext cx="1001100" cy="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   BIZ.</a:t>
            </a:r>
            <a:endParaRPr sz="1250" b="1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2" name="Google Shape;342;p21"/>
          <p:cNvSpPr/>
          <p:nvPr/>
        </p:nvSpPr>
        <p:spPr>
          <a:xfrm>
            <a:off x="2265575" y="756450"/>
            <a:ext cx="4362900" cy="4166100"/>
          </a:xfrm>
          <a:prstGeom prst="donut">
            <a:avLst>
              <a:gd name="adj" fmla="val 1763"/>
            </a:avLst>
          </a:prstGeom>
          <a:solidFill>
            <a:srgbClr val="E300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3" name="Google Shape;343;p21"/>
          <p:cNvSpPr txBox="1"/>
          <p:nvPr/>
        </p:nvSpPr>
        <p:spPr>
          <a:xfrm>
            <a:off x="6265800" y="1225825"/>
            <a:ext cx="27021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My Area of work for last 4 weeks!</a:t>
            </a:r>
            <a:endParaRPr sz="1450" b="1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2"/>
          <p:cNvSpPr txBox="1"/>
          <p:nvPr/>
        </p:nvSpPr>
        <p:spPr>
          <a:xfrm>
            <a:off x="535225" y="786950"/>
            <a:ext cx="8194800" cy="40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700" dirty="0">
                <a:solidFill>
                  <a:srgbClr val="172B4D"/>
                </a:solidFill>
                <a:latin typeface="+mj-lt"/>
              </a:rPr>
              <a:t>M</a:t>
            </a:r>
            <a:r>
              <a:rPr lang="en-GB" sz="1700" b="0" i="0" u="none" strike="noStrike" cap="none" dirty="0">
                <a:solidFill>
                  <a:srgbClr val="172B4D"/>
                </a:solidFill>
                <a:latin typeface="+mj-lt"/>
                <a:ea typeface="Arial"/>
                <a:cs typeface="Arial"/>
                <a:sym typeface="Arial"/>
              </a:rPr>
              <a:t>y work in the past 3 weeks: </a:t>
            </a:r>
            <a:r>
              <a:rPr lang="en-GB" sz="1700" dirty="0">
                <a:solidFill>
                  <a:srgbClr val="172B4D"/>
                </a:solidFill>
                <a:latin typeface="+mj-lt"/>
              </a:rPr>
              <a:t>C</a:t>
            </a:r>
            <a:r>
              <a:rPr lang="en-GB" sz="1700" b="0" i="0" u="none" strike="noStrike" cap="none" dirty="0">
                <a:solidFill>
                  <a:srgbClr val="172B4D"/>
                </a:solidFill>
                <a:latin typeface="+mj-lt"/>
                <a:ea typeface="Arial"/>
                <a:cs typeface="Arial"/>
                <a:sym typeface="Arial"/>
              </a:rPr>
              <a:t>reation of Receiver Batch: </a:t>
            </a:r>
            <a:r>
              <a:rPr lang="en-GB" sz="1700" b="0" i="0" u="none" strike="noStrike" cap="none" dirty="0">
                <a:solidFill>
                  <a:srgbClr val="172B4D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Markdown Ratio Target by BU/3 Digit Dept/Monthly. (IF ID : </a:t>
            </a:r>
            <a:r>
              <a:rPr lang="en-GB" sz="1800" b="0" i="0" u="none" strike="noStrike" cap="none" dirty="0">
                <a:solidFill>
                  <a:srgbClr val="172B4D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BIF02177X01</a:t>
            </a:r>
            <a:r>
              <a:rPr lang="en-GB" sz="1700" b="0" i="0" u="none" strike="noStrike" cap="none" dirty="0">
                <a:solidFill>
                  <a:srgbClr val="172B4D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) </a:t>
            </a:r>
            <a:endParaRPr sz="1700" b="0" i="0" u="none" strike="noStrike" cap="none" dirty="0">
              <a:solidFill>
                <a:srgbClr val="172B4D"/>
              </a:solidFill>
              <a:highlight>
                <a:srgbClr val="FFFFFF"/>
              </a:highlight>
              <a:latin typeface="+mj-lt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IN" sz="1700" dirty="0">
              <a:solidFill>
                <a:srgbClr val="172B4D"/>
              </a:solidFill>
              <a:highlight>
                <a:srgbClr val="FFFFFF"/>
              </a:highlight>
              <a:latin typeface="+mj-lt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700" b="0" i="0" u="none" strike="noStrike" cap="none" dirty="0">
              <a:solidFill>
                <a:srgbClr val="172B4D"/>
              </a:solidFill>
              <a:highlight>
                <a:srgbClr val="FFFFFF"/>
              </a:highlight>
              <a:latin typeface="+mj-lt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2B4D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Purpose</a:t>
            </a:r>
            <a:r>
              <a:rPr lang="en-GB" sz="1700" b="0" i="0" u="none" strike="noStrike" cap="none" dirty="0">
                <a:solidFill>
                  <a:srgbClr val="172B4D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: The receiver service merges records from the receiver table into the business table. The reception process used is the IF waiting process. </a:t>
            </a:r>
            <a:r>
              <a:rPr lang="en-GB" sz="1700" dirty="0">
                <a:solidFill>
                  <a:srgbClr val="172B4D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The records for all business units within a particular time zone are loaded into the business table. </a:t>
            </a:r>
            <a:r>
              <a:rPr lang="en-GB" sz="1700" b="0" i="0" u="none" strike="noStrike" cap="none" dirty="0">
                <a:solidFill>
                  <a:srgbClr val="172B4D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 </a:t>
            </a:r>
            <a:endParaRPr sz="1700" b="0" i="0" u="none" strike="noStrike" cap="none" dirty="0">
              <a:solidFill>
                <a:srgbClr val="172B4D"/>
              </a:solidFill>
              <a:highlight>
                <a:srgbClr val="FFFFFF"/>
              </a:highlight>
              <a:latin typeface="+mj-lt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700" b="0" i="0" u="none" strike="noStrike" cap="none" dirty="0">
              <a:solidFill>
                <a:srgbClr val="172B4D"/>
              </a:solidFill>
              <a:highlight>
                <a:srgbClr val="FFFFFF"/>
              </a:highlight>
              <a:latin typeface="+mj-lt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700" b="0" i="0" u="none" strike="noStrike" cap="none" dirty="0">
              <a:solidFill>
                <a:srgbClr val="172B4D"/>
              </a:solidFill>
              <a:highlight>
                <a:srgbClr val="FFFFFF"/>
              </a:highlight>
              <a:latin typeface="+mj-lt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700" b="0" i="0" u="none" strike="noStrike" cap="none" dirty="0">
                <a:solidFill>
                  <a:srgbClr val="172B4D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 </a:t>
            </a:r>
            <a:endParaRPr sz="1700" b="0" i="0" u="none" strike="noStrike" cap="none" dirty="0">
              <a:solidFill>
                <a:srgbClr val="172B4D"/>
              </a:solidFill>
              <a:highlight>
                <a:srgbClr val="FFFFFF"/>
              </a:highlight>
              <a:latin typeface="+mj-lt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 dirty="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9" name="Google Shape;349;p22"/>
          <p:cNvSpPr txBox="1">
            <a:spLocks noGrp="1"/>
          </p:cNvSpPr>
          <p:nvPr>
            <p:ph type="title"/>
          </p:nvPr>
        </p:nvSpPr>
        <p:spPr>
          <a:xfrm>
            <a:off x="1080000" y="63500"/>
            <a:ext cx="528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My Area of work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3"/>
          <p:cNvSpPr txBox="1"/>
          <p:nvPr/>
        </p:nvSpPr>
        <p:spPr>
          <a:xfrm>
            <a:off x="535225" y="786950"/>
            <a:ext cx="8194800" cy="40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US" sz="1700" dirty="0">
                <a:solidFill>
                  <a:srgbClr val="172B4D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R</a:t>
            </a:r>
            <a:r>
              <a:rPr lang="en-US" sz="1700" b="0" i="0" u="none" strike="noStrike" cap="none" dirty="0">
                <a:solidFill>
                  <a:srgbClr val="172B4D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ows present in the receiver table but absent in business table are inserted into the business table.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endParaRPr lang="en-US" sz="1700" b="0" i="0" u="none" strike="noStrike" cap="none" dirty="0">
              <a:solidFill>
                <a:srgbClr val="172B4D"/>
              </a:solidFill>
              <a:highlight>
                <a:srgbClr val="FFFFFF"/>
              </a:highlight>
              <a:latin typeface="+mj-lt"/>
              <a:ea typeface="Roboto"/>
              <a:cs typeface="Roboto"/>
              <a:sym typeface="Robot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endParaRPr lang="en-US" sz="1700" b="0" i="0" u="none" strike="noStrike" cap="none" dirty="0">
              <a:solidFill>
                <a:srgbClr val="172B4D"/>
              </a:solidFill>
              <a:highlight>
                <a:srgbClr val="FFFFFF"/>
              </a:highlight>
              <a:latin typeface="+mj-lt"/>
              <a:ea typeface="Roboto"/>
              <a:cs typeface="Roboto"/>
              <a:sym typeface="Robot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US" sz="1700" dirty="0">
                <a:solidFill>
                  <a:srgbClr val="172B4D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R</a:t>
            </a:r>
            <a:r>
              <a:rPr lang="en-US" sz="1700" b="0" i="0" u="none" strike="noStrike" cap="none" dirty="0">
                <a:solidFill>
                  <a:srgbClr val="172B4D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ows present in both tables, the columns dealing with updating of date, </a:t>
            </a:r>
            <a:r>
              <a:rPr lang="en-US" sz="1700" b="0" i="0" u="none" strike="noStrike" cap="none" dirty="0" err="1">
                <a:solidFill>
                  <a:srgbClr val="172B4D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user_id</a:t>
            </a:r>
            <a:r>
              <a:rPr lang="en-US" sz="1700" b="0" i="0" u="none" strike="noStrike" cap="none" dirty="0">
                <a:solidFill>
                  <a:srgbClr val="172B4D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 and </a:t>
            </a:r>
            <a:r>
              <a:rPr lang="en-US" sz="1700" b="0" i="0" u="none" strike="noStrike" cap="none" dirty="0" err="1">
                <a:solidFill>
                  <a:srgbClr val="172B4D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function_id</a:t>
            </a:r>
            <a:r>
              <a:rPr lang="en-US" sz="1700" b="0" i="0" u="none" strike="noStrike" cap="none" dirty="0">
                <a:solidFill>
                  <a:srgbClr val="172B4D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 are updated using the injected attributes: </a:t>
            </a:r>
            <a:r>
              <a:rPr lang="en-US" sz="1700" b="0" i="0" u="none" strike="noStrike" cap="none" dirty="0" err="1">
                <a:solidFill>
                  <a:srgbClr val="172B4D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execTime</a:t>
            </a:r>
            <a:r>
              <a:rPr lang="en-US" sz="1700" b="0" i="0" u="none" strike="noStrike" cap="none" dirty="0">
                <a:solidFill>
                  <a:srgbClr val="172B4D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, </a:t>
            </a:r>
            <a:r>
              <a:rPr lang="en-US" sz="1700" b="0" i="0" u="none" strike="noStrike" cap="none" dirty="0" err="1">
                <a:solidFill>
                  <a:srgbClr val="172B4D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taskId</a:t>
            </a:r>
            <a:r>
              <a:rPr lang="en-US" sz="1700" b="0" i="0" u="none" strike="noStrike" cap="none" dirty="0">
                <a:solidFill>
                  <a:srgbClr val="172B4D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 of the </a:t>
            </a:r>
            <a:r>
              <a:rPr lang="en-US" sz="1700" b="0" i="0" u="none" strike="noStrike" cap="none" dirty="0" err="1">
                <a:solidFill>
                  <a:srgbClr val="172B4D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taskContext</a:t>
            </a:r>
            <a:r>
              <a:rPr lang="en-US" sz="1700" b="0" i="0" u="none" strike="noStrike" cap="none" dirty="0">
                <a:solidFill>
                  <a:srgbClr val="172B4D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 object.    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endParaRPr lang="en-GB" sz="1700" dirty="0">
              <a:solidFill>
                <a:srgbClr val="172B4D"/>
              </a:solidFill>
              <a:highlight>
                <a:srgbClr val="FFFFFF"/>
              </a:highlight>
              <a:latin typeface="+mj-lt"/>
              <a:ea typeface="Roboto"/>
              <a:cs typeface="Roboto"/>
              <a:sym typeface="Robot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endParaRPr lang="en-GB" sz="1700" dirty="0">
              <a:solidFill>
                <a:srgbClr val="172B4D"/>
              </a:solidFill>
              <a:highlight>
                <a:srgbClr val="FFFFFF"/>
              </a:highlight>
              <a:latin typeface="+mj-lt"/>
              <a:ea typeface="Roboto"/>
              <a:cs typeface="Roboto"/>
              <a:sym typeface="Robot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GB" sz="1700" b="0" i="0" u="none" strike="noStrike" cap="none" dirty="0">
                <a:solidFill>
                  <a:srgbClr val="172B4D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The receiver service only uses rows </a:t>
            </a:r>
            <a:r>
              <a:rPr lang="en-GB" sz="1700" dirty="0">
                <a:solidFill>
                  <a:srgbClr val="172B4D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yet to be inserted </a:t>
            </a:r>
            <a:r>
              <a:rPr lang="en-GB" sz="1700" b="0" i="0" u="none" strike="noStrike" cap="none" dirty="0">
                <a:solidFill>
                  <a:srgbClr val="172B4D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into the business table (IF_PRCS_STS = 0).  </a:t>
            </a:r>
            <a:endParaRPr sz="1700" b="0" i="0" u="none" strike="noStrike" cap="none" dirty="0">
              <a:solidFill>
                <a:srgbClr val="172B4D"/>
              </a:solidFill>
              <a:highlight>
                <a:srgbClr val="FFFFFF"/>
              </a:highlight>
              <a:latin typeface="+mj-lt"/>
              <a:ea typeface="Roboto"/>
              <a:cs typeface="Roboto"/>
              <a:sym typeface="Robot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endParaRPr lang="en-IN" sz="1700" b="0" i="0" u="none" strike="noStrike" cap="none" dirty="0">
              <a:solidFill>
                <a:srgbClr val="172B4D"/>
              </a:solidFill>
              <a:highlight>
                <a:srgbClr val="FFFFFF"/>
              </a:highlight>
              <a:latin typeface="+mj-lt"/>
              <a:ea typeface="Roboto"/>
              <a:cs typeface="Roboto"/>
              <a:sym typeface="Robot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endParaRPr sz="1700" b="0" i="0" u="none" strike="noStrike" cap="none" dirty="0">
              <a:solidFill>
                <a:srgbClr val="172B4D"/>
              </a:solidFill>
              <a:highlight>
                <a:srgbClr val="FFFFFF"/>
              </a:highlight>
              <a:latin typeface="+mj-lt"/>
              <a:ea typeface="Roboto"/>
              <a:cs typeface="Roboto"/>
              <a:sym typeface="Robot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GB" sz="1700" b="0" i="0" u="none" strike="noStrike" cap="none" dirty="0">
                <a:solidFill>
                  <a:srgbClr val="172B4D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Once the rows are successfully inserted into the business table, IF_PRCS_STS item is updated to 2 and columns in IF table are updated.  </a:t>
            </a:r>
            <a:endParaRPr sz="1700" b="0" i="0" u="none" strike="noStrike" cap="none" dirty="0">
              <a:solidFill>
                <a:srgbClr val="172B4D"/>
              </a:solidFill>
              <a:highlight>
                <a:srgbClr val="FFFFFF"/>
              </a:highlight>
              <a:latin typeface="+mj-lt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700" b="0" i="0" u="none" strike="noStrike" cap="none" dirty="0">
              <a:solidFill>
                <a:srgbClr val="172B4D"/>
              </a:solidFill>
              <a:highlight>
                <a:srgbClr val="FFFFFF"/>
              </a:highlight>
              <a:latin typeface="+mj-lt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700" b="0" i="0" u="none" strike="noStrike" cap="none" dirty="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5" name="Google Shape;355;p23"/>
          <p:cNvSpPr txBox="1">
            <a:spLocks noGrp="1"/>
          </p:cNvSpPr>
          <p:nvPr>
            <p:ph type="title"/>
          </p:nvPr>
        </p:nvSpPr>
        <p:spPr>
          <a:xfrm>
            <a:off x="1080000" y="63500"/>
            <a:ext cx="528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/>
              <a:t>My Area of work (Flow) 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56;p23" title="Screenshot 2025-06-06 at 9.01.38 AM.png">
            <a:extLst>
              <a:ext uri="{FF2B5EF4-FFF2-40B4-BE49-F238E27FC236}">
                <a16:creationId xmlns:a16="http://schemas.microsoft.com/office/drawing/2014/main" id="{54EDD714-EB98-8E9E-3C1C-9D1675745AC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784860"/>
            <a:ext cx="9144000" cy="435864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688029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1"/>
          <p:cNvSpPr txBox="1"/>
          <p:nvPr/>
        </p:nvSpPr>
        <p:spPr>
          <a:xfrm>
            <a:off x="535225" y="786950"/>
            <a:ext cx="8194800" cy="40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700" dirty="0">
                <a:solidFill>
                  <a:srgbClr val="172B4D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Batches are backbone of data flow, systems are sent data using which they can carry out a variety of tasks such as </a:t>
            </a:r>
            <a:r>
              <a:rPr lang="en-GB" sz="1700" dirty="0">
                <a:solidFill>
                  <a:srgbClr val="172B4D"/>
                </a:solidFill>
                <a:highlight>
                  <a:schemeClr val="lt1"/>
                </a:highlight>
                <a:latin typeface="+mj-lt"/>
                <a:ea typeface="Roboto"/>
                <a:cs typeface="Roboto"/>
                <a:sym typeface="Roboto"/>
              </a:rPr>
              <a:t>making decisions regarding purchase orders, delivery orders, inventory management in warehouses and their replenishment just to name a few.  </a:t>
            </a:r>
            <a:endParaRPr sz="1700" dirty="0">
              <a:solidFill>
                <a:srgbClr val="172B4D"/>
              </a:solidFill>
              <a:highlight>
                <a:schemeClr val="lt1"/>
              </a:highlight>
              <a:latin typeface="+mj-lt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700" dirty="0">
              <a:solidFill>
                <a:srgbClr val="172B4D"/>
              </a:solidFill>
              <a:highlight>
                <a:schemeClr val="lt1"/>
              </a:highlight>
              <a:latin typeface="+mj-lt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700" dirty="0">
                <a:solidFill>
                  <a:srgbClr val="172B4D"/>
                </a:solidFill>
                <a:highlight>
                  <a:schemeClr val="lt1"/>
                </a:highlight>
                <a:latin typeface="+mj-lt"/>
                <a:ea typeface="Roboto"/>
                <a:cs typeface="Roboto"/>
                <a:sym typeface="Roboto"/>
              </a:rPr>
              <a:t>This process is thus of very high importance. </a:t>
            </a:r>
            <a:endParaRPr sz="1700" dirty="0">
              <a:solidFill>
                <a:srgbClr val="172B4D"/>
              </a:solidFill>
              <a:highlight>
                <a:srgbClr val="FFFFFF"/>
              </a:highlight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504" name="Google Shape;504;p31"/>
          <p:cNvSpPr txBox="1">
            <a:spLocks noGrp="1"/>
          </p:cNvSpPr>
          <p:nvPr>
            <p:ph type="title"/>
          </p:nvPr>
        </p:nvSpPr>
        <p:spPr>
          <a:xfrm>
            <a:off x="1080000" y="63500"/>
            <a:ext cx="528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Significance 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2"/>
          <p:cNvSpPr txBox="1">
            <a:spLocks noGrp="1"/>
          </p:cNvSpPr>
          <p:nvPr>
            <p:ph type="title"/>
          </p:nvPr>
        </p:nvSpPr>
        <p:spPr>
          <a:xfrm>
            <a:off x="1080000" y="63500"/>
            <a:ext cx="528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Work by Week</a:t>
            </a:r>
            <a:endParaRPr/>
          </a:p>
        </p:txBody>
      </p:sp>
      <p:sp>
        <p:nvSpPr>
          <p:cNvPr id="510" name="Google Shape;510;p32"/>
          <p:cNvSpPr txBox="1"/>
          <p:nvPr/>
        </p:nvSpPr>
        <p:spPr>
          <a:xfrm>
            <a:off x="540000" y="786900"/>
            <a:ext cx="8190000" cy="40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GB" sz="2100" b="1" i="0" u="none" strike="noStrike" cap="none" dirty="0">
                <a:solidFill>
                  <a:srgbClr val="172B4D"/>
                </a:solidFill>
                <a:latin typeface="Arial"/>
                <a:ea typeface="Arial"/>
                <a:cs typeface="Arial"/>
                <a:sym typeface="Arial"/>
              </a:rPr>
              <a:t>Week 1 (May 12-16)</a:t>
            </a:r>
            <a:endParaRPr sz="2100" b="1" i="0" u="none" strike="noStrike" cap="none" dirty="0">
              <a:solidFill>
                <a:srgbClr val="172B4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700"/>
              <a:buFont typeface="Verdana"/>
              <a:buChar char="●"/>
            </a:pPr>
            <a:r>
              <a:rPr lang="en-GB" sz="1700" b="0" i="0" u="none" strike="noStrike" cap="none" dirty="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PC Setup </a:t>
            </a:r>
            <a:endParaRPr sz="1700" b="0" i="0" u="none" strike="noStrike" cap="none" dirty="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700"/>
              <a:buFont typeface="Verdana"/>
              <a:buChar char="●"/>
            </a:pPr>
            <a:r>
              <a:rPr lang="en-GB" sz="1700" b="0" i="0" u="none" strike="noStrike" cap="none" dirty="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Attended KT sessions held by </a:t>
            </a:r>
            <a:r>
              <a:rPr lang="en-GB" sz="1700" b="0" i="0" u="none" strike="noStrike" cap="none" dirty="0" err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Pratinav</a:t>
            </a:r>
            <a:r>
              <a:rPr lang="en-GB" sz="1700" b="0" i="0" u="none" strike="noStrike" cap="none" dirty="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 San on SCM terminology and batch processes.  </a:t>
            </a:r>
            <a:endParaRPr sz="1700" b="0" i="0" u="none" strike="noStrike" cap="none" dirty="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 dirty="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 dirty="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100" b="1" i="0" u="none" strike="noStrike" cap="none" dirty="0">
                <a:solidFill>
                  <a:srgbClr val="172B4D"/>
                </a:solidFill>
                <a:latin typeface="Arial"/>
                <a:ea typeface="Arial"/>
                <a:cs typeface="Arial"/>
                <a:sym typeface="Arial"/>
              </a:rPr>
              <a:t>Week 2 (May 19-23)</a:t>
            </a:r>
            <a:endParaRPr sz="2100" b="1" i="0" u="none" strike="noStrike" cap="none" dirty="0">
              <a:solidFill>
                <a:srgbClr val="172B4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700"/>
              <a:buFont typeface="Verdana"/>
              <a:buChar char="●"/>
            </a:pPr>
            <a:r>
              <a:rPr lang="en-GB" sz="1700" b="0" i="0" u="none" strike="noStrike" cap="none" dirty="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Writing of Java and SQL code for the receiver batch. </a:t>
            </a:r>
            <a:endParaRPr sz="1700" b="0" i="0" u="none" strike="noStrike" cap="none" dirty="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700"/>
              <a:buFont typeface="Verdana"/>
              <a:buChar char="●"/>
            </a:pPr>
            <a:r>
              <a:rPr lang="en-GB" sz="1700" b="0" i="0" u="none" strike="noStrike" cap="none" dirty="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Understood setting up of local database for batch unit testing. </a:t>
            </a:r>
            <a:endParaRPr sz="1700" b="0" i="0" u="none" strike="noStrike" cap="none" dirty="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700"/>
              <a:buFont typeface="Verdana"/>
              <a:buChar char="●"/>
            </a:pPr>
            <a:r>
              <a:rPr lang="en-GB" sz="1700" b="0" i="0" u="none" strike="noStrike" cap="none" dirty="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Wrote unit tests for testing the receiver service </a:t>
            </a:r>
            <a:endParaRPr sz="1700" b="0" i="0" u="none" strike="noStrike" cap="none" dirty="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700"/>
              <a:buFont typeface="Verdana"/>
              <a:buChar char="●"/>
            </a:pPr>
            <a:r>
              <a:rPr lang="en-GB" sz="1700" b="0" i="0" u="none" strike="noStrike" cap="none" dirty="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Attended KT sessions held by </a:t>
            </a:r>
            <a:r>
              <a:rPr lang="en-GB" sz="1700" b="0" i="0" u="none" strike="noStrike" cap="none" dirty="0" err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Pratinav</a:t>
            </a:r>
            <a:r>
              <a:rPr lang="en-GB" sz="1700" b="0" i="0" u="none" strike="noStrike" cap="none" dirty="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 San.  </a:t>
            </a:r>
            <a:endParaRPr sz="1700" b="0" i="0" u="none" strike="noStrike" cap="none" dirty="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 dirty="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GB" sz="1700" b="0" i="0" u="none" strike="noStrike" cap="none" dirty="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700" b="0" i="0" u="none" strike="noStrike" cap="none" dirty="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0" i="0" u="none" strike="noStrike" cap="none" dirty="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 dirty="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 dirty="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511" name="Google Shape;511;p32"/>
          <p:cNvGrpSpPr/>
          <p:nvPr/>
        </p:nvGrpSpPr>
        <p:grpSpPr>
          <a:xfrm>
            <a:off x="10200" y="1002410"/>
            <a:ext cx="529800" cy="1627981"/>
            <a:chOff x="4318975" y="1083450"/>
            <a:chExt cx="529800" cy="591305"/>
          </a:xfrm>
        </p:grpSpPr>
        <p:sp>
          <p:nvSpPr>
            <p:cNvPr id="512" name="Google Shape;512;p32"/>
            <p:cNvSpPr/>
            <p:nvPr/>
          </p:nvSpPr>
          <p:spPr>
            <a:xfrm>
              <a:off x="4517129" y="1083455"/>
              <a:ext cx="133500" cy="591300"/>
            </a:xfrm>
            <a:prstGeom prst="rect">
              <a:avLst/>
            </a:prstGeom>
            <a:solidFill>
              <a:srgbClr val="840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13" name="Google Shape;513;p32"/>
            <p:cNvCxnSpPr/>
            <p:nvPr/>
          </p:nvCxnSpPr>
          <p:spPr>
            <a:xfrm rot="10800000">
              <a:off x="4318975" y="1083450"/>
              <a:ext cx="529800" cy="0"/>
            </a:xfrm>
            <a:prstGeom prst="straightConnector1">
              <a:avLst/>
            </a:prstGeom>
            <a:noFill/>
            <a:ln w="9525" cap="flat" cmpd="sng">
              <a:solidFill>
                <a:srgbClr val="840D35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14" name="Google Shape;514;p32"/>
          <p:cNvGrpSpPr/>
          <p:nvPr/>
        </p:nvGrpSpPr>
        <p:grpSpPr>
          <a:xfrm>
            <a:off x="10200" y="2630339"/>
            <a:ext cx="529800" cy="2229604"/>
            <a:chOff x="4318975" y="1083450"/>
            <a:chExt cx="529800" cy="591250"/>
          </a:xfrm>
        </p:grpSpPr>
        <p:sp>
          <p:nvSpPr>
            <p:cNvPr id="515" name="Google Shape;515;p32"/>
            <p:cNvSpPr/>
            <p:nvPr/>
          </p:nvSpPr>
          <p:spPr>
            <a:xfrm>
              <a:off x="4517125" y="1086100"/>
              <a:ext cx="133500" cy="588600"/>
            </a:xfrm>
            <a:prstGeom prst="rect">
              <a:avLst/>
            </a:prstGeom>
            <a:solidFill>
              <a:srgbClr val="840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16" name="Google Shape;516;p32"/>
            <p:cNvCxnSpPr/>
            <p:nvPr/>
          </p:nvCxnSpPr>
          <p:spPr>
            <a:xfrm rot="10800000">
              <a:off x="4318975" y="1083450"/>
              <a:ext cx="529800" cy="0"/>
            </a:xfrm>
            <a:prstGeom prst="straightConnector1">
              <a:avLst/>
            </a:prstGeom>
            <a:noFill/>
            <a:ln w="9525" cap="flat" cmpd="sng">
              <a:solidFill>
                <a:srgbClr val="840D35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/>
        </p:nvSpPr>
        <p:spPr>
          <a:xfrm>
            <a:off x="595500" y="1065250"/>
            <a:ext cx="4639500" cy="37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900" dirty="0">
                <a:solidFill>
                  <a:srgbClr val="172B4D"/>
                </a:solidFill>
              </a:rPr>
              <a:t>Aryan Sudan </a:t>
            </a:r>
            <a:endParaRPr sz="1900" dirty="0">
              <a:solidFill>
                <a:srgbClr val="172B4D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900" dirty="0">
                <a:solidFill>
                  <a:srgbClr val="172B4D"/>
                </a:solidFill>
              </a:rPr>
              <a:t>Born in New-Delhi, India  </a:t>
            </a:r>
            <a:endParaRPr sz="1900" dirty="0">
              <a:solidFill>
                <a:srgbClr val="172B4D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900" dirty="0">
                <a:solidFill>
                  <a:srgbClr val="172B4D"/>
                </a:solidFill>
              </a:rPr>
              <a:t>Live in IIT-Delhi Campus</a:t>
            </a:r>
            <a:endParaRPr sz="1900" dirty="0">
              <a:solidFill>
                <a:srgbClr val="172B4D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900" dirty="0">
              <a:solidFill>
                <a:srgbClr val="172B4D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900" dirty="0">
                <a:solidFill>
                  <a:srgbClr val="172B4D"/>
                </a:solidFill>
              </a:rPr>
              <a:t>Major in Engineering Physics at IIT-Delhi </a:t>
            </a:r>
            <a:endParaRPr sz="1900" dirty="0">
              <a:solidFill>
                <a:srgbClr val="172B4D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900" dirty="0">
              <a:solidFill>
                <a:srgbClr val="172B4D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900" dirty="0">
                <a:solidFill>
                  <a:srgbClr val="172B4D"/>
                </a:solidFill>
              </a:rPr>
              <a:t>Interests: Algorithms, Mathematics and Theoretical Physics   </a:t>
            </a:r>
            <a:endParaRPr sz="1900" dirty="0">
              <a:solidFill>
                <a:srgbClr val="172B4D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900" dirty="0">
              <a:solidFill>
                <a:srgbClr val="172B4D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900" dirty="0">
                <a:solidFill>
                  <a:srgbClr val="172B4D"/>
                </a:solidFill>
              </a:rPr>
              <a:t>Like to play basketball, solve algorithm problems in my free time</a:t>
            </a:r>
            <a:endParaRPr sz="1900" dirty="0">
              <a:solidFill>
                <a:srgbClr val="172B4D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 dirty="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 dirty="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1080000" y="63500"/>
            <a:ext cx="528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  Personal Introduction</a:t>
            </a:r>
            <a:endParaRPr/>
          </a:p>
        </p:txBody>
      </p:sp>
      <p:pic>
        <p:nvPicPr>
          <p:cNvPr id="57" name="Google Shape;5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8050" y="1205700"/>
            <a:ext cx="2522675" cy="3235597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3"/>
          <p:cNvSpPr txBox="1"/>
          <p:nvPr/>
        </p:nvSpPr>
        <p:spPr>
          <a:xfrm>
            <a:off x="535225" y="786950"/>
            <a:ext cx="8194800" cy="40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100" b="1" i="0" u="none" strike="noStrike" cap="none" dirty="0">
                <a:solidFill>
                  <a:srgbClr val="172B4D"/>
                </a:solidFill>
                <a:latin typeface="Arial"/>
                <a:ea typeface="Arial"/>
                <a:cs typeface="Arial"/>
                <a:sym typeface="Arial"/>
              </a:rPr>
              <a:t>Week 3 (May 26-30)</a:t>
            </a:r>
            <a:endParaRPr sz="2100" b="1" i="0" u="none" strike="noStrike" cap="none" dirty="0">
              <a:solidFill>
                <a:srgbClr val="172B4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700"/>
              <a:buFont typeface="Verdana"/>
              <a:buChar char="●"/>
            </a:pPr>
            <a:r>
              <a:rPr lang="en-GB" sz="1700" b="0" i="0" u="none" strike="noStrike" cap="none" dirty="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Fixed errors with unit tests. Tested coverage and fixed issues using SonarQube  </a:t>
            </a:r>
            <a:endParaRPr sz="1700" b="0" i="0" u="none" strike="noStrike" cap="none" dirty="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700"/>
              <a:buFont typeface="Verdana"/>
              <a:buChar char="●"/>
            </a:pPr>
            <a:r>
              <a:rPr lang="en-GB" sz="1700" b="0" i="0" u="none" strike="noStrike" cap="none" dirty="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Made changes to PR suggested by </a:t>
            </a:r>
            <a:r>
              <a:rPr lang="en-GB" sz="1700" b="0" i="0" u="none" strike="noStrike" cap="none" dirty="0" err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Pratinav</a:t>
            </a:r>
            <a:r>
              <a:rPr lang="en-GB" sz="1700" b="0" i="0" u="none" strike="noStrike" cap="none" dirty="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-San. </a:t>
            </a:r>
            <a:endParaRPr sz="1700" b="0" i="0" u="none" strike="noStrike" cap="none" dirty="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700"/>
              <a:buFont typeface="Verdana"/>
              <a:buChar char="●"/>
            </a:pPr>
            <a:r>
              <a:rPr lang="en-GB" sz="1700" b="0" i="0" u="none" strike="noStrike" cap="none" dirty="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Worked on QA sheet for new Jira ticket.   </a:t>
            </a:r>
            <a:endParaRPr sz="1700" b="0" i="0" u="none" strike="noStrike" cap="none" dirty="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 dirty="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0" i="0" u="none" strike="noStrike" cap="none" dirty="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100" b="1" i="0" u="none" strike="noStrike" cap="none" dirty="0">
                <a:solidFill>
                  <a:srgbClr val="172B4D"/>
                </a:solidFill>
                <a:latin typeface="Arial"/>
                <a:ea typeface="Arial"/>
                <a:cs typeface="Arial"/>
                <a:sym typeface="Arial"/>
              </a:rPr>
              <a:t>Week 4 (June 2-6)</a:t>
            </a:r>
            <a:endParaRPr sz="2100" b="1" i="0" u="none" strike="noStrike" cap="none" dirty="0">
              <a:solidFill>
                <a:srgbClr val="172B4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700"/>
              <a:buFont typeface="Verdana"/>
              <a:buChar char="●"/>
            </a:pPr>
            <a:r>
              <a:rPr lang="en-GB" sz="1700" b="0" i="0" u="none" strike="noStrike" cap="none" dirty="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Fixed SQL code and wrote fresh unit tests. </a:t>
            </a:r>
            <a:endParaRPr sz="1700" b="0" i="0" u="none" strike="noStrike" cap="none" dirty="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700"/>
              <a:buFont typeface="Verdana"/>
              <a:buChar char="●"/>
            </a:pPr>
            <a:r>
              <a:rPr lang="en-GB" sz="1700" b="0" i="0" u="none" strike="noStrike" cap="none" dirty="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Made changes to PR suggested by </a:t>
            </a:r>
            <a:r>
              <a:rPr lang="en-GB" sz="1700" b="0" i="0" u="none" strike="noStrike" cap="none" dirty="0" err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Pratinav</a:t>
            </a:r>
            <a:r>
              <a:rPr lang="en-GB" sz="1700" b="0" i="0" u="none" strike="noStrike" cap="none" dirty="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-San. </a:t>
            </a:r>
            <a:endParaRPr sz="1700" b="0" i="0" u="none" strike="noStrike" cap="none" dirty="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700"/>
              <a:buFont typeface="Verdana"/>
              <a:buChar char="●"/>
            </a:pPr>
            <a:r>
              <a:rPr lang="en-GB" sz="1700" b="0" i="0" u="none" strike="noStrike" cap="none" dirty="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Finished Design Documents for Jira ticket.  </a:t>
            </a:r>
            <a:endParaRPr sz="1700" b="0" i="0" u="none" strike="noStrike" cap="none" dirty="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700"/>
              <a:buFont typeface="Verdana"/>
              <a:buChar char="●"/>
            </a:pPr>
            <a:r>
              <a:rPr lang="en-GB" sz="1700" b="0" i="0" u="none" strike="noStrike" cap="none" dirty="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Got PR ready for merging with stg. (Attaching screenshots of tests, links and checking checklist)  </a:t>
            </a:r>
            <a:endParaRPr sz="1700" b="0" i="0" u="none" strike="noStrike" cap="none" dirty="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172B4D"/>
                </a:solidFill>
                <a:latin typeface="Arial"/>
                <a:ea typeface="Arial"/>
                <a:cs typeface="Arial"/>
                <a:sym typeface="Arial"/>
              </a:rPr>
              <a:t>4th June</a:t>
            </a:r>
            <a:r>
              <a:rPr lang="en-GB" sz="1800" b="0" i="0" u="none" strike="noStrike" cap="none" dirty="0">
                <a:solidFill>
                  <a:srgbClr val="172B4D"/>
                </a:solidFill>
                <a:latin typeface="Arial"/>
                <a:ea typeface="Arial"/>
                <a:cs typeface="Arial"/>
                <a:sym typeface="Arial"/>
              </a:rPr>
              <a:t> Branch merged with stg. Testing in staging commences from </a:t>
            </a:r>
            <a:r>
              <a:rPr lang="en-GB" sz="1800" b="1" i="0" u="none" strike="noStrike" cap="none" dirty="0">
                <a:solidFill>
                  <a:srgbClr val="172B4D"/>
                </a:solidFill>
                <a:latin typeface="Arial"/>
                <a:ea typeface="Arial"/>
                <a:cs typeface="Arial"/>
                <a:sym typeface="Arial"/>
              </a:rPr>
              <a:t>9th</a:t>
            </a:r>
            <a:r>
              <a:rPr lang="en-GB" sz="1800" b="0" i="0" u="none" strike="noStrike" cap="none" dirty="0">
                <a:solidFill>
                  <a:srgbClr val="172B4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800" b="1" i="0" u="none" strike="noStrike" cap="none" dirty="0">
                <a:solidFill>
                  <a:srgbClr val="172B4D"/>
                </a:solidFill>
                <a:latin typeface="Arial"/>
                <a:ea typeface="Arial"/>
                <a:cs typeface="Arial"/>
                <a:sym typeface="Arial"/>
              </a:rPr>
              <a:t>June</a:t>
            </a:r>
            <a:r>
              <a:rPr lang="en-GB" sz="1800" b="0" i="0" u="none" strike="noStrike" cap="none" dirty="0">
                <a:solidFill>
                  <a:srgbClr val="172B4D"/>
                </a:solidFill>
                <a:latin typeface="Arial"/>
                <a:ea typeface="Arial"/>
                <a:cs typeface="Arial"/>
                <a:sym typeface="Arial"/>
              </a:rPr>
              <a:t> . </a:t>
            </a:r>
            <a:r>
              <a:rPr lang="en-GB" sz="1800" b="1" i="0" u="none" strike="noStrike" cap="none" dirty="0">
                <a:solidFill>
                  <a:srgbClr val="172B4D"/>
                </a:solidFill>
              </a:rPr>
              <a:t>(Deadline for mergin</a:t>
            </a:r>
            <a:r>
              <a:rPr lang="en-GB" sz="1800" b="1" dirty="0">
                <a:solidFill>
                  <a:srgbClr val="172B4D"/>
                </a:solidFill>
              </a:rPr>
              <a:t>g with stg was 9th June)</a:t>
            </a:r>
            <a:r>
              <a:rPr lang="en-GB" sz="1800" b="0" i="0" u="none" strike="noStrike" cap="none" dirty="0">
                <a:solidFill>
                  <a:srgbClr val="172B4D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sz="1800" b="0" i="0" u="none" strike="noStrike" cap="none" dirty="0">
              <a:solidFill>
                <a:srgbClr val="172B4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172B4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0" i="0" u="none" strike="noStrike" cap="none" dirty="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0" i="0" u="none" strike="noStrike" cap="none" dirty="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522" name="Google Shape;522;p33"/>
          <p:cNvGrpSpPr/>
          <p:nvPr/>
        </p:nvGrpSpPr>
        <p:grpSpPr>
          <a:xfrm>
            <a:off x="0" y="1004684"/>
            <a:ext cx="529800" cy="1898680"/>
            <a:chOff x="4318975" y="1083450"/>
            <a:chExt cx="529800" cy="591305"/>
          </a:xfrm>
        </p:grpSpPr>
        <p:sp>
          <p:nvSpPr>
            <p:cNvPr id="523" name="Google Shape;523;p33"/>
            <p:cNvSpPr/>
            <p:nvPr/>
          </p:nvSpPr>
          <p:spPr>
            <a:xfrm>
              <a:off x="4517129" y="1083455"/>
              <a:ext cx="133500" cy="591300"/>
            </a:xfrm>
            <a:prstGeom prst="rect">
              <a:avLst/>
            </a:prstGeom>
            <a:solidFill>
              <a:srgbClr val="840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4" name="Google Shape;524;p33"/>
            <p:cNvCxnSpPr/>
            <p:nvPr/>
          </p:nvCxnSpPr>
          <p:spPr>
            <a:xfrm rot="10800000">
              <a:off x="4318975" y="1083450"/>
              <a:ext cx="529800" cy="0"/>
            </a:xfrm>
            <a:prstGeom prst="straightConnector1">
              <a:avLst/>
            </a:prstGeom>
            <a:noFill/>
            <a:ln w="9525" cap="flat" cmpd="sng">
              <a:solidFill>
                <a:srgbClr val="840D35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25" name="Google Shape;525;p33"/>
          <p:cNvGrpSpPr/>
          <p:nvPr/>
        </p:nvGrpSpPr>
        <p:grpSpPr>
          <a:xfrm>
            <a:off x="0" y="2903396"/>
            <a:ext cx="529800" cy="1591497"/>
            <a:chOff x="4318975" y="1083450"/>
            <a:chExt cx="529800" cy="591305"/>
          </a:xfrm>
        </p:grpSpPr>
        <p:sp>
          <p:nvSpPr>
            <p:cNvPr id="526" name="Google Shape;526;p33"/>
            <p:cNvSpPr/>
            <p:nvPr/>
          </p:nvSpPr>
          <p:spPr>
            <a:xfrm>
              <a:off x="4517129" y="1083455"/>
              <a:ext cx="133500" cy="591300"/>
            </a:xfrm>
            <a:prstGeom prst="rect">
              <a:avLst/>
            </a:prstGeom>
            <a:solidFill>
              <a:srgbClr val="840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7" name="Google Shape;527;p33"/>
            <p:cNvCxnSpPr/>
            <p:nvPr/>
          </p:nvCxnSpPr>
          <p:spPr>
            <a:xfrm rot="10800000">
              <a:off x="4318975" y="1083450"/>
              <a:ext cx="529800" cy="0"/>
            </a:xfrm>
            <a:prstGeom prst="straightConnector1">
              <a:avLst/>
            </a:prstGeom>
            <a:noFill/>
            <a:ln w="9525" cap="flat" cmpd="sng">
              <a:solidFill>
                <a:srgbClr val="840D35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28" name="Google Shape;528;p33"/>
          <p:cNvGrpSpPr/>
          <p:nvPr/>
        </p:nvGrpSpPr>
        <p:grpSpPr>
          <a:xfrm>
            <a:off x="0" y="4494923"/>
            <a:ext cx="529800" cy="365072"/>
            <a:chOff x="4318975" y="1083450"/>
            <a:chExt cx="529800" cy="591305"/>
          </a:xfrm>
        </p:grpSpPr>
        <p:sp>
          <p:nvSpPr>
            <p:cNvPr id="529" name="Google Shape;529;p33"/>
            <p:cNvSpPr/>
            <p:nvPr/>
          </p:nvSpPr>
          <p:spPr>
            <a:xfrm>
              <a:off x="4517129" y="1083455"/>
              <a:ext cx="133500" cy="591300"/>
            </a:xfrm>
            <a:prstGeom prst="rect">
              <a:avLst/>
            </a:prstGeom>
            <a:solidFill>
              <a:srgbClr val="840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30" name="Google Shape;530;p33"/>
            <p:cNvCxnSpPr/>
            <p:nvPr/>
          </p:nvCxnSpPr>
          <p:spPr>
            <a:xfrm rot="10800000">
              <a:off x="4318975" y="1083450"/>
              <a:ext cx="529800" cy="0"/>
            </a:xfrm>
            <a:prstGeom prst="straightConnector1">
              <a:avLst/>
            </a:prstGeom>
            <a:noFill/>
            <a:ln w="9525" cap="flat" cmpd="sng">
              <a:solidFill>
                <a:srgbClr val="840D35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531" name="Google Shape;531;p33"/>
          <p:cNvSpPr txBox="1">
            <a:spLocks noGrp="1"/>
          </p:cNvSpPr>
          <p:nvPr>
            <p:ph type="title"/>
          </p:nvPr>
        </p:nvSpPr>
        <p:spPr>
          <a:xfrm>
            <a:off x="1080000" y="63500"/>
            <a:ext cx="528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Work by Week (Contd..)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4"/>
          <p:cNvSpPr txBox="1">
            <a:spLocks noGrp="1"/>
          </p:cNvSpPr>
          <p:nvPr>
            <p:ph type="title"/>
          </p:nvPr>
        </p:nvSpPr>
        <p:spPr>
          <a:xfrm>
            <a:off x="1080000" y="63500"/>
            <a:ext cx="528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/>
              <a:t>Snapshots (Branch)</a:t>
            </a:r>
            <a:endParaRPr dirty="0"/>
          </a:p>
        </p:txBody>
      </p:sp>
      <p:pic>
        <p:nvPicPr>
          <p:cNvPr id="537" name="Google Shape;537;p34" title="Screenshot 2025-06-06 at 4.25.07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8774" y="814450"/>
            <a:ext cx="6357750" cy="412882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5"/>
          <p:cNvSpPr txBox="1">
            <a:spLocks noGrp="1"/>
          </p:cNvSpPr>
          <p:nvPr>
            <p:ph type="title"/>
          </p:nvPr>
        </p:nvSpPr>
        <p:spPr>
          <a:xfrm>
            <a:off x="1080000" y="63500"/>
            <a:ext cx="528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/>
              <a:t>Snapshots (PR)</a:t>
            </a:r>
            <a:endParaRPr dirty="0"/>
          </a:p>
        </p:txBody>
      </p:sp>
      <p:pic>
        <p:nvPicPr>
          <p:cNvPr id="543" name="Google Shape;543;p35" title="Screenshot 2025-06-06 at 4.26.38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053" y="809325"/>
            <a:ext cx="6445885" cy="4186049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6"/>
          <p:cNvSpPr txBox="1">
            <a:spLocks noGrp="1"/>
          </p:cNvSpPr>
          <p:nvPr>
            <p:ph type="title"/>
          </p:nvPr>
        </p:nvSpPr>
        <p:spPr>
          <a:xfrm>
            <a:off x="1080000" y="63500"/>
            <a:ext cx="528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/>
              <a:t>Snapshots (Design Docs)</a:t>
            </a:r>
            <a:endParaRPr dirty="0"/>
          </a:p>
        </p:txBody>
      </p:sp>
      <p:pic>
        <p:nvPicPr>
          <p:cNvPr id="549" name="Google Shape;549;p36" title="Screenshot 2025-06-06 at 4.27.02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691" y="800875"/>
            <a:ext cx="6352609" cy="405847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7"/>
          <p:cNvSpPr txBox="1"/>
          <p:nvPr/>
        </p:nvSpPr>
        <p:spPr>
          <a:xfrm>
            <a:off x="535225" y="786950"/>
            <a:ext cx="8194800" cy="40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00"/>
              <a:buFont typeface="Arial"/>
              <a:buChar char="●"/>
            </a:pPr>
            <a:r>
              <a:rPr lang="en-GB" sz="1800" b="0" i="0" u="none" strike="noStrike" cap="none" dirty="0">
                <a:solidFill>
                  <a:srgbClr val="172B4D"/>
                </a:solidFill>
                <a:latin typeface="Arial"/>
                <a:ea typeface="Arial"/>
                <a:cs typeface="Arial"/>
                <a:sym typeface="Arial"/>
              </a:rPr>
              <a:t>Test Batch in Staging environment and make necessary changes if need arises. </a:t>
            </a:r>
            <a:endParaRPr sz="1800" b="0" i="0" u="none" strike="noStrike" cap="none" dirty="0">
              <a:solidFill>
                <a:srgbClr val="172B4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172B4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00"/>
              <a:buFont typeface="Arial"/>
              <a:buChar char="●"/>
            </a:pPr>
            <a:r>
              <a:rPr lang="en-GB" sz="1800" b="0" i="0" u="none" strike="noStrike" cap="none" dirty="0">
                <a:solidFill>
                  <a:srgbClr val="172B4D"/>
                </a:solidFill>
                <a:latin typeface="Arial"/>
                <a:ea typeface="Arial"/>
                <a:cs typeface="Arial"/>
                <a:sym typeface="Arial"/>
              </a:rPr>
              <a:t>After tests clear, testing in VRF and ultimately batch being deployed to production. </a:t>
            </a:r>
            <a:endParaRPr sz="1800" b="0" i="0" u="none" strike="noStrike" cap="none" dirty="0">
              <a:solidFill>
                <a:srgbClr val="172B4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172B4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00"/>
              <a:buFont typeface="Arial"/>
              <a:buChar char="●"/>
            </a:pPr>
            <a:r>
              <a:rPr lang="en-GB" sz="1800" b="0" i="0" u="none" strike="noStrike" cap="none" dirty="0">
                <a:solidFill>
                  <a:srgbClr val="172B4D"/>
                </a:solidFill>
                <a:latin typeface="Arial"/>
                <a:ea typeface="Arial"/>
                <a:cs typeface="Arial"/>
                <a:sym typeface="Arial"/>
              </a:rPr>
              <a:t>Start work on new Jira </a:t>
            </a:r>
            <a:r>
              <a:rPr lang="en-GB" sz="18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ticket</a:t>
            </a:r>
            <a:r>
              <a:rPr lang="en-GB" sz="1700" b="0" i="0" u="none" strike="noStrike" cap="none" dirty="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 on Sender batches and follow same process of Development—&gt; Testing —&gt; Deployment as the Receiver batch.  </a:t>
            </a:r>
            <a:endParaRPr sz="1700" b="0" i="0" u="none" strike="noStrike" cap="none" dirty="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 i="0" u="none" strike="noStrike" cap="none" dirty="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55" name="Google Shape;555;p37"/>
          <p:cNvSpPr txBox="1">
            <a:spLocks noGrp="1"/>
          </p:cNvSpPr>
          <p:nvPr>
            <p:ph type="title"/>
          </p:nvPr>
        </p:nvSpPr>
        <p:spPr>
          <a:xfrm>
            <a:off x="1080000" y="63500"/>
            <a:ext cx="528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Plan for remaining 3 weeks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8"/>
          <p:cNvSpPr txBox="1">
            <a:spLocks noGrp="1"/>
          </p:cNvSpPr>
          <p:nvPr>
            <p:ph type="title"/>
          </p:nvPr>
        </p:nvSpPr>
        <p:spPr>
          <a:xfrm>
            <a:off x="928550" y="132200"/>
            <a:ext cx="786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Learning and Core Competencies (Technical) </a:t>
            </a:r>
            <a:endParaRPr/>
          </a:p>
        </p:txBody>
      </p:sp>
      <p:sp>
        <p:nvSpPr>
          <p:cNvPr id="561" name="Google Shape;561;p38"/>
          <p:cNvSpPr txBox="1"/>
          <p:nvPr/>
        </p:nvSpPr>
        <p:spPr>
          <a:xfrm>
            <a:off x="214325" y="780100"/>
            <a:ext cx="8863800" cy="35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350"/>
              <a:buFont typeface="Verdana"/>
              <a:buChar char="●"/>
            </a:pPr>
            <a:r>
              <a:rPr lang="en-GB" sz="1350" b="1" i="0" u="none" strike="noStrike" cap="none" dirty="0">
                <a:solidFill>
                  <a:srgbClr val="172B4D"/>
                </a:solidFill>
                <a:latin typeface="+mj-lt"/>
                <a:ea typeface="Verdana"/>
                <a:cs typeface="Verdana"/>
                <a:sym typeface="Verdana"/>
              </a:rPr>
              <a:t>SQL</a:t>
            </a:r>
            <a:r>
              <a:rPr lang="en-GB" sz="1350" b="0" i="0" u="none" strike="noStrike" cap="none" dirty="0">
                <a:solidFill>
                  <a:srgbClr val="172B4D"/>
                </a:solidFill>
                <a:latin typeface="+mj-lt"/>
                <a:ea typeface="Verdana"/>
                <a:cs typeface="Verdana"/>
                <a:sym typeface="Verdana"/>
              </a:rPr>
              <a:t>: Picked Up SQL and practiced a lot of problems on it, to learn writing optimized queries.</a:t>
            </a:r>
            <a:endParaRPr sz="1350" b="0" i="0" u="none" strike="noStrike" cap="none" dirty="0">
              <a:solidFill>
                <a:srgbClr val="172B4D"/>
              </a:solidFill>
              <a:latin typeface="+mj-lt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 dirty="0">
              <a:solidFill>
                <a:srgbClr val="172B4D"/>
              </a:solidFill>
              <a:latin typeface="+mj-lt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 dirty="0">
              <a:solidFill>
                <a:srgbClr val="172B4D"/>
              </a:solidFill>
              <a:latin typeface="+mj-lt"/>
              <a:ea typeface="Verdana"/>
              <a:cs typeface="Verdana"/>
              <a:sym typeface="Verdana"/>
            </a:endParaRPr>
          </a:p>
          <a:p>
            <a:pPr marL="457200" marR="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350"/>
              <a:buFont typeface="Verdana"/>
              <a:buChar char="●"/>
            </a:pPr>
            <a:r>
              <a:rPr lang="en-GB" sz="1350" b="1" i="0" u="none" strike="noStrike" cap="none" dirty="0">
                <a:solidFill>
                  <a:srgbClr val="172B4D"/>
                </a:solidFill>
                <a:latin typeface="+mj-lt"/>
                <a:ea typeface="Verdana"/>
                <a:cs typeface="Verdana"/>
                <a:sym typeface="Verdana"/>
              </a:rPr>
              <a:t>Core Java</a:t>
            </a:r>
            <a:r>
              <a:rPr lang="en-GB" sz="1350" b="0" i="0" u="none" strike="noStrike" cap="none" dirty="0">
                <a:solidFill>
                  <a:srgbClr val="172B4D"/>
                </a:solidFill>
                <a:latin typeface="+mj-lt"/>
                <a:ea typeface="Verdana"/>
                <a:cs typeface="Verdana"/>
                <a:sym typeface="Verdana"/>
              </a:rPr>
              <a:t>: This internship allowed me a chance to brush up on Core Java(OOP, Collections Framework etc.) </a:t>
            </a:r>
            <a:endParaRPr sz="1350" b="0" i="0" u="none" strike="noStrike" cap="none" dirty="0">
              <a:solidFill>
                <a:srgbClr val="172B4D"/>
              </a:solidFill>
              <a:latin typeface="+mj-lt"/>
              <a:ea typeface="Verdana"/>
              <a:cs typeface="Verdana"/>
              <a:sym typeface="Verdana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 dirty="0">
              <a:solidFill>
                <a:srgbClr val="172B4D"/>
              </a:solidFill>
              <a:latin typeface="+mj-lt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 dirty="0">
              <a:solidFill>
                <a:srgbClr val="172B4D"/>
              </a:solidFill>
              <a:latin typeface="+mj-lt"/>
              <a:ea typeface="Verdana"/>
              <a:cs typeface="Verdana"/>
              <a:sym typeface="Verdana"/>
            </a:endParaRPr>
          </a:p>
          <a:p>
            <a:pPr marL="457200" marR="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350"/>
              <a:buFont typeface="Verdana"/>
              <a:buChar char="●"/>
            </a:pPr>
            <a:r>
              <a:rPr lang="en-GB" sz="1350" b="1" i="0" u="none" strike="noStrike" cap="none" dirty="0">
                <a:solidFill>
                  <a:srgbClr val="172B4D"/>
                </a:solidFill>
                <a:latin typeface="+mj-lt"/>
                <a:ea typeface="Verdana"/>
                <a:cs typeface="Verdana"/>
                <a:sym typeface="Verdana"/>
              </a:rPr>
              <a:t>Spring Framework and </a:t>
            </a:r>
            <a:r>
              <a:rPr lang="en-GB" sz="1350" b="1" i="0" u="none" strike="noStrike" cap="none" dirty="0" err="1">
                <a:solidFill>
                  <a:srgbClr val="172B4D"/>
                </a:solidFill>
                <a:latin typeface="+mj-lt"/>
                <a:ea typeface="Verdana"/>
                <a:cs typeface="Verdana"/>
                <a:sym typeface="Verdana"/>
              </a:rPr>
              <a:t>Springboot</a:t>
            </a:r>
            <a:r>
              <a:rPr lang="en-GB" sz="1350" b="0" i="0" u="none" strike="noStrike" cap="none" dirty="0">
                <a:solidFill>
                  <a:srgbClr val="172B4D"/>
                </a:solidFill>
                <a:latin typeface="+mj-lt"/>
                <a:ea typeface="Verdana"/>
                <a:cs typeface="Verdana"/>
                <a:sym typeface="Verdana"/>
              </a:rPr>
              <a:t>: After getting to know that my project involves </a:t>
            </a:r>
            <a:r>
              <a:rPr lang="en-GB" sz="1350" b="0" i="0" u="none" strike="noStrike" cap="none" dirty="0" err="1">
                <a:solidFill>
                  <a:srgbClr val="172B4D"/>
                </a:solidFill>
                <a:latin typeface="+mj-lt"/>
                <a:ea typeface="Verdana"/>
                <a:cs typeface="Verdana"/>
                <a:sym typeface="Verdana"/>
              </a:rPr>
              <a:t>Springboot</a:t>
            </a:r>
            <a:r>
              <a:rPr lang="en-GB" sz="1350" b="0" i="0" u="none" strike="noStrike" cap="none" dirty="0">
                <a:solidFill>
                  <a:srgbClr val="172B4D"/>
                </a:solidFill>
                <a:latin typeface="+mj-lt"/>
                <a:ea typeface="Verdana"/>
                <a:cs typeface="Verdana"/>
                <a:sym typeface="Verdana"/>
              </a:rPr>
              <a:t>, I undertook a course on Udemy on the same. (In-Progress) </a:t>
            </a:r>
            <a:endParaRPr sz="1350" b="0" i="0" u="none" strike="noStrike" cap="none" dirty="0">
              <a:solidFill>
                <a:srgbClr val="172B4D"/>
              </a:solidFill>
              <a:latin typeface="+mj-lt"/>
              <a:ea typeface="Verdana"/>
              <a:cs typeface="Verdana"/>
              <a:sym typeface="Verdana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 dirty="0">
              <a:solidFill>
                <a:srgbClr val="172B4D"/>
              </a:solidFill>
              <a:latin typeface="+mj-lt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 dirty="0">
              <a:solidFill>
                <a:srgbClr val="172B4D"/>
              </a:solidFill>
              <a:latin typeface="+mj-lt"/>
              <a:ea typeface="Verdana"/>
              <a:cs typeface="Verdana"/>
              <a:sym typeface="Verdana"/>
            </a:endParaRPr>
          </a:p>
          <a:p>
            <a:pPr marL="457200" marR="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350"/>
              <a:buFont typeface="Verdana"/>
              <a:buChar char="●"/>
            </a:pPr>
            <a:r>
              <a:rPr lang="en-GB" sz="1350" b="1" i="0" u="none" strike="noStrike" cap="none" dirty="0">
                <a:solidFill>
                  <a:srgbClr val="172B4D"/>
                </a:solidFill>
                <a:latin typeface="+mj-lt"/>
                <a:ea typeface="Verdana"/>
                <a:cs typeface="Verdana"/>
                <a:sym typeface="Verdana"/>
              </a:rPr>
              <a:t>Git and </a:t>
            </a:r>
            <a:r>
              <a:rPr lang="en-GB" sz="1350" b="1" i="0" u="none" strike="noStrike" cap="none" dirty="0" err="1">
                <a:solidFill>
                  <a:srgbClr val="172B4D"/>
                </a:solidFill>
                <a:latin typeface="+mj-lt"/>
                <a:ea typeface="Verdana"/>
                <a:cs typeface="Verdana"/>
                <a:sym typeface="Verdana"/>
              </a:rPr>
              <a:t>Github</a:t>
            </a:r>
            <a:r>
              <a:rPr lang="en-GB" sz="1350" b="0" i="0" u="none" strike="noStrike" cap="none" dirty="0">
                <a:solidFill>
                  <a:srgbClr val="172B4D"/>
                </a:solidFill>
                <a:latin typeface="+mj-lt"/>
                <a:ea typeface="Verdana"/>
                <a:cs typeface="Verdana"/>
                <a:sym typeface="Verdana"/>
              </a:rPr>
              <a:t>: No prior experience with Git. Did a tutorial on it, rookie mistakes.</a:t>
            </a:r>
            <a:endParaRPr sz="1350" b="0" i="0" u="none" strike="noStrike" cap="none" dirty="0">
              <a:solidFill>
                <a:srgbClr val="172B4D"/>
              </a:solidFill>
              <a:latin typeface="+mj-lt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 dirty="0">
              <a:solidFill>
                <a:srgbClr val="172B4D"/>
              </a:solidFill>
              <a:latin typeface="+mj-lt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 dirty="0">
              <a:solidFill>
                <a:srgbClr val="172B4D"/>
              </a:solidFill>
              <a:latin typeface="+mj-lt"/>
              <a:ea typeface="Verdana"/>
              <a:cs typeface="Verdana"/>
              <a:sym typeface="Verdana"/>
            </a:endParaRPr>
          </a:p>
          <a:p>
            <a:pPr marL="457200" marR="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350"/>
              <a:buFont typeface="Verdana"/>
              <a:buChar char="●"/>
            </a:pPr>
            <a:r>
              <a:rPr lang="en-GB" sz="1350" b="1" i="0" u="none" strike="noStrike" cap="none" dirty="0">
                <a:solidFill>
                  <a:srgbClr val="172B4D"/>
                </a:solidFill>
                <a:latin typeface="+mj-lt"/>
                <a:ea typeface="Verdana"/>
                <a:cs typeface="Verdana"/>
                <a:sym typeface="Verdana"/>
              </a:rPr>
              <a:t>MacOS terminal and BASH commands</a:t>
            </a:r>
            <a:r>
              <a:rPr lang="en-GB" sz="1350" b="0" i="0" u="none" strike="noStrike" cap="none" dirty="0">
                <a:solidFill>
                  <a:srgbClr val="172B4D"/>
                </a:solidFill>
                <a:latin typeface="+mj-lt"/>
                <a:ea typeface="Verdana"/>
                <a:cs typeface="Verdana"/>
                <a:sym typeface="Verdana"/>
              </a:rPr>
              <a:t>: No prior experience with </a:t>
            </a:r>
            <a:r>
              <a:rPr lang="en-GB" sz="1350" dirty="0">
                <a:solidFill>
                  <a:srgbClr val="172B4D"/>
                </a:solidFill>
                <a:latin typeface="+mj-lt"/>
                <a:ea typeface="Verdana"/>
                <a:cs typeface="Verdana"/>
                <a:sym typeface="Verdana"/>
              </a:rPr>
              <a:t>using</a:t>
            </a:r>
            <a:r>
              <a:rPr lang="en-GB" sz="1350" b="0" i="0" u="none" strike="noStrike" cap="none" dirty="0">
                <a:solidFill>
                  <a:srgbClr val="172B4D"/>
                </a:solidFill>
                <a:latin typeface="+mj-lt"/>
                <a:ea typeface="Verdana"/>
                <a:cs typeface="Verdana"/>
                <a:sym typeface="Verdana"/>
              </a:rPr>
              <a:t> a Ma</a:t>
            </a:r>
            <a:r>
              <a:rPr lang="en-GB" sz="1350" dirty="0">
                <a:solidFill>
                  <a:srgbClr val="172B4D"/>
                </a:solidFill>
                <a:latin typeface="+mj-lt"/>
                <a:ea typeface="Verdana"/>
                <a:cs typeface="Verdana"/>
                <a:sym typeface="Verdana"/>
              </a:rPr>
              <a:t>cBook and </a:t>
            </a:r>
            <a:r>
              <a:rPr lang="en-GB" sz="1350" b="0" i="0" u="none" strike="noStrike" cap="none" dirty="0">
                <a:solidFill>
                  <a:srgbClr val="172B4D"/>
                </a:solidFill>
                <a:latin typeface="+mj-lt"/>
                <a:ea typeface="Verdana"/>
                <a:cs typeface="Verdana"/>
                <a:sym typeface="Verdana"/>
              </a:rPr>
              <a:t>MacOS terminal. Learnt about most used BASH commands and practiced problems on them.</a:t>
            </a:r>
            <a:endParaRPr sz="1350" b="0" i="0" u="none" strike="noStrike" cap="none" dirty="0">
              <a:solidFill>
                <a:srgbClr val="172B4D"/>
              </a:solidFill>
              <a:latin typeface="+mj-lt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9"/>
          <p:cNvSpPr txBox="1"/>
          <p:nvPr/>
        </p:nvSpPr>
        <p:spPr>
          <a:xfrm>
            <a:off x="535225" y="786950"/>
            <a:ext cx="8194800" cy="40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172B4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67" name="Google Shape;567;p39"/>
          <p:cNvSpPr txBox="1">
            <a:spLocks noGrp="1"/>
          </p:cNvSpPr>
          <p:nvPr>
            <p:ph type="title"/>
          </p:nvPr>
        </p:nvSpPr>
        <p:spPr>
          <a:xfrm>
            <a:off x="1080000" y="63500"/>
            <a:ext cx="528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Snapshots </a:t>
            </a:r>
            <a:endParaRPr/>
          </a:p>
        </p:txBody>
      </p:sp>
      <p:pic>
        <p:nvPicPr>
          <p:cNvPr id="568" name="Google Shape;568;p39" title="Screenshot 2025-06-08 15590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325" y="841675"/>
            <a:ext cx="7475350" cy="369527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69" name="Google Shape;569;p39"/>
          <p:cNvSpPr txBox="1"/>
          <p:nvPr/>
        </p:nvSpPr>
        <p:spPr>
          <a:xfrm>
            <a:off x="1359775" y="4624550"/>
            <a:ext cx="622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Practiced problems on Bash on Leetcode and Hackerrank </a:t>
            </a:r>
            <a:endParaRPr sz="1250" b="1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0"/>
          <p:cNvSpPr txBox="1"/>
          <p:nvPr/>
        </p:nvSpPr>
        <p:spPr>
          <a:xfrm>
            <a:off x="535225" y="786950"/>
            <a:ext cx="8194800" cy="40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172B4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75" name="Google Shape;575;p40"/>
          <p:cNvSpPr txBox="1">
            <a:spLocks noGrp="1"/>
          </p:cNvSpPr>
          <p:nvPr>
            <p:ph type="title"/>
          </p:nvPr>
        </p:nvSpPr>
        <p:spPr>
          <a:xfrm>
            <a:off x="1080000" y="63500"/>
            <a:ext cx="528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Snapshots </a:t>
            </a:r>
            <a:endParaRPr/>
          </a:p>
        </p:txBody>
      </p:sp>
      <p:sp>
        <p:nvSpPr>
          <p:cNvPr id="576" name="Google Shape;576;p40"/>
          <p:cNvSpPr txBox="1"/>
          <p:nvPr/>
        </p:nvSpPr>
        <p:spPr>
          <a:xfrm>
            <a:off x="1165500" y="4659250"/>
            <a:ext cx="622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Spent a lot of time practicing SQL on Leetcode to improve query writing </a:t>
            </a:r>
            <a:endParaRPr sz="1250" b="1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77" name="Google Shape;577;p40" title="Screenshot 2025-06-08 16453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500" y="786950"/>
            <a:ext cx="6423774" cy="38376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1"/>
          <p:cNvSpPr txBox="1">
            <a:spLocks noGrp="1"/>
          </p:cNvSpPr>
          <p:nvPr>
            <p:ph type="title"/>
          </p:nvPr>
        </p:nvSpPr>
        <p:spPr>
          <a:xfrm>
            <a:off x="928550" y="132200"/>
            <a:ext cx="786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Learning and Core Competencies (SCM) </a:t>
            </a:r>
            <a:endParaRPr/>
          </a:p>
        </p:txBody>
      </p:sp>
      <p:sp>
        <p:nvSpPr>
          <p:cNvPr id="583" name="Google Shape;583;p41"/>
          <p:cNvSpPr txBox="1"/>
          <p:nvPr/>
        </p:nvSpPr>
        <p:spPr>
          <a:xfrm>
            <a:off x="214325" y="780100"/>
            <a:ext cx="8863800" cy="350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350"/>
              <a:buFont typeface="Verdana"/>
              <a:buChar char="●"/>
            </a:pPr>
            <a:r>
              <a:rPr lang="en-GB" sz="1350" b="1" dirty="0">
                <a:solidFill>
                  <a:srgbClr val="172B4D"/>
                </a:solidFill>
                <a:latin typeface="+mj-lt"/>
                <a:ea typeface="Verdana"/>
                <a:cs typeface="Verdana"/>
                <a:sym typeface="Verdana"/>
              </a:rPr>
              <a:t>Batch Processes: </a:t>
            </a:r>
            <a:r>
              <a:rPr lang="en-GB" sz="1350" dirty="0">
                <a:solidFill>
                  <a:srgbClr val="172B4D"/>
                </a:solidFill>
                <a:latin typeface="+mj-lt"/>
                <a:ea typeface="Verdana"/>
                <a:cs typeface="Verdana"/>
                <a:sym typeface="Verdana"/>
              </a:rPr>
              <a:t>Learnt about batches. Deeper insight into Receiver Batch and overview of all other batches. IF receive process, IF waiting receive process. Overview of the whole reception process.  </a:t>
            </a:r>
            <a:endParaRPr sz="1350" dirty="0">
              <a:solidFill>
                <a:srgbClr val="172B4D"/>
              </a:solidFill>
              <a:latin typeface="+mj-lt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dirty="0">
              <a:solidFill>
                <a:srgbClr val="172B4D"/>
              </a:solidFill>
              <a:latin typeface="+mj-lt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dirty="0">
              <a:solidFill>
                <a:srgbClr val="172B4D"/>
              </a:solidFill>
              <a:latin typeface="+mj-lt"/>
              <a:ea typeface="Verdana"/>
              <a:cs typeface="Verdana"/>
              <a:sym typeface="Verdana"/>
            </a:endParaRPr>
          </a:p>
          <a:p>
            <a:pPr marL="457200" marR="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350"/>
              <a:buFont typeface="Verdana"/>
              <a:buChar char="●"/>
            </a:pPr>
            <a:r>
              <a:rPr lang="en-GB" sz="1350" b="1" dirty="0">
                <a:solidFill>
                  <a:srgbClr val="172B4D"/>
                </a:solidFill>
                <a:latin typeface="+mj-lt"/>
                <a:ea typeface="Verdana"/>
                <a:cs typeface="Verdana"/>
                <a:sym typeface="Verdana"/>
              </a:rPr>
              <a:t>Testing of Receive IFBLs:</a:t>
            </a:r>
            <a:r>
              <a:rPr lang="en-GB" sz="1350" dirty="0">
                <a:solidFill>
                  <a:srgbClr val="172B4D"/>
                </a:solidFill>
                <a:latin typeface="+mj-lt"/>
                <a:ea typeface="Verdana"/>
                <a:cs typeface="Verdana"/>
                <a:sym typeface="Verdana"/>
              </a:rPr>
              <a:t> Tested my batch in staging environment very recently. </a:t>
            </a:r>
            <a:endParaRPr sz="1350" dirty="0">
              <a:solidFill>
                <a:srgbClr val="172B4D"/>
              </a:solidFill>
              <a:latin typeface="+mj-lt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dirty="0">
              <a:solidFill>
                <a:srgbClr val="172B4D"/>
              </a:solidFill>
              <a:latin typeface="+mj-lt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dirty="0">
              <a:solidFill>
                <a:srgbClr val="172B4D"/>
              </a:solidFill>
              <a:latin typeface="+mj-lt"/>
              <a:ea typeface="Verdana"/>
              <a:cs typeface="Verdana"/>
              <a:sym typeface="Verdana"/>
            </a:endParaRPr>
          </a:p>
          <a:p>
            <a:pPr marL="457200" marR="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350"/>
              <a:buFont typeface="Verdana"/>
              <a:buChar char="●"/>
            </a:pPr>
            <a:r>
              <a:rPr lang="en-GB" sz="1350" b="1" dirty="0">
                <a:solidFill>
                  <a:srgbClr val="172B4D"/>
                </a:solidFill>
                <a:latin typeface="+mj-lt"/>
                <a:ea typeface="Verdana"/>
                <a:cs typeface="Verdana"/>
                <a:sym typeface="Verdana"/>
              </a:rPr>
              <a:t>SCM terminology</a:t>
            </a:r>
            <a:r>
              <a:rPr lang="en-GB" sz="1350" dirty="0">
                <a:solidFill>
                  <a:srgbClr val="172B4D"/>
                </a:solidFill>
                <a:latin typeface="+mj-lt"/>
                <a:ea typeface="Verdana"/>
                <a:cs typeface="Verdana"/>
                <a:sym typeface="Verdana"/>
              </a:rPr>
              <a:t> : Learnt about the terms used in SCM department. </a:t>
            </a:r>
            <a:endParaRPr sz="1350" dirty="0">
              <a:solidFill>
                <a:srgbClr val="172B4D"/>
              </a:solidFill>
              <a:latin typeface="+mj-lt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dirty="0">
              <a:solidFill>
                <a:srgbClr val="172B4D"/>
              </a:solidFill>
              <a:latin typeface="+mj-lt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dirty="0">
              <a:solidFill>
                <a:srgbClr val="172B4D"/>
              </a:solidFill>
              <a:latin typeface="+mj-lt"/>
              <a:ea typeface="Verdana"/>
              <a:cs typeface="Verdana"/>
              <a:sym typeface="Verdana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350"/>
              <a:buFont typeface="Verdana"/>
              <a:buChar char="●"/>
            </a:pPr>
            <a:r>
              <a:rPr lang="en-GB" sz="1350" b="1" dirty="0">
                <a:solidFill>
                  <a:srgbClr val="172B4D"/>
                </a:solidFill>
                <a:latin typeface="+mj-lt"/>
                <a:ea typeface="Verdana"/>
                <a:cs typeface="Verdana"/>
                <a:sym typeface="Verdana"/>
              </a:rPr>
              <a:t>PC setup, Local Database setup, Unit Testing (Batch), Testing Coverage (SonarQube):</a:t>
            </a:r>
            <a:r>
              <a:rPr lang="en-GB" sz="1350" dirty="0">
                <a:solidFill>
                  <a:srgbClr val="172B4D"/>
                </a:solidFill>
                <a:latin typeface="+mj-lt"/>
                <a:ea typeface="Verdana"/>
                <a:cs typeface="Verdana"/>
                <a:sym typeface="Verdana"/>
              </a:rPr>
              <a:t> Confluence pages and guidance of my mentor </a:t>
            </a:r>
            <a:r>
              <a:rPr lang="en-GB" sz="1350" dirty="0" err="1">
                <a:solidFill>
                  <a:srgbClr val="172B4D"/>
                </a:solidFill>
                <a:latin typeface="+mj-lt"/>
                <a:ea typeface="Verdana"/>
                <a:cs typeface="Verdana"/>
                <a:sym typeface="Verdana"/>
              </a:rPr>
              <a:t>Pratinav</a:t>
            </a:r>
            <a:r>
              <a:rPr lang="en-GB" sz="1350" dirty="0">
                <a:solidFill>
                  <a:srgbClr val="172B4D"/>
                </a:solidFill>
                <a:latin typeface="+mj-lt"/>
                <a:ea typeface="Verdana"/>
                <a:cs typeface="Verdana"/>
                <a:sym typeface="Verdana"/>
              </a:rPr>
              <a:t>-San  </a:t>
            </a:r>
            <a:endParaRPr sz="1350" dirty="0">
              <a:solidFill>
                <a:srgbClr val="172B4D"/>
              </a:solidFill>
              <a:latin typeface="+mj-lt"/>
              <a:ea typeface="Verdana"/>
              <a:cs typeface="Verdana"/>
              <a:sym typeface="Verdan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 dirty="0">
              <a:solidFill>
                <a:srgbClr val="172B4D"/>
              </a:solidFill>
              <a:latin typeface="+mj-lt"/>
              <a:ea typeface="Verdana"/>
              <a:cs typeface="Verdana"/>
              <a:sym typeface="Verdan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 dirty="0">
              <a:solidFill>
                <a:srgbClr val="172B4D"/>
              </a:solidFill>
              <a:latin typeface="+mj-lt"/>
              <a:ea typeface="Verdana"/>
              <a:cs typeface="Verdana"/>
              <a:sym typeface="Verdana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350"/>
              <a:buFont typeface="Verdana"/>
              <a:buChar char="●"/>
            </a:pPr>
            <a:r>
              <a:rPr lang="en-GB" sz="1350" b="1" dirty="0">
                <a:solidFill>
                  <a:srgbClr val="172B4D"/>
                </a:solidFill>
                <a:latin typeface="+mj-lt"/>
                <a:ea typeface="Verdana"/>
                <a:cs typeface="Verdana"/>
                <a:sym typeface="Verdana"/>
              </a:rPr>
              <a:t>PR request guidelines: </a:t>
            </a:r>
            <a:r>
              <a:rPr lang="en-GB" sz="1350" dirty="0">
                <a:solidFill>
                  <a:srgbClr val="172B4D"/>
                </a:solidFill>
                <a:latin typeface="+mj-lt"/>
                <a:ea typeface="Verdana"/>
                <a:cs typeface="Verdana"/>
                <a:sym typeface="Verdana"/>
              </a:rPr>
              <a:t>Practical skill of learning how to raise PR requests in the team. </a:t>
            </a:r>
            <a:endParaRPr sz="1350" dirty="0">
              <a:solidFill>
                <a:srgbClr val="172B4D"/>
              </a:solidFill>
              <a:latin typeface="+mj-lt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dirty="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2"/>
          <p:cNvSpPr txBox="1"/>
          <p:nvPr/>
        </p:nvSpPr>
        <p:spPr>
          <a:xfrm>
            <a:off x="540000" y="786900"/>
            <a:ext cx="8194800" cy="40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350"/>
              <a:buFont typeface="Verdana"/>
              <a:buChar char="●"/>
            </a:pPr>
            <a:r>
              <a:rPr lang="en-GB" sz="1350" b="1" i="0" u="none" strike="noStrike" cap="none" dirty="0">
                <a:solidFill>
                  <a:srgbClr val="172B4D"/>
                </a:solidFill>
                <a:latin typeface="+mj-lt"/>
                <a:ea typeface="Verdana"/>
                <a:cs typeface="Verdana"/>
                <a:sym typeface="Verdana"/>
              </a:rPr>
              <a:t>Asking the right questions: </a:t>
            </a:r>
            <a:r>
              <a:rPr lang="en-GB" sz="1350" b="0" i="0" u="none" strike="noStrike" cap="none" dirty="0">
                <a:solidFill>
                  <a:srgbClr val="172B4D"/>
                </a:solidFill>
                <a:latin typeface="+mj-lt"/>
                <a:ea typeface="Verdana"/>
                <a:cs typeface="Verdana"/>
                <a:sym typeface="Verdana"/>
              </a:rPr>
              <a:t>Learnt asking questions that are effective, aren’t obvious and not easily available </a:t>
            </a:r>
            <a:endParaRPr sz="1350" b="0" i="0" u="none" strike="noStrike" cap="none" dirty="0">
              <a:solidFill>
                <a:srgbClr val="172B4D"/>
              </a:solidFill>
              <a:latin typeface="+mj-lt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dirty="0">
              <a:solidFill>
                <a:srgbClr val="172B4D"/>
              </a:solidFill>
              <a:latin typeface="+mj-lt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 dirty="0">
              <a:solidFill>
                <a:srgbClr val="172B4D"/>
              </a:solidFill>
              <a:latin typeface="+mj-lt"/>
              <a:ea typeface="Verdana"/>
              <a:cs typeface="Verdana"/>
              <a:sym typeface="Verdana"/>
            </a:endParaRPr>
          </a:p>
          <a:p>
            <a:pPr marL="457200" marR="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350"/>
              <a:buFont typeface="Verdana"/>
              <a:buChar char="●"/>
            </a:pPr>
            <a:r>
              <a:rPr lang="en-GB" sz="1350" b="1" i="0" u="none" strike="noStrike" cap="none" dirty="0">
                <a:solidFill>
                  <a:srgbClr val="172B4D"/>
                </a:solidFill>
                <a:latin typeface="+mj-lt"/>
                <a:ea typeface="Verdana"/>
                <a:cs typeface="Verdana"/>
                <a:sym typeface="Verdana"/>
              </a:rPr>
              <a:t>Collaboration and Cooperation:</a:t>
            </a:r>
            <a:r>
              <a:rPr lang="en-GB" sz="1350" b="0" i="0" u="none" strike="noStrike" cap="none" dirty="0">
                <a:solidFill>
                  <a:srgbClr val="172B4D"/>
                </a:solidFill>
                <a:latin typeface="+mj-lt"/>
                <a:ea typeface="Verdana"/>
                <a:cs typeface="Verdana"/>
                <a:sym typeface="Verdana"/>
              </a:rPr>
              <a:t> I faced challenges in PC setup, local database setup. The learnings from my mentor helped me to help my friend facing similar challenges in the SCM department.</a:t>
            </a:r>
            <a:endParaRPr sz="1350" b="0" i="0" u="none" strike="noStrike" cap="none" dirty="0">
              <a:solidFill>
                <a:srgbClr val="172B4D"/>
              </a:solidFill>
              <a:latin typeface="+mj-lt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dirty="0">
              <a:solidFill>
                <a:srgbClr val="172B4D"/>
              </a:solidFill>
              <a:latin typeface="+mj-lt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 dirty="0">
              <a:solidFill>
                <a:srgbClr val="172B4D"/>
              </a:solidFill>
              <a:latin typeface="+mj-lt"/>
              <a:ea typeface="Verdana"/>
              <a:cs typeface="Verdana"/>
              <a:sym typeface="Verdana"/>
            </a:endParaRPr>
          </a:p>
          <a:p>
            <a:pPr marL="457200" marR="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350"/>
              <a:buFont typeface="Verdana"/>
              <a:buChar char="●"/>
            </a:pPr>
            <a:r>
              <a:rPr lang="en-GB" sz="1350" b="1" i="0" u="none" strike="noStrike" cap="none" dirty="0">
                <a:solidFill>
                  <a:srgbClr val="172B4D"/>
                </a:solidFill>
                <a:latin typeface="+mj-lt"/>
                <a:ea typeface="Verdana"/>
                <a:cs typeface="Verdana"/>
                <a:sym typeface="Verdana"/>
              </a:rPr>
              <a:t>Structuring and documenting work: </a:t>
            </a:r>
            <a:r>
              <a:rPr lang="en-GB" sz="1350" b="0" i="0" u="none" strike="noStrike" cap="none" dirty="0">
                <a:solidFill>
                  <a:srgbClr val="172B4D"/>
                </a:solidFill>
                <a:latin typeface="+mj-lt"/>
                <a:ea typeface="Verdana"/>
                <a:cs typeface="Verdana"/>
                <a:sym typeface="Verdana"/>
              </a:rPr>
              <a:t>Daily work reports, following proper structure while writing code.  </a:t>
            </a:r>
            <a:endParaRPr sz="1350" b="0" i="0" u="none" strike="noStrike" cap="none" dirty="0">
              <a:solidFill>
                <a:srgbClr val="172B4D"/>
              </a:solidFill>
              <a:latin typeface="+mj-lt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dirty="0">
              <a:solidFill>
                <a:srgbClr val="172B4D"/>
              </a:solidFill>
              <a:latin typeface="+mj-lt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 dirty="0">
              <a:solidFill>
                <a:srgbClr val="172B4D"/>
              </a:solidFill>
              <a:latin typeface="+mj-lt"/>
              <a:ea typeface="Verdana"/>
              <a:cs typeface="Verdana"/>
              <a:sym typeface="Verdana"/>
            </a:endParaRPr>
          </a:p>
          <a:p>
            <a:pPr marL="457200" marR="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350"/>
              <a:buFont typeface="Verdana"/>
              <a:buChar char="●"/>
            </a:pPr>
            <a:r>
              <a:rPr lang="en-GB" sz="1350" b="1" i="0" u="none" strike="noStrike" cap="none" dirty="0">
                <a:solidFill>
                  <a:srgbClr val="172B4D"/>
                </a:solidFill>
                <a:latin typeface="+mj-lt"/>
                <a:ea typeface="Verdana"/>
                <a:cs typeface="Verdana"/>
                <a:sym typeface="Verdana"/>
              </a:rPr>
              <a:t>Taking Feedback and improving</a:t>
            </a:r>
            <a:r>
              <a:rPr lang="en-GB" sz="1350" b="1" dirty="0">
                <a:solidFill>
                  <a:srgbClr val="172B4D"/>
                </a:solidFill>
                <a:latin typeface="+mj-lt"/>
                <a:ea typeface="Verdana"/>
                <a:cs typeface="Verdana"/>
                <a:sym typeface="Verdana"/>
              </a:rPr>
              <a:t>:</a:t>
            </a:r>
            <a:r>
              <a:rPr lang="en-GB" sz="1350" dirty="0">
                <a:solidFill>
                  <a:srgbClr val="172B4D"/>
                </a:solidFill>
                <a:latin typeface="+mj-lt"/>
                <a:ea typeface="Verdana"/>
                <a:cs typeface="Verdana"/>
                <a:sym typeface="Verdana"/>
              </a:rPr>
              <a:t> Worked on feedback received from </a:t>
            </a:r>
            <a:r>
              <a:rPr lang="en-GB" sz="1350" dirty="0" err="1">
                <a:solidFill>
                  <a:srgbClr val="172B4D"/>
                </a:solidFill>
                <a:latin typeface="+mj-lt"/>
                <a:ea typeface="Verdana"/>
                <a:cs typeface="Verdana"/>
                <a:sym typeface="Verdana"/>
              </a:rPr>
              <a:t>Pratinav</a:t>
            </a:r>
            <a:r>
              <a:rPr lang="en-GB" sz="1350" dirty="0">
                <a:solidFill>
                  <a:srgbClr val="172B4D"/>
                </a:solidFill>
                <a:latin typeface="+mj-lt"/>
                <a:ea typeface="Verdana"/>
                <a:cs typeface="Verdana"/>
                <a:sym typeface="Verdana"/>
              </a:rPr>
              <a:t>-San and She-San.</a:t>
            </a:r>
            <a:endParaRPr sz="1350" dirty="0">
              <a:solidFill>
                <a:srgbClr val="172B4D"/>
              </a:solidFill>
              <a:latin typeface="+mj-lt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dirty="0">
              <a:solidFill>
                <a:srgbClr val="172B4D"/>
              </a:solidFill>
              <a:latin typeface="+mj-lt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dirty="0">
              <a:solidFill>
                <a:srgbClr val="172B4D"/>
              </a:solidFill>
              <a:latin typeface="+mj-lt"/>
              <a:ea typeface="Verdana"/>
              <a:cs typeface="Verdana"/>
              <a:sym typeface="Verdana"/>
            </a:endParaRPr>
          </a:p>
          <a:p>
            <a:pPr marL="457200" marR="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350"/>
              <a:buFont typeface="Verdana"/>
              <a:buChar char="●"/>
            </a:pPr>
            <a:r>
              <a:rPr lang="en-GB" sz="1350" b="1" dirty="0">
                <a:solidFill>
                  <a:srgbClr val="172B4D"/>
                </a:solidFill>
                <a:latin typeface="+mj-lt"/>
                <a:ea typeface="Verdana"/>
                <a:cs typeface="Verdana"/>
                <a:sym typeface="Verdana"/>
              </a:rPr>
              <a:t>Adaptability:</a:t>
            </a:r>
            <a:r>
              <a:rPr lang="en-GB" sz="1350" dirty="0">
                <a:solidFill>
                  <a:srgbClr val="172B4D"/>
                </a:solidFill>
                <a:latin typeface="+mj-lt"/>
                <a:ea typeface="Verdana"/>
                <a:cs typeface="Verdana"/>
                <a:sym typeface="Verdana"/>
              </a:rPr>
              <a:t> Never worked remotely before. A little challenging initially but adapted</a:t>
            </a:r>
            <a:r>
              <a:rPr lang="en-GB" sz="1350" dirty="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.  </a:t>
            </a:r>
            <a:endParaRPr sz="1350" b="0" i="0" u="none" strike="noStrike" cap="none" dirty="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89" name="Google Shape;589;p42"/>
          <p:cNvSpPr txBox="1">
            <a:spLocks noGrp="1"/>
          </p:cNvSpPr>
          <p:nvPr>
            <p:ph type="title"/>
          </p:nvPr>
        </p:nvSpPr>
        <p:spPr>
          <a:xfrm>
            <a:off x="1080000" y="63500"/>
            <a:ext cx="759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/>
              <a:t>Learning and Core Competencies (Soft Skills)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202875" y="89349"/>
            <a:ext cx="586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Table of Contents </a:t>
            </a:r>
            <a:endParaRPr/>
          </a:p>
        </p:txBody>
      </p:sp>
      <p:grpSp>
        <p:nvGrpSpPr>
          <p:cNvPr id="71" name="Google Shape;71;p10"/>
          <p:cNvGrpSpPr/>
          <p:nvPr/>
        </p:nvGrpSpPr>
        <p:grpSpPr>
          <a:xfrm>
            <a:off x="1" y="1805737"/>
            <a:ext cx="9143704" cy="960813"/>
            <a:chOff x="1593000" y="2322568"/>
            <a:chExt cx="5957975" cy="643500"/>
          </a:xfrm>
        </p:grpSpPr>
        <p:sp>
          <p:nvSpPr>
            <p:cNvPr id="72" name="Google Shape;72;p10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0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0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0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GB" sz="15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My Area of Work</a:t>
              </a:r>
              <a:endParaRPr sz="15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" name="Google Shape;76;p10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6078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0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lang="en-GB" sz="2600" b="0" i="0" u="none" strike="noStrike" cap="none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78" name="Google Shape;78;p10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9" name="Google Shape;79;p10"/>
          <p:cNvGrpSpPr/>
          <p:nvPr/>
        </p:nvGrpSpPr>
        <p:grpSpPr>
          <a:xfrm>
            <a:off x="296" y="2790071"/>
            <a:ext cx="9143704" cy="960813"/>
            <a:chOff x="1593000" y="2322568"/>
            <a:chExt cx="5957975" cy="643500"/>
          </a:xfrm>
        </p:grpSpPr>
        <p:sp>
          <p:nvSpPr>
            <p:cNvPr id="80" name="Google Shape;80;p10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0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0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0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GB" sz="15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Significance</a:t>
              </a:r>
              <a:r>
                <a:rPr lang="en-GB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5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" name="Google Shape;84;p10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6078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lang="en-GB" sz="2600" b="0" i="0" u="none" strike="noStrike" cap="none" dirty="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2600" b="0" i="0" u="none" strike="noStrike" cap="none" dirty="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7" name="Google Shape;87;p10"/>
          <p:cNvGrpSpPr/>
          <p:nvPr/>
        </p:nvGrpSpPr>
        <p:grpSpPr>
          <a:xfrm>
            <a:off x="1" y="827627"/>
            <a:ext cx="9143704" cy="960813"/>
            <a:chOff x="1593000" y="2322568"/>
            <a:chExt cx="5957975" cy="643500"/>
          </a:xfrm>
        </p:grpSpPr>
        <p:sp>
          <p:nvSpPr>
            <p:cNvPr id="88" name="Google Shape;88;p10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0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0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0"/>
            <p:cNvSpPr/>
            <p:nvPr/>
          </p:nvSpPr>
          <p:spPr>
            <a:xfrm>
              <a:off x="2365073" y="2396954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GB" sz="15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The Receive Process</a:t>
              </a:r>
              <a:endParaRPr sz="15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" name="Google Shape;92;p10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6078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0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lang="en-GB" sz="2600" b="0" i="0" u="none" strike="noStrike" cap="none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6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94" name="Google Shape;94;p10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" name="Google Shape;108;p11">
            <a:extLst>
              <a:ext uri="{FF2B5EF4-FFF2-40B4-BE49-F238E27FC236}">
                <a16:creationId xmlns:a16="http://schemas.microsoft.com/office/drawing/2014/main" id="{16300418-C8AA-2183-B78E-3F15C2081F24}"/>
              </a:ext>
            </a:extLst>
          </p:cNvPr>
          <p:cNvGrpSpPr/>
          <p:nvPr/>
        </p:nvGrpSpPr>
        <p:grpSpPr>
          <a:xfrm>
            <a:off x="296" y="3767965"/>
            <a:ext cx="9143704" cy="960813"/>
            <a:chOff x="1593000" y="2322568"/>
            <a:chExt cx="5957975" cy="643500"/>
          </a:xfrm>
        </p:grpSpPr>
        <p:sp>
          <p:nvSpPr>
            <p:cNvPr id="3" name="Google Shape;109;p11">
              <a:extLst>
                <a:ext uri="{FF2B5EF4-FFF2-40B4-BE49-F238E27FC236}">
                  <a16:creationId xmlns:a16="http://schemas.microsoft.com/office/drawing/2014/main" id="{4B3B8495-D9BE-A894-C40D-EE2DC197451F}"/>
                </a:ext>
              </a:extLst>
            </p:cNvPr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110;p11">
              <a:extLst>
                <a:ext uri="{FF2B5EF4-FFF2-40B4-BE49-F238E27FC236}">
                  <a16:creationId xmlns:a16="http://schemas.microsoft.com/office/drawing/2014/main" id="{744EA634-6E11-2CA5-B986-5E1BCB84A25C}"/>
                </a:ext>
              </a:extLst>
            </p:cNvPr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111;p11">
              <a:extLst>
                <a:ext uri="{FF2B5EF4-FFF2-40B4-BE49-F238E27FC236}">
                  <a16:creationId xmlns:a16="http://schemas.microsoft.com/office/drawing/2014/main" id="{3FB42C83-5BA2-1B7B-1023-4B552DF5949A}"/>
                </a:ext>
              </a:extLst>
            </p:cNvPr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12;p11">
              <a:extLst>
                <a:ext uri="{FF2B5EF4-FFF2-40B4-BE49-F238E27FC236}">
                  <a16:creationId xmlns:a16="http://schemas.microsoft.com/office/drawing/2014/main" id="{3E9A335C-31CB-F569-E860-A67BCA70CEF9}"/>
                </a:ext>
              </a:extLst>
            </p:cNvPr>
            <p:cNvSpPr/>
            <p:nvPr/>
          </p:nvSpPr>
          <p:spPr>
            <a:xfrm>
              <a:off x="2365073" y="2396954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GB" sz="15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Work by Week </a:t>
              </a:r>
              <a:endParaRPr sz="15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7" name="Google Shape;113;p11">
              <a:extLst>
                <a:ext uri="{FF2B5EF4-FFF2-40B4-BE49-F238E27FC236}">
                  <a16:creationId xmlns:a16="http://schemas.microsoft.com/office/drawing/2014/main" id="{00A4F86B-D56D-F8B9-2D07-3C5D5AC8663A}"/>
                </a:ext>
              </a:extLst>
            </p:cNvPr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6078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14;p11">
              <a:extLst>
                <a:ext uri="{FF2B5EF4-FFF2-40B4-BE49-F238E27FC236}">
                  <a16:creationId xmlns:a16="http://schemas.microsoft.com/office/drawing/2014/main" id="{98963140-EDF6-F731-7692-891A5FAC5D79}"/>
                </a:ext>
              </a:extLst>
            </p:cNvPr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lang="en-GB" sz="2600" b="0" i="0" u="none" strike="noStrike" cap="none" dirty="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04</a:t>
              </a:r>
              <a:endParaRPr sz="2600" b="0" i="0" u="none" strike="noStrike" cap="none" dirty="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9" name="Google Shape;115;p11">
              <a:extLst>
                <a:ext uri="{FF2B5EF4-FFF2-40B4-BE49-F238E27FC236}">
                  <a16:creationId xmlns:a16="http://schemas.microsoft.com/office/drawing/2014/main" id="{4806F6D9-3582-18A6-560B-CB83565866BC}"/>
                </a:ext>
              </a:extLst>
            </p:cNvPr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46"/>
          <p:cNvSpPr txBox="1"/>
          <p:nvPr/>
        </p:nvSpPr>
        <p:spPr>
          <a:xfrm>
            <a:off x="-125" y="1930575"/>
            <a:ext cx="9144000" cy="16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GB" sz="1800" b="1">
                <a:solidFill>
                  <a:srgbClr val="172B4D"/>
                </a:solidFill>
              </a:rPr>
              <a:t> </a:t>
            </a:r>
            <a:r>
              <a:rPr lang="en-GB" sz="5900" b="1">
                <a:solidFill>
                  <a:srgbClr val="172B4D"/>
                </a:solidFill>
              </a:rPr>
              <a:t>Q &amp; A</a:t>
            </a:r>
            <a:endParaRPr sz="5900" b="1">
              <a:solidFill>
                <a:srgbClr val="172B4D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3"/>
          <p:cNvSpPr txBox="1"/>
          <p:nvPr/>
        </p:nvSpPr>
        <p:spPr>
          <a:xfrm>
            <a:off x="535225" y="786950"/>
            <a:ext cx="8194800" cy="40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750" b="1" i="0" u="none" strike="noStrike" cap="none" dirty="0">
                <a:solidFill>
                  <a:srgbClr val="172B4D"/>
                </a:solidFill>
                <a:latin typeface="Arial"/>
                <a:ea typeface="Arial"/>
                <a:cs typeface="Arial"/>
                <a:sym typeface="Arial"/>
              </a:rPr>
              <a:t>Short Term: </a:t>
            </a:r>
            <a:endParaRPr sz="1750" b="1" i="0" u="none" strike="noStrike" cap="none" dirty="0">
              <a:solidFill>
                <a:srgbClr val="172B4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750" b="1" i="0" u="none" strike="noStrike" cap="none" dirty="0">
                <a:solidFill>
                  <a:srgbClr val="172B4D"/>
                </a:solidFill>
                <a:latin typeface="Arial"/>
                <a:ea typeface="Arial"/>
                <a:cs typeface="Arial"/>
                <a:sym typeface="Arial"/>
              </a:rPr>
              <a:t>Improve the confluence pages:  </a:t>
            </a:r>
            <a:r>
              <a:rPr lang="en-GB" sz="1750" b="0" i="0" u="none" strike="noStrike" cap="none" dirty="0">
                <a:solidFill>
                  <a:srgbClr val="172B4D"/>
                </a:solidFill>
                <a:latin typeface="Arial"/>
                <a:ea typeface="Arial"/>
                <a:cs typeface="Arial"/>
                <a:sym typeface="Arial"/>
              </a:rPr>
              <a:t>As I learn more about SCM processes, I would be able to write pages that are well written, easily understandable</a:t>
            </a:r>
            <a:r>
              <a:rPr lang="en-GB" sz="1750" dirty="0">
                <a:solidFill>
                  <a:srgbClr val="172B4D"/>
                </a:solidFill>
              </a:rPr>
              <a:t> </a:t>
            </a:r>
            <a:r>
              <a:rPr lang="en-GB" sz="1750" b="0" i="0" u="none" strike="noStrike" cap="none" dirty="0">
                <a:solidFill>
                  <a:srgbClr val="172B4D"/>
                </a:solidFill>
                <a:latin typeface="Arial"/>
                <a:ea typeface="Arial"/>
                <a:cs typeface="Arial"/>
                <a:sym typeface="Arial"/>
              </a:rPr>
              <a:t>without prior KT sessions. This will help new-joiners and future interns in their work. </a:t>
            </a:r>
            <a:endParaRPr sz="1750" b="0" i="0" u="none" strike="noStrike" cap="none" dirty="0">
              <a:solidFill>
                <a:srgbClr val="172B4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750" dirty="0">
              <a:solidFill>
                <a:srgbClr val="172B4D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750" b="1" i="0" u="none" strike="noStrike" cap="none" dirty="0">
                <a:solidFill>
                  <a:srgbClr val="172B4D"/>
                </a:solidFill>
              </a:rPr>
              <a:t>Share gained knowledge during KT sessions and internship with others.</a:t>
            </a:r>
            <a:r>
              <a:rPr lang="en-GB" sz="1750" b="0" i="0" u="none" strike="noStrike" cap="none" dirty="0">
                <a:solidFill>
                  <a:srgbClr val="172B4D"/>
                </a:solidFill>
                <a:latin typeface="Arial"/>
                <a:ea typeface="Arial"/>
                <a:cs typeface="Arial"/>
                <a:sym typeface="Arial"/>
              </a:rPr>
              <a:t> There </a:t>
            </a:r>
            <a:r>
              <a:rPr lang="en-GB" sz="1750" dirty="0">
                <a:solidFill>
                  <a:srgbClr val="172B4D"/>
                </a:solidFill>
              </a:rPr>
              <a:t>is a confluence page on testing of receive IFBLs but not on testing of waiting receive IFBLs. Hope to hold KT sessions and write confluence pages after I complete it. </a:t>
            </a:r>
            <a:endParaRPr sz="1750" b="0" i="0" u="none" strike="noStrike" cap="none" dirty="0">
              <a:solidFill>
                <a:srgbClr val="172B4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750" b="0" i="0" u="none" strike="noStrike" cap="none" dirty="0">
              <a:solidFill>
                <a:srgbClr val="172B4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750" b="1" i="0" u="none" strike="noStrike" cap="none" dirty="0">
                <a:solidFill>
                  <a:srgbClr val="172B4D"/>
                </a:solidFill>
                <a:latin typeface="Arial"/>
                <a:ea typeface="Arial"/>
                <a:cs typeface="Arial"/>
                <a:sym typeface="Arial"/>
              </a:rPr>
              <a:t>Long Term:  </a:t>
            </a:r>
            <a:endParaRPr sz="1750" b="1" i="0" u="none" strike="noStrike" cap="none" dirty="0">
              <a:solidFill>
                <a:srgbClr val="172B4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750" dirty="0">
                <a:solidFill>
                  <a:srgbClr val="172B4D"/>
                </a:solidFill>
              </a:rPr>
              <a:t>Learn more about the system and in-depth and hopefully identify and make improvements to it. Keep growing as a software engineer, one who is aware of the business aspects of the work as well. </a:t>
            </a:r>
            <a:endParaRPr sz="1750" dirty="0">
              <a:solidFill>
                <a:srgbClr val="172B4D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 dirty="0">
              <a:solidFill>
                <a:srgbClr val="172B4D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172B4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172B4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 dirty="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 dirty="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95" name="Google Shape;595;p43"/>
          <p:cNvSpPr txBox="1">
            <a:spLocks noGrp="1"/>
          </p:cNvSpPr>
          <p:nvPr>
            <p:ph type="title"/>
          </p:nvPr>
        </p:nvSpPr>
        <p:spPr>
          <a:xfrm>
            <a:off x="1079999" y="63500"/>
            <a:ext cx="752877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/>
              <a:t>What contributions I can make to the team ?   </a:t>
            </a:r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4"/>
          <p:cNvSpPr txBox="1"/>
          <p:nvPr/>
        </p:nvSpPr>
        <p:spPr>
          <a:xfrm>
            <a:off x="535225" y="786950"/>
            <a:ext cx="8194800" cy="40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GB" sz="1700" dirty="0">
                <a:solidFill>
                  <a:srgbClr val="172B4D"/>
                </a:solidFill>
              </a:rPr>
              <a:t>Fast Retailing’s vision is to be a trusted brand that has impact far greater than just innovative clothing. Technology powers this vision, be it web and mobile applications, technology in stores and SCM. </a:t>
            </a:r>
            <a:endParaRPr sz="1700" dirty="0">
              <a:solidFill>
                <a:srgbClr val="172B4D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dirty="0">
              <a:solidFill>
                <a:srgbClr val="172B4D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GB" sz="1700" dirty="0">
                <a:solidFill>
                  <a:srgbClr val="172B4D"/>
                </a:solidFill>
              </a:rPr>
              <a:t>I aspire to be an excellent software engineer. The skills and knowledge I acquire during this internship and hopefully full-time training will allow me to contribute my part in Fast Retailing’s vision.  </a:t>
            </a:r>
            <a:endParaRPr sz="1700" dirty="0">
              <a:solidFill>
                <a:srgbClr val="172B4D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dirty="0">
              <a:solidFill>
                <a:srgbClr val="172B4D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GB" sz="1700" dirty="0">
                <a:solidFill>
                  <a:srgbClr val="172B4D"/>
                </a:solidFill>
              </a:rPr>
              <a:t>Though, I only have knowledge of a very small section of SCM (Receiver Batches). I am eager to learn more about the other processes and make contributions of much greater significance in the near future.</a:t>
            </a:r>
            <a:endParaRPr sz="1700" dirty="0">
              <a:solidFill>
                <a:srgbClr val="172B4D"/>
              </a:solidFill>
            </a:endParaRPr>
          </a:p>
        </p:txBody>
      </p:sp>
      <p:sp>
        <p:nvSpPr>
          <p:cNvPr id="601" name="Google Shape;601;p44"/>
          <p:cNvSpPr txBox="1">
            <a:spLocks noGrp="1"/>
          </p:cNvSpPr>
          <p:nvPr>
            <p:ph type="title"/>
          </p:nvPr>
        </p:nvSpPr>
        <p:spPr>
          <a:xfrm>
            <a:off x="1080000" y="63500"/>
            <a:ext cx="691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/>
              <a:t>How FR’s Vision aligns with my Goals ? </a:t>
            </a:r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5"/>
          <p:cNvSpPr txBox="1"/>
          <p:nvPr/>
        </p:nvSpPr>
        <p:spPr>
          <a:xfrm>
            <a:off x="-125" y="1930575"/>
            <a:ext cx="9144000" cy="16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GB" sz="1800" b="1" dirty="0">
                <a:solidFill>
                  <a:srgbClr val="172B4D"/>
                </a:solidFill>
              </a:rPr>
              <a:t> Thank You Jiang-San for the internship opportunity in your esteemed team</a:t>
            </a:r>
            <a:endParaRPr sz="1800" b="1" dirty="0">
              <a:solidFill>
                <a:srgbClr val="172B4D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GB" sz="1800" b="1" dirty="0">
                <a:solidFill>
                  <a:srgbClr val="172B4D"/>
                </a:solidFill>
              </a:rPr>
              <a:t>Thank You She-San and </a:t>
            </a:r>
            <a:r>
              <a:rPr lang="en-GB" sz="1800" b="1" dirty="0" err="1">
                <a:solidFill>
                  <a:srgbClr val="172B4D"/>
                </a:solidFill>
              </a:rPr>
              <a:t>Pratinav</a:t>
            </a:r>
            <a:r>
              <a:rPr lang="en-GB" sz="1800" b="1" dirty="0">
                <a:solidFill>
                  <a:srgbClr val="172B4D"/>
                </a:solidFill>
              </a:rPr>
              <a:t>-San for guiding me and answering my doubts </a:t>
            </a:r>
            <a:endParaRPr sz="1800" b="1" dirty="0">
              <a:solidFill>
                <a:srgbClr val="172B4D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GB" sz="1800" b="1" dirty="0">
                <a:solidFill>
                  <a:srgbClr val="172B4D"/>
                </a:solidFill>
              </a:rPr>
              <a:t>Thank You Hamamoto-San and HR for smooth on-boarding</a:t>
            </a:r>
            <a:endParaRPr sz="1800" b="1" dirty="0">
              <a:solidFill>
                <a:srgbClr val="172B4D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4"/>
          <p:cNvSpPr txBox="1">
            <a:spLocks noGrp="1"/>
          </p:cNvSpPr>
          <p:nvPr>
            <p:ph type="title"/>
          </p:nvPr>
        </p:nvSpPr>
        <p:spPr>
          <a:xfrm>
            <a:off x="1080000" y="63500"/>
            <a:ext cx="528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SQL logic visualized (Merge) </a:t>
            </a:r>
            <a:endParaRPr/>
          </a:p>
        </p:txBody>
      </p:sp>
      <p:sp>
        <p:nvSpPr>
          <p:cNvPr id="362" name="Google Shape;362;p24"/>
          <p:cNvSpPr/>
          <p:nvPr/>
        </p:nvSpPr>
        <p:spPr>
          <a:xfrm>
            <a:off x="131400" y="894525"/>
            <a:ext cx="1625400" cy="1573800"/>
          </a:xfrm>
          <a:prstGeom prst="ellipse">
            <a:avLst/>
          </a:prstGeom>
          <a:solidFill>
            <a:srgbClr val="CFE2F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63" name="Google Shape;363;p24"/>
          <p:cNvSpPr txBox="1"/>
          <p:nvPr/>
        </p:nvSpPr>
        <p:spPr>
          <a:xfrm>
            <a:off x="188250" y="1111875"/>
            <a:ext cx="1511700" cy="13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taskContext Object </a:t>
            </a:r>
            <a:endParaRPr sz="1050" b="1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b="1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2575" algn="l" rtl="0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850"/>
              <a:buFont typeface="Verdana"/>
              <a:buChar char="●"/>
            </a:pPr>
            <a:r>
              <a:rPr lang="en-GB" sz="8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procGroupId </a:t>
            </a:r>
            <a:endParaRPr sz="850" b="1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2575" algn="l" rtl="0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850"/>
              <a:buFont typeface="Verdana"/>
              <a:buChar char="●"/>
            </a:pPr>
            <a:r>
              <a:rPr lang="en-GB" sz="8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taskId </a:t>
            </a:r>
            <a:endParaRPr sz="850" b="1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2575" algn="l" rtl="0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850"/>
              <a:buFont typeface="Verdana"/>
              <a:buChar char="●"/>
            </a:pPr>
            <a:r>
              <a:rPr lang="en-GB" sz="8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execTime</a:t>
            </a:r>
            <a:endParaRPr sz="850" b="1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64" name="Google Shape;364;p24" title="istockphoto-1475853556-612x61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0000" y="1060100"/>
            <a:ext cx="1211400" cy="121140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24"/>
          <p:cNvSpPr txBox="1"/>
          <p:nvPr/>
        </p:nvSpPr>
        <p:spPr>
          <a:xfrm>
            <a:off x="2060000" y="2027475"/>
            <a:ext cx="1285366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b="1" dirty="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    IF table</a:t>
            </a:r>
            <a:endParaRPr sz="1050" b="1" dirty="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66" name="Google Shape;366;p24"/>
          <p:cNvSpPr txBox="1"/>
          <p:nvPr/>
        </p:nvSpPr>
        <p:spPr>
          <a:xfrm>
            <a:off x="31100" y="4204600"/>
            <a:ext cx="4422300" cy="9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IF table = </a:t>
            </a:r>
            <a:r>
              <a:rPr lang="en-GB" sz="105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IF_BDT.T_R_SME_MKDN_RTIO_TRGT_BU_3_DGT_DEPT_MOLY</a:t>
            </a:r>
            <a:endParaRPr sz="105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0872714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5"/>
          <p:cNvSpPr txBox="1">
            <a:spLocks noGrp="1"/>
          </p:cNvSpPr>
          <p:nvPr>
            <p:ph type="title"/>
          </p:nvPr>
        </p:nvSpPr>
        <p:spPr>
          <a:xfrm>
            <a:off x="1080000" y="63500"/>
            <a:ext cx="528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SQL logic visualized (Merge) </a:t>
            </a:r>
            <a:endParaRPr/>
          </a:p>
        </p:txBody>
      </p:sp>
      <p:sp>
        <p:nvSpPr>
          <p:cNvPr id="372" name="Google Shape;372;p25"/>
          <p:cNvSpPr/>
          <p:nvPr/>
        </p:nvSpPr>
        <p:spPr>
          <a:xfrm>
            <a:off x="131400" y="894525"/>
            <a:ext cx="1625400" cy="1573800"/>
          </a:xfrm>
          <a:prstGeom prst="ellipse">
            <a:avLst/>
          </a:prstGeom>
          <a:solidFill>
            <a:srgbClr val="CFE2F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73" name="Google Shape;373;p25"/>
          <p:cNvSpPr txBox="1"/>
          <p:nvPr/>
        </p:nvSpPr>
        <p:spPr>
          <a:xfrm>
            <a:off x="188250" y="1111875"/>
            <a:ext cx="1511700" cy="13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taskContext Object </a:t>
            </a:r>
            <a:endParaRPr sz="1050" b="1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b="1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2575" algn="l" rtl="0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850"/>
              <a:buFont typeface="Verdana"/>
              <a:buChar char="●"/>
            </a:pPr>
            <a:r>
              <a:rPr lang="en-GB" sz="8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procGroupId </a:t>
            </a:r>
            <a:endParaRPr sz="850" b="1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2575" algn="l" rtl="0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850"/>
              <a:buFont typeface="Verdana"/>
              <a:buChar char="●"/>
            </a:pPr>
            <a:r>
              <a:rPr lang="en-GB" sz="8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taskId </a:t>
            </a:r>
            <a:endParaRPr sz="850" b="1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2575" algn="l" rtl="0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850"/>
              <a:buFont typeface="Verdana"/>
              <a:buChar char="●"/>
            </a:pPr>
            <a:r>
              <a:rPr lang="en-GB" sz="8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execTime</a:t>
            </a:r>
            <a:endParaRPr sz="850" b="1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74" name="Google Shape;374;p25" title="istockphoto-1475853556-612x61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0000" y="1060100"/>
            <a:ext cx="1211400" cy="12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25" title="istockphoto-1475853556-612x61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2650" y="1060100"/>
            <a:ext cx="1211400" cy="12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25" title="istockphoto-1475853556-612x61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7125" y="1075725"/>
            <a:ext cx="1211400" cy="1211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25"/>
          <p:cNvSpPr/>
          <p:nvPr/>
        </p:nvSpPr>
        <p:spPr>
          <a:xfrm>
            <a:off x="5064825" y="1601150"/>
            <a:ext cx="882900" cy="1293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378" name="Google Shape;378;p25"/>
          <p:cNvCxnSpPr/>
          <p:nvPr/>
        </p:nvCxnSpPr>
        <p:spPr>
          <a:xfrm rot="10800000" flipH="1">
            <a:off x="4064650" y="999275"/>
            <a:ext cx="2857500" cy="9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79" name="Google Shape;379;p25"/>
          <p:cNvCxnSpPr/>
          <p:nvPr/>
        </p:nvCxnSpPr>
        <p:spPr>
          <a:xfrm rot="10800000" flipH="1">
            <a:off x="4152650" y="2353975"/>
            <a:ext cx="2857500" cy="9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80" name="Google Shape;380;p25"/>
          <p:cNvCxnSpPr/>
          <p:nvPr/>
        </p:nvCxnSpPr>
        <p:spPr>
          <a:xfrm rot="10800000">
            <a:off x="7023350" y="1008975"/>
            <a:ext cx="5700" cy="135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81" name="Google Shape;381;p25"/>
          <p:cNvCxnSpPr/>
          <p:nvPr/>
        </p:nvCxnSpPr>
        <p:spPr>
          <a:xfrm rot="10800000">
            <a:off x="4064650" y="999275"/>
            <a:ext cx="29100" cy="1341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82" name="Google Shape;382;p25"/>
          <p:cNvSpPr txBox="1"/>
          <p:nvPr/>
        </p:nvSpPr>
        <p:spPr>
          <a:xfrm>
            <a:off x="4093750" y="2525100"/>
            <a:ext cx="33144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0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Inner Joins between gnrl and bulk to create a mapping between Process Group Id and BU_ID</a:t>
            </a:r>
            <a:endParaRPr sz="1050" b="1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83" name="Google Shape;383;p25"/>
          <p:cNvSpPr txBox="1"/>
          <p:nvPr/>
        </p:nvSpPr>
        <p:spPr>
          <a:xfrm>
            <a:off x="2060000" y="2027475"/>
            <a:ext cx="121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b="1" dirty="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    IF table</a:t>
            </a:r>
            <a:endParaRPr sz="1050" b="1" dirty="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84" name="Google Shape;384;p25"/>
          <p:cNvSpPr txBox="1"/>
          <p:nvPr/>
        </p:nvSpPr>
        <p:spPr>
          <a:xfrm>
            <a:off x="4549788" y="1939613"/>
            <a:ext cx="748500" cy="2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gnrl</a:t>
            </a:r>
            <a:endParaRPr sz="1050" b="1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85" name="Google Shape;385;p25"/>
          <p:cNvSpPr txBox="1"/>
          <p:nvPr/>
        </p:nvSpPr>
        <p:spPr>
          <a:xfrm>
            <a:off x="6047425" y="1939625"/>
            <a:ext cx="515100" cy="1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bulk</a:t>
            </a:r>
            <a:endParaRPr sz="1050" b="1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86" name="Google Shape;386;p25"/>
          <p:cNvSpPr txBox="1"/>
          <p:nvPr/>
        </p:nvSpPr>
        <p:spPr>
          <a:xfrm>
            <a:off x="31100" y="4056875"/>
            <a:ext cx="4422300" cy="10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IF table = </a:t>
            </a:r>
            <a:r>
              <a:rPr lang="en-GB" sz="105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IF_BDT.T_R_SME_MKDN_RTIO_TRGT_BU_3_DGT_DEPT_MOLY  </a:t>
            </a:r>
            <a:endParaRPr sz="105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gnrl </a:t>
            </a:r>
            <a:r>
              <a:rPr lang="en-GB" sz="105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=  </a:t>
            </a:r>
            <a:endParaRPr sz="105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BIZ_BDT.SY_M_SME_GNRL_CD_DTL </a:t>
            </a:r>
            <a:endParaRPr sz="105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bulk</a:t>
            </a:r>
            <a:r>
              <a:rPr lang="en-GB" sz="105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endParaRPr sz="105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BIZ_BDT.SY_M_SME_PRCS_GRP_BU_LK</a:t>
            </a:r>
            <a:endParaRPr sz="105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6"/>
          <p:cNvSpPr txBox="1">
            <a:spLocks noGrp="1"/>
          </p:cNvSpPr>
          <p:nvPr>
            <p:ph type="title"/>
          </p:nvPr>
        </p:nvSpPr>
        <p:spPr>
          <a:xfrm>
            <a:off x="1080000" y="63500"/>
            <a:ext cx="528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SQL logic visualized (Merge) </a:t>
            </a:r>
            <a:endParaRPr/>
          </a:p>
        </p:txBody>
      </p:sp>
      <p:sp>
        <p:nvSpPr>
          <p:cNvPr id="392" name="Google Shape;392;p26"/>
          <p:cNvSpPr/>
          <p:nvPr/>
        </p:nvSpPr>
        <p:spPr>
          <a:xfrm>
            <a:off x="131400" y="894525"/>
            <a:ext cx="1625400" cy="1573800"/>
          </a:xfrm>
          <a:prstGeom prst="ellipse">
            <a:avLst/>
          </a:prstGeom>
          <a:solidFill>
            <a:srgbClr val="CFE2F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93" name="Google Shape;393;p26"/>
          <p:cNvSpPr txBox="1"/>
          <p:nvPr/>
        </p:nvSpPr>
        <p:spPr>
          <a:xfrm>
            <a:off x="188250" y="1111875"/>
            <a:ext cx="1511700" cy="13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taskContext Object </a:t>
            </a:r>
            <a:endParaRPr sz="1050" b="1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b="1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2575" algn="l" rtl="0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850"/>
              <a:buFont typeface="Verdana"/>
              <a:buChar char="●"/>
            </a:pPr>
            <a:r>
              <a:rPr lang="en-GB" sz="8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procGroupId </a:t>
            </a:r>
            <a:endParaRPr sz="850" b="1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2575" algn="l" rtl="0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850"/>
              <a:buFont typeface="Verdana"/>
              <a:buChar char="●"/>
            </a:pPr>
            <a:r>
              <a:rPr lang="en-GB" sz="8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taskId </a:t>
            </a:r>
            <a:endParaRPr sz="850" b="1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2575" algn="l" rtl="0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850"/>
              <a:buFont typeface="Verdana"/>
              <a:buChar char="●"/>
            </a:pPr>
            <a:r>
              <a:rPr lang="en-GB" sz="8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execTime</a:t>
            </a:r>
            <a:endParaRPr sz="850" b="1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94" name="Google Shape;394;p26" title="istockphoto-1475853556-612x61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0000" y="1060100"/>
            <a:ext cx="1211400" cy="12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26" title="istockphoto-1475853556-612x61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2650" y="1060100"/>
            <a:ext cx="1211400" cy="12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26" title="istockphoto-1475853556-612x61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7125" y="1075725"/>
            <a:ext cx="1211400" cy="1211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26"/>
          <p:cNvSpPr/>
          <p:nvPr/>
        </p:nvSpPr>
        <p:spPr>
          <a:xfrm>
            <a:off x="5064825" y="1601150"/>
            <a:ext cx="882900" cy="1293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398" name="Google Shape;398;p26"/>
          <p:cNvCxnSpPr/>
          <p:nvPr/>
        </p:nvCxnSpPr>
        <p:spPr>
          <a:xfrm rot="10800000" flipH="1">
            <a:off x="4064650" y="999275"/>
            <a:ext cx="2857500" cy="9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99" name="Google Shape;399;p26"/>
          <p:cNvCxnSpPr/>
          <p:nvPr/>
        </p:nvCxnSpPr>
        <p:spPr>
          <a:xfrm rot="10800000" flipH="1">
            <a:off x="4152650" y="2353975"/>
            <a:ext cx="2857500" cy="9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00" name="Google Shape;400;p26"/>
          <p:cNvCxnSpPr/>
          <p:nvPr/>
        </p:nvCxnSpPr>
        <p:spPr>
          <a:xfrm rot="10800000">
            <a:off x="7023350" y="1008975"/>
            <a:ext cx="5700" cy="135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01" name="Google Shape;401;p26"/>
          <p:cNvCxnSpPr/>
          <p:nvPr/>
        </p:nvCxnSpPr>
        <p:spPr>
          <a:xfrm rot="10800000">
            <a:off x="4064650" y="999275"/>
            <a:ext cx="29100" cy="1341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02" name="Google Shape;402;p26"/>
          <p:cNvSpPr txBox="1"/>
          <p:nvPr/>
        </p:nvSpPr>
        <p:spPr>
          <a:xfrm>
            <a:off x="2060000" y="2027475"/>
            <a:ext cx="129925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b="1" dirty="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    IF table</a:t>
            </a:r>
            <a:endParaRPr sz="1050" b="1" dirty="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3" name="Google Shape;403;p26"/>
          <p:cNvSpPr txBox="1"/>
          <p:nvPr/>
        </p:nvSpPr>
        <p:spPr>
          <a:xfrm>
            <a:off x="4549788" y="1939613"/>
            <a:ext cx="748500" cy="2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gnrl</a:t>
            </a:r>
            <a:endParaRPr sz="1050" b="1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4" name="Google Shape;404;p26"/>
          <p:cNvSpPr txBox="1"/>
          <p:nvPr/>
        </p:nvSpPr>
        <p:spPr>
          <a:xfrm>
            <a:off x="6047425" y="1939625"/>
            <a:ext cx="515100" cy="1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bulk</a:t>
            </a:r>
            <a:endParaRPr sz="1050" b="1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5" name="Google Shape;405;p26"/>
          <p:cNvSpPr txBox="1"/>
          <p:nvPr/>
        </p:nvSpPr>
        <p:spPr>
          <a:xfrm>
            <a:off x="31100" y="4056875"/>
            <a:ext cx="4422300" cy="10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IF table = </a:t>
            </a:r>
            <a:r>
              <a:rPr lang="en-GB" sz="105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IF_BDT.T_R_SME_MKDN_RTIO_TRGT_BU_3_DGT_DEPT_MOLY  </a:t>
            </a:r>
            <a:endParaRPr sz="105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gnrl </a:t>
            </a:r>
            <a:r>
              <a:rPr lang="en-GB" sz="105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=  </a:t>
            </a:r>
            <a:endParaRPr sz="105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BIZ_BDT.SY_M_SME_GNRL_CD_DTL </a:t>
            </a:r>
            <a:endParaRPr sz="105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bulk</a:t>
            </a:r>
            <a:r>
              <a:rPr lang="en-GB" sz="105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endParaRPr sz="105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BIZ_BDT.SY_M_SME_PRCS_GRP_BU_LK</a:t>
            </a:r>
            <a:endParaRPr sz="105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6" name="Google Shape;406;p26"/>
          <p:cNvSpPr/>
          <p:nvPr/>
        </p:nvSpPr>
        <p:spPr>
          <a:xfrm>
            <a:off x="3010700" y="1601150"/>
            <a:ext cx="1053900" cy="1293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7" name="Google Shape;407;p26"/>
          <p:cNvSpPr txBox="1"/>
          <p:nvPr/>
        </p:nvSpPr>
        <p:spPr>
          <a:xfrm>
            <a:off x="2060000" y="2446050"/>
            <a:ext cx="34341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Inner join between IF table and mapping between process group Id and BU_ID to get all records belonging to a particular process group Id </a:t>
            </a:r>
            <a:endParaRPr sz="1050" b="1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7"/>
          <p:cNvSpPr txBox="1">
            <a:spLocks noGrp="1"/>
          </p:cNvSpPr>
          <p:nvPr>
            <p:ph type="title"/>
          </p:nvPr>
        </p:nvSpPr>
        <p:spPr>
          <a:xfrm>
            <a:off x="1080000" y="63500"/>
            <a:ext cx="528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SQL logic visualized (Merge) </a:t>
            </a:r>
            <a:endParaRPr/>
          </a:p>
        </p:txBody>
      </p:sp>
      <p:sp>
        <p:nvSpPr>
          <p:cNvPr id="413" name="Google Shape;413;p27"/>
          <p:cNvSpPr/>
          <p:nvPr/>
        </p:nvSpPr>
        <p:spPr>
          <a:xfrm>
            <a:off x="131400" y="894525"/>
            <a:ext cx="1625400" cy="1573800"/>
          </a:xfrm>
          <a:prstGeom prst="ellipse">
            <a:avLst/>
          </a:prstGeom>
          <a:solidFill>
            <a:srgbClr val="CFE2F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14" name="Google Shape;414;p27"/>
          <p:cNvSpPr txBox="1"/>
          <p:nvPr/>
        </p:nvSpPr>
        <p:spPr>
          <a:xfrm>
            <a:off x="188250" y="1111875"/>
            <a:ext cx="1511700" cy="13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taskContext Object </a:t>
            </a:r>
            <a:endParaRPr sz="1050" b="1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b="1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2575" algn="l" rtl="0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850"/>
              <a:buFont typeface="Verdana"/>
              <a:buChar char="●"/>
            </a:pPr>
            <a:r>
              <a:rPr lang="en-GB" sz="8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procGroupId </a:t>
            </a:r>
            <a:endParaRPr sz="850" b="1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2575" algn="l" rtl="0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850"/>
              <a:buFont typeface="Verdana"/>
              <a:buChar char="●"/>
            </a:pPr>
            <a:r>
              <a:rPr lang="en-GB" sz="8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taskId </a:t>
            </a:r>
            <a:endParaRPr sz="850" b="1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2575" algn="l" rtl="0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850"/>
              <a:buFont typeface="Verdana"/>
              <a:buChar char="●"/>
            </a:pPr>
            <a:r>
              <a:rPr lang="en-GB" sz="8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execTime</a:t>
            </a:r>
            <a:endParaRPr sz="850" b="1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415" name="Google Shape;415;p27" title="istockphoto-1475853556-612x61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0000" y="1060100"/>
            <a:ext cx="1211400" cy="12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27" title="istockphoto-1475853556-612x61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2650" y="1060100"/>
            <a:ext cx="1211400" cy="12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27" title="istockphoto-1475853556-612x61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7125" y="1075725"/>
            <a:ext cx="1211400" cy="1211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27"/>
          <p:cNvSpPr/>
          <p:nvPr/>
        </p:nvSpPr>
        <p:spPr>
          <a:xfrm>
            <a:off x="5064825" y="1601150"/>
            <a:ext cx="882900" cy="1293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419" name="Google Shape;419;p27"/>
          <p:cNvCxnSpPr/>
          <p:nvPr/>
        </p:nvCxnSpPr>
        <p:spPr>
          <a:xfrm rot="10800000" flipH="1">
            <a:off x="4064650" y="999275"/>
            <a:ext cx="2857500" cy="9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20" name="Google Shape;420;p27"/>
          <p:cNvCxnSpPr/>
          <p:nvPr/>
        </p:nvCxnSpPr>
        <p:spPr>
          <a:xfrm rot="10800000" flipH="1">
            <a:off x="4152650" y="2353975"/>
            <a:ext cx="2857500" cy="9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21" name="Google Shape;421;p27"/>
          <p:cNvCxnSpPr/>
          <p:nvPr/>
        </p:nvCxnSpPr>
        <p:spPr>
          <a:xfrm rot="10800000">
            <a:off x="7023350" y="1008975"/>
            <a:ext cx="5700" cy="135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22" name="Google Shape;422;p27"/>
          <p:cNvCxnSpPr/>
          <p:nvPr/>
        </p:nvCxnSpPr>
        <p:spPr>
          <a:xfrm rot="10800000">
            <a:off x="4064650" y="999275"/>
            <a:ext cx="29100" cy="1341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23" name="Google Shape;423;p27"/>
          <p:cNvSpPr txBox="1"/>
          <p:nvPr/>
        </p:nvSpPr>
        <p:spPr>
          <a:xfrm>
            <a:off x="2059999" y="2027475"/>
            <a:ext cx="1203325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b="1" dirty="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    IF table</a:t>
            </a:r>
            <a:endParaRPr sz="1050" b="1" dirty="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4" name="Google Shape;424;p27"/>
          <p:cNvSpPr txBox="1"/>
          <p:nvPr/>
        </p:nvSpPr>
        <p:spPr>
          <a:xfrm>
            <a:off x="4549788" y="1939613"/>
            <a:ext cx="748500" cy="2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gnrl</a:t>
            </a:r>
            <a:endParaRPr sz="1050" b="1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5" name="Google Shape;425;p27"/>
          <p:cNvSpPr txBox="1"/>
          <p:nvPr/>
        </p:nvSpPr>
        <p:spPr>
          <a:xfrm>
            <a:off x="6047425" y="1939625"/>
            <a:ext cx="515100" cy="1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bulk</a:t>
            </a:r>
            <a:endParaRPr sz="1050" b="1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6" name="Google Shape;426;p27"/>
          <p:cNvSpPr txBox="1"/>
          <p:nvPr/>
        </p:nvSpPr>
        <p:spPr>
          <a:xfrm>
            <a:off x="31100" y="4056875"/>
            <a:ext cx="4422300" cy="10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IF table = </a:t>
            </a:r>
            <a:r>
              <a:rPr lang="en-GB" sz="105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IF_BDT.T_R_SME_MKDN_RTIO_TRGT_BU_3_DGT_DEPT_MOLY  </a:t>
            </a:r>
            <a:endParaRPr sz="105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gnrl </a:t>
            </a:r>
            <a:r>
              <a:rPr lang="en-GB" sz="105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=  </a:t>
            </a:r>
            <a:endParaRPr sz="105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BIZ_BDT.SY_M_SME_GNRL_CD_DTL </a:t>
            </a:r>
            <a:endParaRPr sz="105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bulk</a:t>
            </a:r>
            <a:r>
              <a:rPr lang="en-GB" sz="105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endParaRPr sz="105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BIZ_BDT.SY_M_SME_PRCS_GRP_BU_LK</a:t>
            </a:r>
            <a:endParaRPr sz="105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7" name="Google Shape;427;p27"/>
          <p:cNvSpPr/>
          <p:nvPr/>
        </p:nvSpPr>
        <p:spPr>
          <a:xfrm>
            <a:off x="3010700" y="1601150"/>
            <a:ext cx="1053900" cy="1293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8" name="Google Shape;428;p27"/>
          <p:cNvSpPr txBox="1"/>
          <p:nvPr/>
        </p:nvSpPr>
        <p:spPr>
          <a:xfrm>
            <a:off x="2103150" y="2572725"/>
            <a:ext cx="34011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Now all BU_IDs are mapped to a Process Group ID and records not in business table (IF_PRCS_STS = 0), can be loaded into it </a:t>
            </a:r>
            <a:endParaRPr sz="1050" b="1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8"/>
          <p:cNvSpPr txBox="1">
            <a:spLocks noGrp="1"/>
          </p:cNvSpPr>
          <p:nvPr>
            <p:ph type="title"/>
          </p:nvPr>
        </p:nvSpPr>
        <p:spPr>
          <a:xfrm>
            <a:off x="1080000" y="63500"/>
            <a:ext cx="528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SQL logic visualized (Merge) </a:t>
            </a: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131400" y="894525"/>
            <a:ext cx="1625400" cy="1573800"/>
          </a:xfrm>
          <a:prstGeom prst="ellipse">
            <a:avLst/>
          </a:prstGeom>
          <a:solidFill>
            <a:srgbClr val="CFE2F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35" name="Google Shape;435;p28"/>
          <p:cNvSpPr txBox="1"/>
          <p:nvPr/>
        </p:nvSpPr>
        <p:spPr>
          <a:xfrm>
            <a:off x="188250" y="1111875"/>
            <a:ext cx="1511700" cy="13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taskContext Object </a:t>
            </a:r>
            <a:endParaRPr sz="1050" b="1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b="1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2575" algn="l" rtl="0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850"/>
              <a:buFont typeface="Verdana"/>
              <a:buChar char="●"/>
            </a:pPr>
            <a:r>
              <a:rPr lang="en-GB" sz="8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procGroupId </a:t>
            </a:r>
            <a:endParaRPr sz="850" b="1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2575" algn="l" rtl="0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850"/>
              <a:buFont typeface="Verdana"/>
              <a:buChar char="●"/>
            </a:pPr>
            <a:r>
              <a:rPr lang="en-GB" sz="8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taskId </a:t>
            </a:r>
            <a:endParaRPr sz="850" b="1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2575" algn="l" rtl="0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850"/>
              <a:buFont typeface="Verdana"/>
              <a:buChar char="●"/>
            </a:pPr>
            <a:r>
              <a:rPr lang="en-GB" sz="8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execTime</a:t>
            </a:r>
            <a:endParaRPr sz="850" b="1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436" name="Google Shape;436;p28" title="istockphoto-1475853556-612x61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0000" y="1060100"/>
            <a:ext cx="1211400" cy="12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28" title="istockphoto-1475853556-612x61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2650" y="1060100"/>
            <a:ext cx="1211400" cy="12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28" title="istockphoto-1475853556-612x61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7125" y="1075725"/>
            <a:ext cx="1211400" cy="121140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28"/>
          <p:cNvSpPr/>
          <p:nvPr/>
        </p:nvSpPr>
        <p:spPr>
          <a:xfrm>
            <a:off x="5064825" y="1601150"/>
            <a:ext cx="882900" cy="1293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440" name="Google Shape;440;p28"/>
          <p:cNvCxnSpPr/>
          <p:nvPr/>
        </p:nvCxnSpPr>
        <p:spPr>
          <a:xfrm rot="10800000" flipH="1">
            <a:off x="4064650" y="999275"/>
            <a:ext cx="2857500" cy="9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41" name="Google Shape;441;p28"/>
          <p:cNvCxnSpPr/>
          <p:nvPr/>
        </p:nvCxnSpPr>
        <p:spPr>
          <a:xfrm rot="10800000" flipH="1">
            <a:off x="4152650" y="2353975"/>
            <a:ext cx="2857500" cy="9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28"/>
          <p:cNvCxnSpPr/>
          <p:nvPr/>
        </p:nvCxnSpPr>
        <p:spPr>
          <a:xfrm rot="10800000">
            <a:off x="7023350" y="1008975"/>
            <a:ext cx="5700" cy="135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28"/>
          <p:cNvCxnSpPr/>
          <p:nvPr/>
        </p:nvCxnSpPr>
        <p:spPr>
          <a:xfrm rot="10800000">
            <a:off x="4064650" y="999275"/>
            <a:ext cx="29100" cy="1341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44" name="Google Shape;444;p28"/>
          <p:cNvSpPr txBox="1"/>
          <p:nvPr/>
        </p:nvSpPr>
        <p:spPr>
          <a:xfrm>
            <a:off x="2060000" y="2027475"/>
            <a:ext cx="1121774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b="1" dirty="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    IF table</a:t>
            </a:r>
            <a:endParaRPr sz="1050" b="1" dirty="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45" name="Google Shape;445;p28"/>
          <p:cNvSpPr txBox="1"/>
          <p:nvPr/>
        </p:nvSpPr>
        <p:spPr>
          <a:xfrm>
            <a:off x="4549788" y="1939613"/>
            <a:ext cx="748500" cy="2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gnrl</a:t>
            </a:r>
            <a:endParaRPr sz="1050" b="1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46" name="Google Shape;446;p28"/>
          <p:cNvSpPr txBox="1"/>
          <p:nvPr/>
        </p:nvSpPr>
        <p:spPr>
          <a:xfrm>
            <a:off x="6047425" y="1939625"/>
            <a:ext cx="515100" cy="1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bulk</a:t>
            </a:r>
            <a:endParaRPr sz="1050" b="1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47" name="Google Shape;447;p28"/>
          <p:cNvSpPr txBox="1"/>
          <p:nvPr/>
        </p:nvSpPr>
        <p:spPr>
          <a:xfrm>
            <a:off x="4721700" y="3708675"/>
            <a:ext cx="4422300" cy="14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IF table = </a:t>
            </a:r>
            <a:r>
              <a:rPr lang="en-GB" sz="105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IF_BDT.T_R_SME_MKDN_RTIO_TRGT_BU_3_DGT_DEPT_MOLY  </a:t>
            </a:r>
            <a:endParaRPr sz="105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gnrl </a:t>
            </a:r>
            <a:r>
              <a:rPr lang="en-GB" sz="105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=  </a:t>
            </a:r>
            <a:endParaRPr sz="105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BIZ_BDT.SY_M_SME_GNRL_CD_DTL </a:t>
            </a:r>
            <a:endParaRPr sz="105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bulk</a:t>
            </a:r>
            <a:r>
              <a:rPr lang="en-GB" sz="105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endParaRPr sz="105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BIZ_BDT.SY_M_SME_PRCS_GRP_BU_LK </a:t>
            </a:r>
            <a:endParaRPr sz="105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BIZ table</a:t>
            </a:r>
            <a:r>
              <a:rPr lang="en-GB" sz="105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 = BIZ_BDT.T_SME_MKDN_RTIO_TRGT_BU_3_DGT_DEPT_MOLY  </a:t>
            </a:r>
            <a:endParaRPr sz="105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48" name="Google Shape;448;p28"/>
          <p:cNvSpPr/>
          <p:nvPr/>
        </p:nvSpPr>
        <p:spPr>
          <a:xfrm>
            <a:off x="3010700" y="1601150"/>
            <a:ext cx="1053900" cy="1293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449" name="Google Shape;449;p28" title="istockphoto-1475853556-612x61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0000" y="2788575"/>
            <a:ext cx="1211400" cy="1211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0" name="Google Shape;450;p28"/>
          <p:cNvCxnSpPr/>
          <p:nvPr/>
        </p:nvCxnSpPr>
        <p:spPr>
          <a:xfrm flipH="1">
            <a:off x="2660325" y="2292575"/>
            <a:ext cx="4800" cy="807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1" name="Google Shape;451;p28"/>
          <p:cNvSpPr txBox="1"/>
          <p:nvPr/>
        </p:nvSpPr>
        <p:spPr>
          <a:xfrm>
            <a:off x="2095275" y="3711100"/>
            <a:ext cx="113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    BIZ table</a:t>
            </a:r>
            <a:endParaRPr sz="1050" b="1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52" name="Google Shape;452;p28"/>
          <p:cNvSpPr txBox="1"/>
          <p:nvPr/>
        </p:nvSpPr>
        <p:spPr>
          <a:xfrm>
            <a:off x="3010700" y="2572725"/>
            <a:ext cx="27864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Insert records into business table </a:t>
            </a:r>
            <a:endParaRPr sz="1050" b="1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9"/>
          <p:cNvSpPr txBox="1">
            <a:spLocks noGrp="1"/>
          </p:cNvSpPr>
          <p:nvPr>
            <p:ph type="title"/>
          </p:nvPr>
        </p:nvSpPr>
        <p:spPr>
          <a:xfrm>
            <a:off x="1080000" y="63500"/>
            <a:ext cx="528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SQL logic visualized (Merge) </a:t>
            </a:r>
            <a:endParaRPr/>
          </a:p>
        </p:txBody>
      </p:sp>
      <p:sp>
        <p:nvSpPr>
          <p:cNvPr id="458" name="Google Shape;458;p29"/>
          <p:cNvSpPr/>
          <p:nvPr/>
        </p:nvSpPr>
        <p:spPr>
          <a:xfrm>
            <a:off x="131400" y="894525"/>
            <a:ext cx="1625400" cy="1573800"/>
          </a:xfrm>
          <a:prstGeom prst="ellipse">
            <a:avLst/>
          </a:prstGeom>
          <a:solidFill>
            <a:srgbClr val="CFE2F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59" name="Google Shape;459;p29"/>
          <p:cNvSpPr txBox="1"/>
          <p:nvPr/>
        </p:nvSpPr>
        <p:spPr>
          <a:xfrm>
            <a:off x="188250" y="1111875"/>
            <a:ext cx="1511700" cy="13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taskContext Object </a:t>
            </a:r>
            <a:endParaRPr sz="1050" b="1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b="1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2575" algn="l" rtl="0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850"/>
              <a:buFont typeface="Verdana"/>
              <a:buChar char="●"/>
            </a:pPr>
            <a:r>
              <a:rPr lang="en-GB" sz="8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procGroupId </a:t>
            </a:r>
            <a:endParaRPr sz="850" b="1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2575" algn="l" rtl="0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850"/>
              <a:buFont typeface="Verdana"/>
              <a:buChar char="●"/>
            </a:pPr>
            <a:r>
              <a:rPr lang="en-GB" sz="8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taskId </a:t>
            </a:r>
            <a:endParaRPr sz="850" b="1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2575" algn="l" rtl="0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850"/>
              <a:buFont typeface="Verdana"/>
              <a:buChar char="●"/>
            </a:pPr>
            <a:r>
              <a:rPr lang="en-GB" sz="8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execTime</a:t>
            </a:r>
            <a:endParaRPr sz="850" b="1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460" name="Google Shape;460;p29" title="istockphoto-1475853556-612x61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0000" y="1060100"/>
            <a:ext cx="1211400" cy="12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29" title="istockphoto-1475853556-612x61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2650" y="1060100"/>
            <a:ext cx="1211400" cy="12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29" title="istockphoto-1475853556-612x61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7125" y="1075725"/>
            <a:ext cx="1211400" cy="1211400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29"/>
          <p:cNvSpPr/>
          <p:nvPr/>
        </p:nvSpPr>
        <p:spPr>
          <a:xfrm>
            <a:off x="5064825" y="1601150"/>
            <a:ext cx="882900" cy="1293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464" name="Google Shape;464;p29"/>
          <p:cNvCxnSpPr/>
          <p:nvPr/>
        </p:nvCxnSpPr>
        <p:spPr>
          <a:xfrm rot="10800000" flipH="1">
            <a:off x="4064650" y="999275"/>
            <a:ext cx="2857500" cy="9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29"/>
          <p:cNvCxnSpPr/>
          <p:nvPr/>
        </p:nvCxnSpPr>
        <p:spPr>
          <a:xfrm rot="10800000" flipH="1">
            <a:off x="4152650" y="2353975"/>
            <a:ext cx="2857500" cy="9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29"/>
          <p:cNvCxnSpPr/>
          <p:nvPr/>
        </p:nvCxnSpPr>
        <p:spPr>
          <a:xfrm rot="10800000">
            <a:off x="7023350" y="1008975"/>
            <a:ext cx="5700" cy="135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29"/>
          <p:cNvCxnSpPr/>
          <p:nvPr/>
        </p:nvCxnSpPr>
        <p:spPr>
          <a:xfrm rot="10800000">
            <a:off x="4064650" y="999275"/>
            <a:ext cx="29100" cy="1341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68" name="Google Shape;468;p29"/>
          <p:cNvSpPr txBox="1"/>
          <p:nvPr/>
        </p:nvSpPr>
        <p:spPr>
          <a:xfrm>
            <a:off x="2059999" y="2027475"/>
            <a:ext cx="1151325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b="1" dirty="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    IF table</a:t>
            </a:r>
            <a:endParaRPr sz="1050" b="1" dirty="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69" name="Google Shape;469;p29"/>
          <p:cNvSpPr txBox="1"/>
          <p:nvPr/>
        </p:nvSpPr>
        <p:spPr>
          <a:xfrm>
            <a:off x="4549788" y="1939613"/>
            <a:ext cx="748500" cy="2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gnrl</a:t>
            </a:r>
            <a:endParaRPr sz="1050" b="1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0" name="Google Shape;470;p29"/>
          <p:cNvSpPr txBox="1"/>
          <p:nvPr/>
        </p:nvSpPr>
        <p:spPr>
          <a:xfrm>
            <a:off x="6047425" y="1939625"/>
            <a:ext cx="515100" cy="1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bulk</a:t>
            </a:r>
            <a:endParaRPr sz="1050" b="1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1" name="Google Shape;471;p29"/>
          <p:cNvSpPr txBox="1"/>
          <p:nvPr/>
        </p:nvSpPr>
        <p:spPr>
          <a:xfrm>
            <a:off x="4721700" y="3708675"/>
            <a:ext cx="4422300" cy="14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IF table = </a:t>
            </a:r>
            <a:r>
              <a:rPr lang="en-GB" sz="105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IF_BDT.T_R_SME_MKDN_RTIO_TRGT_BU_3_DGT_DEPT_MOLY  </a:t>
            </a:r>
            <a:endParaRPr sz="105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gnrl </a:t>
            </a:r>
            <a:r>
              <a:rPr lang="en-GB" sz="105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=  </a:t>
            </a:r>
            <a:endParaRPr sz="105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BIZ_BDT.SY_M_SME_GNRL_CD_DTL </a:t>
            </a:r>
            <a:endParaRPr sz="105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bulk</a:t>
            </a:r>
            <a:r>
              <a:rPr lang="en-GB" sz="105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endParaRPr sz="105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BIZ_BDT.SY_M_SME_PRCS_GRP_BU_LK </a:t>
            </a:r>
            <a:endParaRPr sz="105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BIZ table</a:t>
            </a:r>
            <a:r>
              <a:rPr lang="en-GB" sz="105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 = BIZ_BDT.T_SME_MKDN_RTIO_TRGT_BU_3_DGT_DEPT_MOLY  </a:t>
            </a:r>
            <a:endParaRPr sz="105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2" name="Google Shape;472;p29"/>
          <p:cNvSpPr/>
          <p:nvPr/>
        </p:nvSpPr>
        <p:spPr>
          <a:xfrm>
            <a:off x="3010700" y="1601150"/>
            <a:ext cx="1053900" cy="1293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473" name="Google Shape;473;p29" title="istockphoto-1475853556-612x61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0000" y="2788575"/>
            <a:ext cx="1211400" cy="1211400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29"/>
          <p:cNvSpPr txBox="1"/>
          <p:nvPr/>
        </p:nvSpPr>
        <p:spPr>
          <a:xfrm>
            <a:off x="2095275" y="3711100"/>
            <a:ext cx="113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    BIZ table</a:t>
            </a:r>
            <a:endParaRPr sz="1050" b="1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475" name="Google Shape;475;p29"/>
          <p:cNvCxnSpPr/>
          <p:nvPr/>
        </p:nvCxnSpPr>
        <p:spPr>
          <a:xfrm>
            <a:off x="1220175" y="2102725"/>
            <a:ext cx="1362300" cy="1013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6" name="Google Shape;476;p29"/>
          <p:cNvCxnSpPr/>
          <p:nvPr/>
        </p:nvCxnSpPr>
        <p:spPr>
          <a:xfrm>
            <a:off x="1256325" y="1861600"/>
            <a:ext cx="1651800" cy="1242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7" name="Google Shape;477;p29"/>
          <p:cNvSpPr txBox="1"/>
          <p:nvPr/>
        </p:nvSpPr>
        <p:spPr>
          <a:xfrm>
            <a:off x="195325" y="2777925"/>
            <a:ext cx="1651800" cy="12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Using attributes of taskContext object.</a:t>
            </a:r>
            <a:endParaRPr sz="1050" b="1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1"/>
          <p:cNvSpPr txBox="1">
            <a:spLocks noGrp="1"/>
          </p:cNvSpPr>
          <p:nvPr>
            <p:ph type="title"/>
          </p:nvPr>
        </p:nvSpPr>
        <p:spPr>
          <a:xfrm>
            <a:off x="1166825" y="63500"/>
            <a:ext cx="48480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Table of Contents (Contd..)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grpSp>
        <p:nvGrpSpPr>
          <p:cNvPr id="100" name="Google Shape;100;p11"/>
          <p:cNvGrpSpPr/>
          <p:nvPr/>
        </p:nvGrpSpPr>
        <p:grpSpPr>
          <a:xfrm>
            <a:off x="296" y="863059"/>
            <a:ext cx="9143704" cy="960811"/>
            <a:chOff x="1593000" y="2322568"/>
            <a:chExt cx="5957975" cy="643500"/>
          </a:xfrm>
        </p:grpSpPr>
        <p:sp>
          <p:nvSpPr>
            <p:cNvPr id="101" name="Google Shape;101;p11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1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1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1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endParaRPr lang="en-GB" sz="15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GB" sz="1500" b="1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Plan for remaining 3 weeks </a:t>
              </a:r>
              <a:endParaRPr sz="15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" name="Google Shape;105;p11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6078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1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lang="en-GB" sz="2600" b="0" i="0" u="none" strike="noStrike" cap="none" dirty="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05</a:t>
              </a:r>
              <a:endParaRPr sz="2600" b="0" i="0" u="none" strike="noStrike" cap="none" dirty="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07" name="Google Shape;107;p11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" name="Google Shape;116;p11"/>
          <p:cNvGrpSpPr/>
          <p:nvPr/>
        </p:nvGrpSpPr>
        <p:grpSpPr>
          <a:xfrm>
            <a:off x="0" y="1840185"/>
            <a:ext cx="9143704" cy="960811"/>
            <a:chOff x="1593000" y="2322568"/>
            <a:chExt cx="5957975" cy="643500"/>
          </a:xfrm>
        </p:grpSpPr>
        <p:sp>
          <p:nvSpPr>
            <p:cNvPr id="117" name="Google Shape;117;p11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endParaRPr lang="en-GB" sz="15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GB" sz="1500" b="1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My Learnings (Technical, SCM, Soft Skills)  </a:t>
              </a:r>
              <a:endParaRPr sz="15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" name="Google Shape;121;p11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607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1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lang="en-GB" sz="2600" b="0" i="0" u="none" strike="noStrike" cap="none" dirty="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06</a:t>
              </a:r>
              <a:endParaRPr sz="2600" b="0" i="0" u="none" strike="noStrike" cap="none" dirty="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4" name="Google Shape;124;p11"/>
          <p:cNvGrpSpPr/>
          <p:nvPr/>
        </p:nvGrpSpPr>
        <p:grpSpPr>
          <a:xfrm>
            <a:off x="296" y="2818427"/>
            <a:ext cx="9143704" cy="960811"/>
            <a:chOff x="1593000" y="2322568"/>
            <a:chExt cx="5957975" cy="643500"/>
          </a:xfrm>
        </p:grpSpPr>
        <p:sp>
          <p:nvSpPr>
            <p:cNvPr id="125" name="Google Shape;125;p11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1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1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1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IN" sz="15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Q&amp;A</a:t>
              </a:r>
              <a:endParaRPr sz="15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" name="Google Shape;129;p11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607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1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lang="en-GB" sz="2600" b="0" i="0" u="none" strike="noStrike" cap="none" dirty="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07</a:t>
              </a:r>
              <a:endParaRPr sz="2600" b="0" i="0" u="none" strike="noStrike" cap="none" dirty="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31" name="Google Shape;131;p11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0"/>
          <p:cNvSpPr txBox="1">
            <a:spLocks noGrp="1"/>
          </p:cNvSpPr>
          <p:nvPr>
            <p:ph type="title"/>
          </p:nvPr>
        </p:nvSpPr>
        <p:spPr>
          <a:xfrm>
            <a:off x="1080000" y="63500"/>
            <a:ext cx="542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SQL logic visualized (Update IF) </a:t>
            </a:r>
            <a:endParaRPr/>
          </a:p>
        </p:txBody>
      </p:sp>
      <p:sp>
        <p:nvSpPr>
          <p:cNvPr id="483" name="Google Shape;483;p30"/>
          <p:cNvSpPr/>
          <p:nvPr/>
        </p:nvSpPr>
        <p:spPr>
          <a:xfrm>
            <a:off x="131400" y="894525"/>
            <a:ext cx="1625400" cy="1573800"/>
          </a:xfrm>
          <a:prstGeom prst="ellipse">
            <a:avLst/>
          </a:prstGeom>
          <a:solidFill>
            <a:srgbClr val="CFE2F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84" name="Google Shape;484;p30"/>
          <p:cNvSpPr txBox="1"/>
          <p:nvPr/>
        </p:nvSpPr>
        <p:spPr>
          <a:xfrm>
            <a:off x="188250" y="1111875"/>
            <a:ext cx="1511700" cy="13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taskContext Object </a:t>
            </a:r>
            <a:endParaRPr sz="1050" b="1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b="1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2575" algn="l" rtl="0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850"/>
              <a:buFont typeface="Verdana"/>
              <a:buChar char="●"/>
            </a:pPr>
            <a:r>
              <a:rPr lang="en-GB" sz="8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procGroupId </a:t>
            </a:r>
            <a:endParaRPr sz="850" b="1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2575" algn="l" rtl="0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850"/>
              <a:buFont typeface="Verdana"/>
              <a:buChar char="●"/>
            </a:pPr>
            <a:r>
              <a:rPr lang="en-GB" sz="8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taskId </a:t>
            </a:r>
            <a:endParaRPr sz="850" b="1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2575" algn="l" rtl="0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850"/>
              <a:buFont typeface="Verdana"/>
              <a:buChar char="●"/>
            </a:pPr>
            <a:r>
              <a:rPr lang="en-GB" sz="8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execTime</a:t>
            </a:r>
            <a:endParaRPr sz="850" b="1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485" name="Google Shape;485;p30" title="istockphoto-1475853556-612x61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0000" y="1060100"/>
            <a:ext cx="1211400" cy="12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30" title="istockphoto-1475853556-612x61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2650" y="1060100"/>
            <a:ext cx="1211400" cy="12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30" title="istockphoto-1475853556-612x61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7125" y="1075725"/>
            <a:ext cx="1211400" cy="121140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30"/>
          <p:cNvSpPr/>
          <p:nvPr/>
        </p:nvSpPr>
        <p:spPr>
          <a:xfrm>
            <a:off x="5064825" y="1601150"/>
            <a:ext cx="882900" cy="1293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489" name="Google Shape;489;p30"/>
          <p:cNvCxnSpPr/>
          <p:nvPr/>
        </p:nvCxnSpPr>
        <p:spPr>
          <a:xfrm rot="10800000" flipH="1">
            <a:off x="4064650" y="999275"/>
            <a:ext cx="2857500" cy="9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90" name="Google Shape;490;p30"/>
          <p:cNvCxnSpPr/>
          <p:nvPr/>
        </p:nvCxnSpPr>
        <p:spPr>
          <a:xfrm rot="10800000" flipH="1">
            <a:off x="4152650" y="2353975"/>
            <a:ext cx="2857500" cy="9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91" name="Google Shape;491;p30"/>
          <p:cNvCxnSpPr/>
          <p:nvPr/>
        </p:nvCxnSpPr>
        <p:spPr>
          <a:xfrm rot="10800000">
            <a:off x="7023350" y="1008975"/>
            <a:ext cx="5700" cy="135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92" name="Google Shape;492;p30"/>
          <p:cNvCxnSpPr/>
          <p:nvPr/>
        </p:nvCxnSpPr>
        <p:spPr>
          <a:xfrm rot="10800000">
            <a:off x="4064650" y="999275"/>
            <a:ext cx="29100" cy="1341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93" name="Google Shape;493;p30"/>
          <p:cNvSpPr txBox="1"/>
          <p:nvPr/>
        </p:nvSpPr>
        <p:spPr>
          <a:xfrm>
            <a:off x="2060000" y="2027475"/>
            <a:ext cx="1123548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b="1" dirty="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    IF table</a:t>
            </a:r>
            <a:endParaRPr sz="1050" b="1" dirty="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94" name="Google Shape;494;p30"/>
          <p:cNvSpPr txBox="1"/>
          <p:nvPr/>
        </p:nvSpPr>
        <p:spPr>
          <a:xfrm>
            <a:off x="4549788" y="1939613"/>
            <a:ext cx="748500" cy="2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gnrl</a:t>
            </a:r>
            <a:endParaRPr sz="1050" b="1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95" name="Google Shape;495;p30"/>
          <p:cNvSpPr txBox="1"/>
          <p:nvPr/>
        </p:nvSpPr>
        <p:spPr>
          <a:xfrm>
            <a:off x="6047425" y="1939625"/>
            <a:ext cx="515100" cy="1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bulk</a:t>
            </a:r>
            <a:endParaRPr sz="1050" b="1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96" name="Google Shape;496;p30"/>
          <p:cNvSpPr txBox="1"/>
          <p:nvPr/>
        </p:nvSpPr>
        <p:spPr>
          <a:xfrm>
            <a:off x="4721700" y="3708675"/>
            <a:ext cx="4422300" cy="14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b="1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b="1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IF table = </a:t>
            </a:r>
            <a:r>
              <a:rPr lang="en-GB" sz="105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IF_BDT.T_R_SME_MKDN_RTIO_TRGT_BU_3_DGT_DEPT_MOLY  </a:t>
            </a:r>
            <a:endParaRPr sz="105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gnrl </a:t>
            </a:r>
            <a:r>
              <a:rPr lang="en-GB" sz="105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=  </a:t>
            </a:r>
            <a:endParaRPr sz="105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BIZ_BDT.SY_M_SME_GNRL_CD_DTL </a:t>
            </a:r>
            <a:endParaRPr sz="105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bulk</a:t>
            </a:r>
            <a:r>
              <a:rPr lang="en-GB" sz="105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endParaRPr sz="105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BIZ_BDT.SY_M_SME_PRCS_GRP_BU_LK  </a:t>
            </a:r>
            <a:endParaRPr sz="1050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97" name="Google Shape;497;p30"/>
          <p:cNvSpPr/>
          <p:nvPr/>
        </p:nvSpPr>
        <p:spPr>
          <a:xfrm>
            <a:off x="3010700" y="1601150"/>
            <a:ext cx="1053900" cy="1293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98" name="Google Shape;498;p30"/>
          <p:cNvSpPr txBox="1"/>
          <p:nvPr/>
        </p:nvSpPr>
        <p:spPr>
          <a:xfrm>
            <a:off x="1756800" y="2524725"/>
            <a:ext cx="2964900" cy="11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Update status (IF_PRCS_STS) to 2 for rows inserted into business table and using attributes of taskContext object, update columns in IF table</a:t>
            </a:r>
            <a:endParaRPr sz="1050" b="1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"/>
          <p:cNvSpPr txBox="1">
            <a:spLocks noGrp="1"/>
          </p:cNvSpPr>
          <p:nvPr>
            <p:ph type="title"/>
          </p:nvPr>
        </p:nvSpPr>
        <p:spPr>
          <a:xfrm>
            <a:off x="1080000" y="63500"/>
            <a:ext cx="528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The Receive Process  </a:t>
            </a:r>
            <a:endParaRPr/>
          </a:p>
        </p:txBody>
      </p:sp>
      <p:sp>
        <p:nvSpPr>
          <p:cNvPr id="137" name="Google Shape;137;p12"/>
          <p:cNvSpPr/>
          <p:nvPr/>
        </p:nvSpPr>
        <p:spPr>
          <a:xfrm>
            <a:off x="1080000" y="2578550"/>
            <a:ext cx="2233200" cy="1168200"/>
          </a:xfrm>
          <a:prstGeom prst="roundRect">
            <a:avLst>
              <a:gd name="adj" fmla="val 16667"/>
            </a:avLst>
          </a:prstGeom>
          <a:solidFill>
            <a:srgbClr val="A2C4C9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8" name="Google Shape;138;p12"/>
          <p:cNvSpPr txBox="1"/>
          <p:nvPr/>
        </p:nvSpPr>
        <p:spPr>
          <a:xfrm>
            <a:off x="1368875" y="2709050"/>
            <a:ext cx="1836900" cy="6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50"/>
              <a:buFont typeface="Arial"/>
              <a:buNone/>
            </a:pPr>
            <a:r>
              <a:rPr lang="en-GB" sz="4850" b="1" i="0" u="none" strike="noStrike" cap="none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EDH</a:t>
            </a:r>
            <a:endParaRPr sz="4850" b="1" i="0" u="none" strike="noStrike" cap="none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9" name="Google Shape;139;p12"/>
          <p:cNvSpPr/>
          <p:nvPr/>
        </p:nvSpPr>
        <p:spPr>
          <a:xfrm>
            <a:off x="0" y="4032300"/>
            <a:ext cx="1111200" cy="1111200"/>
          </a:xfrm>
          <a:prstGeom prst="ellipse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0" name="Google Shape;140;p12"/>
          <p:cNvSpPr txBox="1"/>
          <p:nvPr/>
        </p:nvSpPr>
        <p:spPr>
          <a:xfrm>
            <a:off x="130350" y="4314600"/>
            <a:ext cx="850500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lang="en-GB" sz="2050" b="0" i="0" u="none" strike="noStrike" cap="none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Sys1</a:t>
            </a:r>
            <a:endParaRPr sz="2050" b="0" i="0" u="none" strike="noStrike" cap="none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1" name="Google Shape;141;p12"/>
          <p:cNvSpPr/>
          <p:nvPr/>
        </p:nvSpPr>
        <p:spPr>
          <a:xfrm>
            <a:off x="1641000" y="4032300"/>
            <a:ext cx="1111200" cy="1111200"/>
          </a:xfrm>
          <a:prstGeom prst="ellipse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2" name="Google Shape;142;p12"/>
          <p:cNvSpPr txBox="1"/>
          <p:nvPr/>
        </p:nvSpPr>
        <p:spPr>
          <a:xfrm>
            <a:off x="1771350" y="4314600"/>
            <a:ext cx="850500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lang="en-GB" sz="2050" b="0" i="0" u="none" strike="noStrike" cap="none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Sys2</a:t>
            </a:r>
            <a:endParaRPr sz="2050" b="0" i="0" u="none" strike="noStrike" cap="none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3" name="Google Shape;143;p12"/>
          <p:cNvSpPr/>
          <p:nvPr/>
        </p:nvSpPr>
        <p:spPr>
          <a:xfrm>
            <a:off x="3282000" y="4032300"/>
            <a:ext cx="1111200" cy="1111200"/>
          </a:xfrm>
          <a:prstGeom prst="ellipse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4" name="Google Shape;144;p12"/>
          <p:cNvSpPr txBox="1"/>
          <p:nvPr/>
        </p:nvSpPr>
        <p:spPr>
          <a:xfrm>
            <a:off x="3412350" y="4314600"/>
            <a:ext cx="850500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lang="en-GB" sz="2050" b="0" i="0" u="none" strike="noStrike" cap="none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Sys3</a:t>
            </a:r>
            <a:endParaRPr sz="2050" b="0" i="0" u="none" strike="noStrike" cap="none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5" name="Google Shape;145;p12"/>
          <p:cNvSpPr txBox="1"/>
          <p:nvPr/>
        </p:nvSpPr>
        <p:spPr>
          <a:xfrm>
            <a:off x="4923525" y="4109350"/>
            <a:ext cx="37533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n-GB" sz="1350" b="1" i="0" u="none" strike="noStrike" cap="none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Systems Send Data to EDH in CSV format</a:t>
            </a:r>
            <a:r>
              <a:rPr lang="en-GB" sz="1050" b="1" i="0" u="none" strike="noStrike" cap="none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050" b="1" i="0" u="none" strike="noStrike" cap="none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"/>
          <p:cNvSpPr txBox="1">
            <a:spLocks noGrp="1"/>
          </p:cNvSpPr>
          <p:nvPr>
            <p:ph type="title"/>
          </p:nvPr>
        </p:nvSpPr>
        <p:spPr>
          <a:xfrm>
            <a:off x="1080000" y="63500"/>
            <a:ext cx="528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The Receive Process  </a:t>
            </a:r>
            <a:endParaRPr/>
          </a:p>
        </p:txBody>
      </p:sp>
      <p:sp>
        <p:nvSpPr>
          <p:cNvPr id="151" name="Google Shape;151;p13"/>
          <p:cNvSpPr/>
          <p:nvPr/>
        </p:nvSpPr>
        <p:spPr>
          <a:xfrm>
            <a:off x="1080000" y="2578550"/>
            <a:ext cx="2233200" cy="1168200"/>
          </a:xfrm>
          <a:prstGeom prst="roundRect">
            <a:avLst>
              <a:gd name="adj" fmla="val 16667"/>
            </a:avLst>
          </a:prstGeom>
          <a:solidFill>
            <a:srgbClr val="A2C4C9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2" name="Google Shape;152;p13"/>
          <p:cNvSpPr txBox="1"/>
          <p:nvPr/>
        </p:nvSpPr>
        <p:spPr>
          <a:xfrm>
            <a:off x="1368875" y="2709050"/>
            <a:ext cx="1836900" cy="6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50"/>
              <a:buFont typeface="Arial"/>
              <a:buNone/>
            </a:pPr>
            <a:r>
              <a:rPr lang="en-GB" sz="4850" b="1" i="0" u="none" strike="noStrike" cap="none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EDH</a:t>
            </a:r>
            <a:endParaRPr sz="4850" b="1" i="0" u="none" strike="noStrike" cap="none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3" name="Google Shape;153;p13"/>
          <p:cNvSpPr/>
          <p:nvPr/>
        </p:nvSpPr>
        <p:spPr>
          <a:xfrm>
            <a:off x="0" y="4032300"/>
            <a:ext cx="1111200" cy="1111200"/>
          </a:xfrm>
          <a:prstGeom prst="ellipse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4" name="Google Shape;154;p13"/>
          <p:cNvSpPr txBox="1"/>
          <p:nvPr/>
        </p:nvSpPr>
        <p:spPr>
          <a:xfrm>
            <a:off x="130350" y="4314600"/>
            <a:ext cx="850500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lang="en-GB" sz="2050" b="0" i="0" u="none" strike="noStrike" cap="none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Sys1</a:t>
            </a:r>
            <a:endParaRPr sz="2050" b="0" i="0" u="none" strike="noStrike" cap="none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5" name="Google Shape;155;p13"/>
          <p:cNvSpPr/>
          <p:nvPr/>
        </p:nvSpPr>
        <p:spPr>
          <a:xfrm>
            <a:off x="1641000" y="4032300"/>
            <a:ext cx="1111200" cy="1111200"/>
          </a:xfrm>
          <a:prstGeom prst="ellipse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6" name="Google Shape;156;p13"/>
          <p:cNvSpPr txBox="1"/>
          <p:nvPr/>
        </p:nvSpPr>
        <p:spPr>
          <a:xfrm>
            <a:off x="1771350" y="4314600"/>
            <a:ext cx="850500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lang="en-GB" sz="2050" b="0" i="0" u="none" strike="noStrike" cap="none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Sys2</a:t>
            </a:r>
            <a:endParaRPr sz="2050" b="0" i="0" u="none" strike="noStrike" cap="none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7" name="Google Shape;157;p13"/>
          <p:cNvSpPr/>
          <p:nvPr/>
        </p:nvSpPr>
        <p:spPr>
          <a:xfrm>
            <a:off x="3282000" y="4032300"/>
            <a:ext cx="1111200" cy="1111200"/>
          </a:xfrm>
          <a:prstGeom prst="ellipse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8" name="Google Shape;158;p13"/>
          <p:cNvSpPr txBox="1"/>
          <p:nvPr/>
        </p:nvSpPr>
        <p:spPr>
          <a:xfrm>
            <a:off x="3412350" y="4314600"/>
            <a:ext cx="850500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lang="en-GB" sz="2050" b="0" i="0" u="none" strike="noStrike" cap="none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Sys3</a:t>
            </a:r>
            <a:endParaRPr sz="2050" b="0" i="0" u="none" strike="noStrike" cap="none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9" name="Google Shape;159;p13"/>
          <p:cNvSpPr txBox="1"/>
          <p:nvPr/>
        </p:nvSpPr>
        <p:spPr>
          <a:xfrm>
            <a:off x="4923525" y="4109350"/>
            <a:ext cx="37533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n-GB" sz="1350" b="1" i="0" u="none" strike="noStrike" cap="none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Systems Send Data to EDH in CSV format</a:t>
            </a:r>
            <a:r>
              <a:rPr lang="en-GB" sz="1050" b="1" i="0" u="none" strike="noStrike" cap="none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050" b="1" i="0" u="none" strike="noStrike" cap="none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0" name="Google Shape;160;p13"/>
          <p:cNvSpPr/>
          <p:nvPr/>
        </p:nvSpPr>
        <p:spPr>
          <a:xfrm rot="-2700000">
            <a:off x="693988" y="3793143"/>
            <a:ext cx="675004" cy="23673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1" name="Google Shape;161;p13"/>
          <p:cNvSpPr/>
          <p:nvPr/>
        </p:nvSpPr>
        <p:spPr>
          <a:xfrm rot="-5400000">
            <a:off x="2003850" y="3739075"/>
            <a:ext cx="385500" cy="225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2" name="Google Shape;162;p13"/>
          <p:cNvSpPr/>
          <p:nvPr/>
        </p:nvSpPr>
        <p:spPr>
          <a:xfrm rot="-7648247">
            <a:off x="3085108" y="3733688"/>
            <a:ext cx="675097" cy="23665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"/>
          <p:cNvSpPr txBox="1">
            <a:spLocks noGrp="1"/>
          </p:cNvSpPr>
          <p:nvPr>
            <p:ph type="title"/>
          </p:nvPr>
        </p:nvSpPr>
        <p:spPr>
          <a:xfrm>
            <a:off x="1080000" y="63500"/>
            <a:ext cx="528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The Receive Process  </a:t>
            </a:r>
            <a:endParaRPr/>
          </a:p>
        </p:txBody>
      </p:sp>
      <p:sp>
        <p:nvSpPr>
          <p:cNvPr id="168" name="Google Shape;168;p14"/>
          <p:cNvSpPr/>
          <p:nvPr/>
        </p:nvSpPr>
        <p:spPr>
          <a:xfrm>
            <a:off x="1080000" y="2578550"/>
            <a:ext cx="2233200" cy="1168200"/>
          </a:xfrm>
          <a:prstGeom prst="roundRect">
            <a:avLst>
              <a:gd name="adj" fmla="val 16667"/>
            </a:avLst>
          </a:prstGeom>
          <a:solidFill>
            <a:srgbClr val="A2C4C9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9" name="Google Shape;169;p14"/>
          <p:cNvSpPr txBox="1"/>
          <p:nvPr/>
        </p:nvSpPr>
        <p:spPr>
          <a:xfrm>
            <a:off x="1368875" y="2709050"/>
            <a:ext cx="1836900" cy="6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50"/>
              <a:buFont typeface="Arial"/>
              <a:buNone/>
            </a:pPr>
            <a:r>
              <a:rPr lang="en-GB" sz="4850" b="1" i="0" u="none" strike="noStrike" cap="none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EDH</a:t>
            </a:r>
            <a:endParaRPr sz="4850" b="1" i="0" u="none" strike="noStrike" cap="none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4032300"/>
            <a:ext cx="1111200" cy="1111200"/>
          </a:xfrm>
          <a:prstGeom prst="ellipse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1" name="Google Shape;171;p14"/>
          <p:cNvSpPr txBox="1"/>
          <p:nvPr/>
        </p:nvSpPr>
        <p:spPr>
          <a:xfrm>
            <a:off x="130350" y="4314600"/>
            <a:ext cx="850500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lang="en-GB" sz="2050" b="0" i="0" u="none" strike="noStrike" cap="none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Sys1</a:t>
            </a:r>
            <a:endParaRPr sz="2050" b="0" i="0" u="none" strike="noStrike" cap="none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2" name="Google Shape;172;p14"/>
          <p:cNvSpPr/>
          <p:nvPr/>
        </p:nvSpPr>
        <p:spPr>
          <a:xfrm>
            <a:off x="1641000" y="4032300"/>
            <a:ext cx="1111200" cy="1111200"/>
          </a:xfrm>
          <a:prstGeom prst="ellipse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1771350" y="4314600"/>
            <a:ext cx="850500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lang="en-GB" sz="2050" b="0" i="0" u="none" strike="noStrike" cap="none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Sys2</a:t>
            </a:r>
            <a:endParaRPr sz="2050" b="0" i="0" u="none" strike="noStrike" cap="none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4" name="Google Shape;174;p14"/>
          <p:cNvSpPr/>
          <p:nvPr/>
        </p:nvSpPr>
        <p:spPr>
          <a:xfrm>
            <a:off x="3282000" y="4032300"/>
            <a:ext cx="1111200" cy="1111200"/>
          </a:xfrm>
          <a:prstGeom prst="ellipse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3412350" y="4314600"/>
            <a:ext cx="850500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lang="en-GB" sz="2050" b="0" i="0" u="none" strike="noStrike" cap="none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Sys3</a:t>
            </a:r>
            <a:endParaRPr sz="2050" b="0" i="0" u="none" strike="noStrike" cap="none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6" name="Google Shape;176;p14"/>
          <p:cNvSpPr txBox="1"/>
          <p:nvPr/>
        </p:nvSpPr>
        <p:spPr>
          <a:xfrm>
            <a:off x="4923525" y="4109350"/>
            <a:ext cx="37533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n-GB" sz="1350" b="1" i="0" u="none" strike="noStrike" cap="none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Systems Send Data to EDH in CSV format</a:t>
            </a:r>
            <a:r>
              <a:rPr lang="en-GB" sz="1050" b="1" i="0" u="none" strike="noStrike" cap="none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050" b="1" i="0" u="none" strike="noStrike" cap="none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7" name="Google Shape;177;p14"/>
          <p:cNvSpPr/>
          <p:nvPr/>
        </p:nvSpPr>
        <p:spPr>
          <a:xfrm rot="-2700000">
            <a:off x="693988" y="3793143"/>
            <a:ext cx="675004" cy="23673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8" name="Google Shape;178;p14"/>
          <p:cNvSpPr/>
          <p:nvPr/>
        </p:nvSpPr>
        <p:spPr>
          <a:xfrm rot="-5400000">
            <a:off x="2003850" y="3739075"/>
            <a:ext cx="385500" cy="225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9" name="Google Shape;179;p14"/>
          <p:cNvSpPr/>
          <p:nvPr/>
        </p:nvSpPr>
        <p:spPr>
          <a:xfrm rot="-7648247">
            <a:off x="3085108" y="3733688"/>
            <a:ext cx="675097" cy="23665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0" name="Google Shape;180;p14"/>
          <p:cNvSpPr/>
          <p:nvPr/>
        </p:nvSpPr>
        <p:spPr>
          <a:xfrm>
            <a:off x="3760175" y="2974450"/>
            <a:ext cx="644700" cy="830925"/>
          </a:xfrm>
          <a:prstGeom prst="flowChartMagneticDisk">
            <a:avLst/>
          </a:prstGeom>
          <a:solidFill>
            <a:srgbClr val="FF9900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1" name="Google Shape;181;p14"/>
          <p:cNvSpPr/>
          <p:nvPr/>
        </p:nvSpPr>
        <p:spPr>
          <a:xfrm rot="2307">
            <a:off x="3313202" y="3123158"/>
            <a:ext cx="447000" cy="236700"/>
          </a:xfrm>
          <a:prstGeom prst="rightArrow">
            <a:avLst>
              <a:gd name="adj1" fmla="val 34238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2" name="Google Shape;182;p14"/>
          <p:cNvSpPr txBox="1"/>
          <p:nvPr/>
        </p:nvSpPr>
        <p:spPr>
          <a:xfrm>
            <a:off x="3760200" y="3224181"/>
            <a:ext cx="7236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   S3 Bucket</a:t>
            </a:r>
            <a:endParaRPr sz="1050" b="1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3" name="Google Shape;183;p14"/>
          <p:cNvSpPr txBox="1"/>
          <p:nvPr/>
        </p:nvSpPr>
        <p:spPr>
          <a:xfrm>
            <a:off x="3491200" y="2254050"/>
            <a:ext cx="22332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EDH stores CSV data in S3 bucket</a:t>
            </a:r>
            <a:endParaRPr sz="1350" b="1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6"/>
          <p:cNvSpPr txBox="1">
            <a:spLocks noGrp="1"/>
          </p:cNvSpPr>
          <p:nvPr>
            <p:ph type="title"/>
          </p:nvPr>
        </p:nvSpPr>
        <p:spPr>
          <a:xfrm>
            <a:off x="1080000" y="63500"/>
            <a:ext cx="528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The Receive Process  </a:t>
            </a:r>
            <a:endParaRPr/>
          </a:p>
        </p:txBody>
      </p:sp>
      <p:sp>
        <p:nvSpPr>
          <p:cNvPr id="222" name="Google Shape;222;p16"/>
          <p:cNvSpPr/>
          <p:nvPr/>
        </p:nvSpPr>
        <p:spPr>
          <a:xfrm>
            <a:off x="1080000" y="2578550"/>
            <a:ext cx="2233200" cy="1168200"/>
          </a:xfrm>
          <a:prstGeom prst="roundRect">
            <a:avLst>
              <a:gd name="adj" fmla="val 16667"/>
            </a:avLst>
          </a:prstGeom>
          <a:solidFill>
            <a:srgbClr val="A2C4C9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3" name="Google Shape;223;p16"/>
          <p:cNvSpPr txBox="1"/>
          <p:nvPr/>
        </p:nvSpPr>
        <p:spPr>
          <a:xfrm>
            <a:off x="1368875" y="2709050"/>
            <a:ext cx="1836900" cy="6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50"/>
              <a:buFont typeface="Arial"/>
              <a:buNone/>
            </a:pPr>
            <a:r>
              <a:rPr lang="en-GB" sz="4850" b="1" i="0" u="none" strike="noStrike" cap="none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EDH</a:t>
            </a:r>
            <a:endParaRPr sz="4850" b="1" i="0" u="none" strike="noStrike" cap="none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4" name="Google Shape;224;p16"/>
          <p:cNvSpPr/>
          <p:nvPr/>
        </p:nvSpPr>
        <p:spPr>
          <a:xfrm>
            <a:off x="0" y="4032300"/>
            <a:ext cx="1111200" cy="1111200"/>
          </a:xfrm>
          <a:prstGeom prst="ellipse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5" name="Google Shape;225;p16"/>
          <p:cNvSpPr txBox="1"/>
          <p:nvPr/>
        </p:nvSpPr>
        <p:spPr>
          <a:xfrm>
            <a:off x="130350" y="4314600"/>
            <a:ext cx="850500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lang="en-GB" sz="2050" b="0" i="0" u="none" strike="noStrike" cap="none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Sys1</a:t>
            </a:r>
            <a:endParaRPr sz="2050" b="0" i="0" u="none" strike="noStrike" cap="none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6" name="Google Shape;226;p16"/>
          <p:cNvSpPr/>
          <p:nvPr/>
        </p:nvSpPr>
        <p:spPr>
          <a:xfrm>
            <a:off x="1641000" y="4032300"/>
            <a:ext cx="1111200" cy="1111200"/>
          </a:xfrm>
          <a:prstGeom prst="ellipse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7" name="Google Shape;227;p16"/>
          <p:cNvSpPr txBox="1"/>
          <p:nvPr/>
        </p:nvSpPr>
        <p:spPr>
          <a:xfrm>
            <a:off x="1771350" y="4314600"/>
            <a:ext cx="850500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lang="en-GB" sz="2050" b="0" i="0" u="none" strike="noStrike" cap="none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Sys2</a:t>
            </a:r>
            <a:endParaRPr sz="2050" b="0" i="0" u="none" strike="noStrike" cap="none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8" name="Google Shape;228;p16"/>
          <p:cNvSpPr/>
          <p:nvPr/>
        </p:nvSpPr>
        <p:spPr>
          <a:xfrm>
            <a:off x="3282000" y="4032300"/>
            <a:ext cx="1111200" cy="1111200"/>
          </a:xfrm>
          <a:prstGeom prst="ellipse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9" name="Google Shape;229;p16"/>
          <p:cNvSpPr txBox="1"/>
          <p:nvPr/>
        </p:nvSpPr>
        <p:spPr>
          <a:xfrm>
            <a:off x="3412350" y="4314600"/>
            <a:ext cx="850500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lang="en-GB" sz="2050" b="0" i="0" u="none" strike="noStrike" cap="none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Sys3</a:t>
            </a:r>
            <a:endParaRPr sz="2050" b="0" i="0" u="none" strike="noStrike" cap="none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0" name="Google Shape;230;p16"/>
          <p:cNvSpPr txBox="1"/>
          <p:nvPr/>
        </p:nvSpPr>
        <p:spPr>
          <a:xfrm>
            <a:off x="4923525" y="4109350"/>
            <a:ext cx="37533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n-GB" sz="1350" b="1" i="0" u="none" strike="noStrike" cap="none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Systems Send Data to EDH in CSV format</a:t>
            </a:r>
            <a:r>
              <a:rPr lang="en-GB" sz="1050" b="1" i="0" u="none" strike="noStrike" cap="none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050" b="1" i="0" u="none" strike="noStrike" cap="none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1" name="Google Shape;231;p16"/>
          <p:cNvSpPr/>
          <p:nvPr/>
        </p:nvSpPr>
        <p:spPr>
          <a:xfrm rot="-2700000">
            <a:off x="693988" y="3793143"/>
            <a:ext cx="675004" cy="23673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2" name="Google Shape;232;p16"/>
          <p:cNvSpPr/>
          <p:nvPr/>
        </p:nvSpPr>
        <p:spPr>
          <a:xfrm rot="-5400000">
            <a:off x="2003850" y="3739075"/>
            <a:ext cx="385500" cy="225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3" name="Google Shape;233;p16"/>
          <p:cNvSpPr/>
          <p:nvPr/>
        </p:nvSpPr>
        <p:spPr>
          <a:xfrm rot="-7648247">
            <a:off x="3085096" y="3733673"/>
            <a:ext cx="675097" cy="23665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4" name="Google Shape;234;p16"/>
          <p:cNvSpPr/>
          <p:nvPr/>
        </p:nvSpPr>
        <p:spPr>
          <a:xfrm>
            <a:off x="3760175" y="2974450"/>
            <a:ext cx="644700" cy="830925"/>
          </a:xfrm>
          <a:prstGeom prst="flowChartMagneticDisk">
            <a:avLst/>
          </a:prstGeom>
          <a:solidFill>
            <a:srgbClr val="FF9900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5" name="Google Shape;235;p16"/>
          <p:cNvSpPr/>
          <p:nvPr/>
        </p:nvSpPr>
        <p:spPr>
          <a:xfrm rot="2307">
            <a:off x="3313202" y="3123158"/>
            <a:ext cx="447000" cy="236700"/>
          </a:xfrm>
          <a:prstGeom prst="rightArrow">
            <a:avLst>
              <a:gd name="adj1" fmla="val 34238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6" name="Google Shape;236;p16"/>
          <p:cNvSpPr txBox="1"/>
          <p:nvPr/>
        </p:nvSpPr>
        <p:spPr>
          <a:xfrm>
            <a:off x="3760200" y="3224181"/>
            <a:ext cx="7236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   S3 Bucket</a:t>
            </a:r>
            <a:endParaRPr sz="1050" b="1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7" name="Google Shape;237;p16"/>
          <p:cNvSpPr txBox="1"/>
          <p:nvPr/>
        </p:nvSpPr>
        <p:spPr>
          <a:xfrm>
            <a:off x="3491200" y="2254050"/>
            <a:ext cx="22332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EDH stores CSV data in S3 bucket</a:t>
            </a:r>
            <a:endParaRPr sz="1350" b="1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38" name="Google Shape;238;p16"/>
          <p:cNvCxnSpPr/>
          <p:nvPr/>
        </p:nvCxnSpPr>
        <p:spPr>
          <a:xfrm rot="10800000">
            <a:off x="614175" y="1872025"/>
            <a:ext cx="505500" cy="738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239" name="Google Shape;239;p16"/>
          <p:cNvSpPr/>
          <p:nvPr/>
        </p:nvSpPr>
        <p:spPr>
          <a:xfrm>
            <a:off x="196325" y="1045800"/>
            <a:ext cx="1623300" cy="7872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0" name="Google Shape;240;p16"/>
          <p:cNvSpPr txBox="1"/>
          <p:nvPr/>
        </p:nvSpPr>
        <p:spPr>
          <a:xfrm>
            <a:off x="381450" y="1166100"/>
            <a:ext cx="1389900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Talend</a:t>
            </a:r>
            <a:endParaRPr sz="1750" b="1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1" name="Google Shape;241;p16"/>
          <p:cNvSpPr txBox="1"/>
          <p:nvPr/>
        </p:nvSpPr>
        <p:spPr>
          <a:xfrm>
            <a:off x="1080000" y="1990825"/>
            <a:ext cx="19251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EDH triggers Talend</a:t>
            </a:r>
            <a:endParaRPr sz="1150" b="1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42" name="Google Shape;242;p16" title="images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252" y="1068000"/>
            <a:ext cx="644700" cy="64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6" title="istockphoto-1475853556-612x612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9300" y="1028550"/>
            <a:ext cx="723600" cy="72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4" name="Google Shape;244;p16"/>
          <p:cNvCxnSpPr>
            <a:stCxn id="242" idx="3"/>
            <a:endCxn id="243" idx="1"/>
          </p:cNvCxnSpPr>
          <p:nvPr/>
        </p:nvCxnSpPr>
        <p:spPr>
          <a:xfrm>
            <a:off x="2518951" y="1390350"/>
            <a:ext cx="340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"/>
          <p:cNvSpPr txBox="1">
            <a:spLocks noGrp="1"/>
          </p:cNvSpPr>
          <p:nvPr>
            <p:ph type="title"/>
          </p:nvPr>
        </p:nvSpPr>
        <p:spPr>
          <a:xfrm>
            <a:off x="1080000" y="63500"/>
            <a:ext cx="528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The Receive Process  </a:t>
            </a:r>
            <a:endParaRPr/>
          </a:p>
        </p:txBody>
      </p:sp>
      <p:sp>
        <p:nvSpPr>
          <p:cNvPr id="189" name="Google Shape;189;p15"/>
          <p:cNvSpPr/>
          <p:nvPr/>
        </p:nvSpPr>
        <p:spPr>
          <a:xfrm>
            <a:off x="1080000" y="2578550"/>
            <a:ext cx="2233200" cy="1168200"/>
          </a:xfrm>
          <a:prstGeom prst="roundRect">
            <a:avLst>
              <a:gd name="adj" fmla="val 16667"/>
            </a:avLst>
          </a:prstGeom>
          <a:solidFill>
            <a:srgbClr val="A2C4C9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0" name="Google Shape;190;p15"/>
          <p:cNvSpPr txBox="1"/>
          <p:nvPr/>
        </p:nvSpPr>
        <p:spPr>
          <a:xfrm>
            <a:off x="1368875" y="2709050"/>
            <a:ext cx="1836900" cy="6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50"/>
              <a:buFont typeface="Arial"/>
              <a:buNone/>
            </a:pPr>
            <a:r>
              <a:rPr lang="en-GB" sz="4850" b="1" i="0" u="none" strike="noStrike" cap="none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EDH</a:t>
            </a:r>
            <a:endParaRPr sz="4850" b="1" i="0" u="none" strike="noStrike" cap="none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1" name="Google Shape;191;p15"/>
          <p:cNvSpPr/>
          <p:nvPr/>
        </p:nvSpPr>
        <p:spPr>
          <a:xfrm>
            <a:off x="0" y="4032300"/>
            <a:ext cx="1111200" cy="1111200"/>
          </a:xfrm>
          <a:prstGeom prst="ellipse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2" name="Google Shape;192;p15"/>
          <p:cNvSpPr txBox="1"/>
          <p:nvPr/>
        </p:nvSpPr>
        <p:spPr>
          <a:xfrm>
            <a:off x="130350" y="4314600"/>
            <a:ext cx="850500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lang="en-GB" sz="2050" b="0" i="0" u="none" strike="noStrike" cap="none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Sys1</a:t>
            </a:r>
            <a:endParaRPr sz="2050" b="0" i="0" u="none" strike="noStrike" cap="none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3" name="Google Shape;193;p15"/>
          <p:cNvSpPr/>
          <p:nvPr/>
        </p:nvSpPr>
        <p:spPr>
          <a:xfrm>
            <a:off x="1641000" y="4032300"/>
            <a:ext cx="1111200" cy="1111200"/>
          </a:xfrm>
          <a:prstGeom prst="ellipse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4" name="Google Shape;194;p15"/>
          <p:cNvSpPr txBox="1"/>
          <p:nvPr/>
        </p:nvSpPr>
        <p:spPr>
          <a:xfrm>
            <a:off x="1771350" y="4314600"/>
            <a:ext cx="850500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lang="en-GB" sz="2050" b="0" i="0" u="none" strike="noStrike" cap="none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Sys2</a:t>
            </a:r>
            <a:endParaRPr sz="2050" b="0" i="0" u="none" strike="noStrike" cap="none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5" name="Google Shape;195;p15"/>
          <p:cNvSpPr/>
          <p:nvPr/>
        </p:nvSpPr>
        <p:spPr>
          <a:xfrm>
            <a:off x="3282000" y="4032300"/>
            <a:ext cx="1111200" cy="1111200"/>
          </a:xfrm>
          <a:prstGeom prst="ellipse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6" name="Google Shape;196;p15"/>
          <p:cNvSpPr txBox="1"/>
          <p:nvPr/>
        </p:nvSpPr>
        <p:spPr>
          <a:xfrm>
            <a:off x="3412350" y="4314600"/>
            <a:ext cx="850500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lang="en-GB" sz="2050" b="0" i="0" u="none" strike="noStrike" cap="none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Sys3</a:t>
            </a:r>
            <a:endParaRPr sz="2050" b="0" i="0" u="none" strike="noStrike" cap="none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7" name="Google Shape;197;p15"/>
          <p:cNvSpPr txBox="1"/>
          <p:nvPr/>
        </p:nvSpPr>
        <p:spPr>
          <a:xfrm>
            <a:off x="4923525" y="4109350"/>
            <a:ext cx="37533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n-GB" sz="1350" b="1" i="0" u="none" strike="noStrike" cap="none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Systems Send Data to EDH in CSV format</a:t>
            </a:r>
            <a:r>
              <a:rPr lang="en-GB" sz="1050" b="1" i="0" u="none" strike="noStrike" cap="none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050" b="1" i="0" u="none" strike="noStrike" cap="none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8" name="Google Shape;198;p15"/>
          <p:cNvSpPr/>
          <p:nvPr/>
        </p:nvSpPr>
        <p:spPr>
          <a:xfrm rot="-2700000">
            <a:off x="693988" y="3793143"/>
            <a:ext cx="675004" cy="23673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9" name="Google Shape;199;p15"/>
          <p:cNvSpPr/>
          <p:nvPr/>
        </p:nvSpPr>
        <p:spPr>
          <a:xfrm rot="-5400000">
            <a:off x="2003850" y="3739075"/>
            <a:ext cx="385500" cy="225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0" name="Google Shape;200;p15"/>
          <p:cNvSpPr/>
          <p:nvPr/>
        </p:nvSpPr>
        <p:spPr>
          <a:xfrm rot="-7648247">
            <a:off x="3085096" y="3733673"/>
            <a:ext cx="675097" cy="23665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1" name="Google Shape;201;p15"/>
          <p:cNvSpPr/>
          <p:nvPr/>
        </p:nvSpPr>
        <p:spPr>
          <a:xfrm>
            <a:off x="3760175" y="2974450"/>
            <a:ext cx="644700" cy="830925"/>
          </a:xfrm>
          <a:prstGeom prst="flowChartMagneticDisk">
            <a:avLst/>
          </a:prstGeom>
          <a:solidFill>
            <a:srgbClr val="FF9900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2" name="Google Shape;202;p15"/>
          <p:cNvSpPr/>
          <p:nvPr/>
        </p:nvSpPr>
        <p:spPr>
          <a:xfrm rot="2307">
            <a:off x="3313202" y="3123158"/>
            <a:ext cx="447000" cy="236700"/>
          </a:xfrm>
          <a:prstGeom prst="rightArrow">
            <a:avLst>
              <a:gd name="adj1" fmla="val 34238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3" name="Google Shape;203;p15"/>
          <p:cNvSpPr txBox="1"/>
          <p:nvPr/>
        </p:nvSpPr>
        <p:spPr>
          <a:xfrm>
            <a:off x="3760200" y="3224181"/>
            <a:ext cx="7236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   S3 Bucket</a:t>
            </a:r>
            <a:endParaRPr sz="1050" b="1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04" name="Google Shape;204;p15"/>
          <p:cNvCxnSpPr/>
          <p:nvPr/>
        </p:nvCxnSpPr>
        <p:spPr>
          <a:xfrm rot="10800000">
            <a:off x="614175" y="1872025"/>
            <a:ext cx="505500" cy="738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205" name="Google Shape;205;p15"/>
          <p:cNvSpPr/>
          <p:nvPr/>
        </p:nvSpPr>
        <p:spPr>
          <a:xfrm>
            <a:off x="196325" y="1045800"/>
            <a:ext cx="1623300" cy="7872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6" name="Google Shape;206;p15"/>
          <p:cNvSpPr txBox="1"/>
          <p:nvPr/>
        </p:nvSpPr>
        <p:spPr>
          <a:xfrm>
            <a:off x="381450" y="1166100"/>
            <a:ext cx="1389900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Talend</a:t>
            </a:r>
            <a:endParaRPr sz="1750" b="1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7" name="Google Shape;207;p15"/>
          <p:cNvSpPr txBox="1"/>
          <p:nvPr/>
        </p:nvSpPr>
        <p:spPr>
          <a:xfrm>
            <a:off x="1080000" y="1990825"/>
            <a:ext cx="19251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EDH triggers Talend</a:t>
            </a:r>
            <a:endParaRPr sz="1150" b="1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8" name="Google Shape;208;p15" title="images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252" y="1068000"/>
            <a:ext cx="644700" cy="64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5" title="istockphoto-1475853556-612x612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9300" y="1028550"/>
            <a:ext cx="723600" cy="72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0" name="Google Shape;210;p15"/>
          <p:cNvCxnSpPr>
            <a:stCxn id="208" idx="3"/>
            <a:endCxn id="209" idx="1"/>
          </p:cNvCxnSpPr>
          <p:nvPr/>
        </p:nvCxnSpPr>
        <p:spPr>
          <a:xfrm>
            <a:off x="2518951" y="1390350"/>
            <a:ext cx="340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1" name="Google Shape;211;p15"/>
          <p:cNvSpPr/>
          <p:nvPr/>
        </p:nvSpPr>
        <p:spPr>
          <a:xfrm>
            <a:off x="7087475" y="934050"/>
            <a:ext cx="1642200" cy="1010700"/>
          </a:xfrm>
          <a:prstGeom prst="roundRect">
            <a:avLst>
              <a:gd name="adj" fmla="val 16667"/>
            </a:avLst>
          </a:prstGeom>
          <a:solidFill>
            <a:srgbClr val="B4A7D6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12" name="Google Shape;212;p15"/>
          <p:cNvCxnSpPr/>
          <p:nvPr/>
        </p:nvCxnSpPr>
        <p:spPr>
          <a:xfrm flipH="1">
            <a:off x="6387650" y="1813650"/>
            <a:ext cx="690000" cy="495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213" name="Google Shape;213;p15"/>
          <p:cNvSpPr txBox="1"/>
          <p:nvPr/>
        </p:nvSpPr>
        <p:spPr>
          <a:xfrm>
            <a:off x="7233125" y="1104150"/>
            <a:ext cx="13509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     JP1 Scheduler</a:t>
            </a:r>
            <a:endParaRPr sz="1350" b="1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4" name="Google Shape;214;p15"/>
          <p:cNvSpPr txBox="1"/>
          <p:nvPr/>
        </p:nvSpPr>
        <p:spPr>
          <a:xfrm>
            <a:off x="4483800" y="1036525"/>
            <a:ext cx="24591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JP1 Receive Job calls the EDR</a:t>
            </a:r>
            <a:endParaRPr sz="1250" b="1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5" name="Google Shape;215;p15"/>
          <p:cNvSpPr/>
          <p:nvPr/>
        </p:nvSpPr>
        <p:spPr>
          <a:xfrm>
            <a:off x="5038225" y="2191800"/>
            <a:ext cx="1350900" cy="11682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6" name="Google Shape;216;p15"/>
          <p:cNvSpPr txBox="1"/>
          <p:nvPr/>
        </p:nvSpPr>
        <p:spPr>
          <a:xfrm>
            <a:off x="5213125" y="2503725"/>
            <a:ext cx="1001100" cy="6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50" b="1">
                <a:solidFill>
                  <a:srgbClr val="172B4D"/>
                </a:solidFill>
                <a:latin typeface="Verdana"/>
                <a:ea typeface="Verdana"/>
                <a:cs typeface="Verdana"/>
                <a:sym typeface="Verdana"/>
              </a:rPr>
              <a:t>EDR</a:t>
            </a:r>
            <a:endParaRPr sz="2250" b="1">
              <a:solidFill>
                <a:srgbClr val="172B4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155CC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2180</Words>
  <Application>Microsoft Office PowerPoint</Application>
  <PresentationFormat>On-screen Show (16:9)</PresentationFormat>
  <Paragraphs>342</Paragraphs>
  <Slides>40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Verdana</vt:lpstr>
      <vt:lpstr>Calibri</vt:lpstr>
      <vt:lpstr>Roboto</vt:lpstr>
      <vt:lpstr>Roboto Thin</vt:lpstr>
      <vt:lpstr>Roboto Medium</vt:lpstr>
      <vt:lpstr>Tahoma</vt:lpstr>
      <vt:lpstr>Arial</vt:lpstr>
      <vt:lpstr>Office Theme</vt:lpstr>
      <vt:lpstr>Creation of Receiver Batch</vt:lpstr>
      <vt:lpstr>  Personal Introduction</vt:lpstr>
      <vt:lpstr>Table of Contents </vt:lpstr>
      <vt:lpstr>Table of Contents (Contd..) </vt:lpstr>
      <vt:lpstr>The Receive Process  </vt:lpstr>
      <vt:lpstr>The Receive Process  </vt:lpstr>
      <vt:lpstr>The Receive Process  </vt:lpstr>
      <vt:lpstr>The Receive Process  </vt:lpstr>
      <vt:lpstr>The Receive Process  </vt:lpstr>
      <vt:lpstr>The Receive Process  </vt:lpstr>
      <vt:lpstr>The Receive Process  </vt:lpstr>
      <vt:lpstr>The Receive Process  </vt:lpstr>
      <vt:lpstr>The Receive Process  </vt:lpstr>
      <vt:lpstr>The Receive Process  </vt:lpstr>
      <vt:lpstr>My Area of work </vt:lpstr>
      <vt:lpstr>My Area of work (Flow) </vt:lpstr>
      <vt:lpstr>PowerPoint Presentation</vt:lpstr>
      <vt:lpstr>Significance  </vt:lpstr>
      <vt:lpstr>Work by Week</vt:lpstr>
      <vt:lpstr>Work by Week (Contd..) </vt:lpstr>
      <vt:lpstr>Snapshots (Branch)</vt:lpstr>
      <vt:lpstr>Snapshots (PR)</vt:lpstr>
      <vt:lpstr>Snapshots (Design Docs)</vt:lpstr>
      <vt:lpstr>Plan for remaining 3 weeks</vt:lpstr>
      <vt:lpstr>Learning and Core Competencies (Technical) </vt:lpstr>
      <vt:lpstr>Snapshots </vt:lpstr>
      <vt:lpstr>Snapshots </vt:lpstr>
      <vt:lpstr>Learning and Core Competencies (SCM) </vt:lpstr>
      <vt:lpstr>Learning and Core Competencies (Soft Skills)</vt:lpstr>
      <vt:lpstr>PowerPoint Presentation</vt:lpstr>
      <vt:lpstr>What contributions I can make to the team ?   </vt:lpstr>
      <vt:lpstr>How FR’s Vision aligns with my Goals ? </vt:lpstr>
      <vt:lpstr>PowerPoint Presentation</vt:lpstr>
      <vt:lpstr>SQL logic visualized (Merge) </vt:lpstr>
      <vt:lpstr>SQL logic visualized (Merge) </vt:lpstr>
      <vt:lpstr>SQL logic visualized (Merge) </vt:lpstr>
      <vt:lpstr>SQL logic visualized (Merge) </vt:lpstr>
      <vt:lpstr>SQL logic visualized (Merge) </vt:lpstr>
      <vt:lpstr>SQL logic visualized (Merge) </vt:lpstr>
      <vt:lpstr>SQL logic visualized (Update IF)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Aryan</dc:creator>
  <cp:lastModifiedBy>Rajeev sudan</cp:lastModifiedBy>
  <cp:revision>1</cp:revision>
  <dcterms:modified xsi:type="dcterms:W3CDTF">2025-06-08T18:37:05Z</dcterms:modified>
</cp:coreProperties>
</file>