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Thin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Roboto Medium"/>
      <p:regular r:id="rId25"/>
      <p:bold r:id="rId26"/>
      <p:italic r:id="rId27"/>
      <p:boldItalic r:id="rId28"/>
    </p:embeddedFont>
    <p:embeddedFont>
      <p:font typeface="Tahoma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728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728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Thin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edium-bold.fntdata"/><Relationship Id="rId25" Type="http://schemas.openxmlformats.org/officeDocument/2006/relationships/font" Target="fonts/RobotoMedium-regular.fntdata"/><Relationship Id="rId28" Type="http://schemas.openxmlformats.org/officeDocument/2006/relationships/font" Target="fonts/RobotoMedium-boldItalic.fntdata"/><Relationship Id="rId27" Type="http://schemas.openxmlformats.org/officeDocument/2006/relationships/font" Target="fonts/Roboto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Tahom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Tahom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Thin-regular.fntdata"/><Relationship Id="rId16" Type="http://schemas.openxmlformats.org/officeDocument/2006/relationships/slide" Target="slides/slide11.xml"/><Relationship Id="rId19" Type="http://schemas.openxmlformats.org/officeDocument/2006/relationships/font" Target="fonts/RobotoThin-italic.fntdata"/><Relationship Id="rId18" Type="http://schemas.openxmlformats.org/officeDocument/2006/relationships/font" Target="fonts/RobotoThi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6028a5a059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6028a5a059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6028a5a059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6028a5a059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6028a5a059_0_1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36028a5a059_0_1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28a5a05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28a5a05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028a5a059_0_1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028a5a059_0_1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028a5a059_0_1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028a5a059_0_1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6028a5a059_0_1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6028a5a059_0_1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028a5a059_0_1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028a5a059_0_1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6028a5a059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6028a5a059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6028a5a059_0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6028a5a059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928550" y="132191"/>
            <a:ext cx="43185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775499" y="1687436"/>
            <a:ext cx="7774800" cy="23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928550" y="135266"/>
            <a:ext cx="18363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928550" y="132191"/>
            <a:ext cx="43185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928550" y="132191"/>
            <a:ext cx="43185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472458" y="4663217"/>
            <a:ext cx="5487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6762" y="125853"/>
            <a:ext cx="87868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0" y="789384"/>
            <a:ext cx="9144000" cy="0"/>
          </a:xfrm>
          <a:custGeom>
            <a:rect b="b" l="l" r="r" t="t"/>
            <a:pathLst>
              <a:path extrusionOk="0" h="120000"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noFill/>
          <a:ln cap="flat" cmpd="sng" w="9525">
            <a:solidFill>
              <a:srgbClr val="E3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928550" y="132191"/>
            <a:ext cx="43185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775499" y="1687436"/>
            <a:ext cx="7774800" cy="23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ctrTitle"/>
          </p:nvPr>
        </p:nvSpPr>
        <p:spPr>
          <a:xfrm>
            <a:off x="311708" y="744575"/>
            <a:ext cx="8520600" cy="8004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 txBox="1"/>
          <p:nvPr>
            <p:ph idx="1" type="subTitle"/>
          </p:nvPr>
        </p:nvSpPr>
        <p:spPr>
          <a:xfrm>
            <a:off x="311700" y="2834125"/>
            <a:ext cx="8520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>
            <p:ph type="title"/>
          </p:nvPr>
        </p:nvSpPr>
        <p:spPr>
          <a:xfrm>
            <a:off x="928550" y="132200"/>
            <a:ext cx="7621800" cy="800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and Core Competencies (Soft Skills)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"/>
          <p:cNvSpPr txBox="1"/>
          <p:nvPr/>
        </p:nvSpPr>
        <p:spPr>
          <a:xfrm>
            <a:off x="214325" y="780100"/>
            <a:ext cx="88638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350"/>
              <a:buFont typeface="Verdana"/>
              <a:buAutoNum type="arabicPeriod"/>
            </a:pPr>
            <a:r>
              <a:rPr b="1" lang="en" sz="13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Effective and Productive Communication</a:t>
            </a:r>
            <a:r>
              <a:rPr b="1" lang="en" sz="13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3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Remote Setting of Internship inculcated this skill. </a:t>
            </a:r>
            <a:endParaRPr sz="13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350"/>
              <a:buFont typeface="Verdana"/>
              <a:buAutoNum type="arabicPeriod"/>
            </a:pPr>
            <a:r>
              <a:rPr b="1" lang="en" sz="13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Asking the right questions: </a:t>
            </a:r>
            <a:r>
              <a:rPr lang="en" sz="13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Learnt asking questions that are effective, aren’t obvious and easily available</a:t>
            </a:r>
            <a:endParaRPr sz="13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/>
          <p:nvPr>
            <p:ph type="title"/>
          </p:nvPr>
        </p:nvSpPr>
        <p:spPr>
          <a:xfrm>
            <a:off x="928550" y="132200"/>
            <a:ext cx="7621800" cy="800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 I can make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" name="Google Shape;186;p18"/>
          <p:cNvGrpSpPr/>
          <p:nvPr/>
        </p:nvGrpSpPr>
        <p:grpSpPr>
          <a:xfrm>
            <a:off x="-99" y="2817767"/>
            <a:ext cx="9143704" cy="2325609"/>
            <a:chOff x="1593000" y="2322568"/>
            <a:chExt cx="5957975" cy="643500"/>
          </a:xfrm>
        </p:grpSpPr>
        <p:sp>
          <p:nvSpPr>
            <p:cNvPr id="187" name="Google Shape;187;p1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Long Term </a:t>
              </a:r>
              <a:endParaRPr sz="2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Donec risus dolor porta venenatis 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Pharetra luctus felis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Proin in tellus felis volutpat 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4" name="Google Shape;194;p18"/>
          <p:cNvGrpSpPr/>
          <p:nvPr/>
        </p:nvGrpSpPr>
        <p:grpSpPr>
          <a:xfrm>
            <a:off x="-24" y="795646"/>
            <a:ext cx="9143704" cy="2057913"/>
            <a:chOff x="1593000" y="2322568"/>
            <a:chExt cx="5957975" cy="643500"/>
          </a:xfrm>
        </p:grpSpPr>
        <p:sp>
          <p:nvSpPr>
            <p:cNvPr id="195" name="Google Shape;195;p1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4532825" y="2323749"/>
              <a:ext cx="28263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Short Term </a:t>
              </a:r>
              <a:endParaRPr sz="2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1202875" y="89349"/>
            <a:ext cx="5860800" cy="4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 </a:t>
            </a:r>
            <a:endParaRPr/>
          </a:p>
        </p:txBody>
      </p:sp>
      <p:grpSp>
        <p:nvGrpSpPr>
          <p:cNvPr id="60" name="Google Shape;60;p10"/>
          <p:cNvGrpSpPr/>
          <p:nvPr/>
        </p:nvGrpSpPr>
        <p:grpSpPr>
          <a:xfrm>
            <a:off x="1" y="2783836"/>
            <a:ext cx="9143704" cy="960810"/>
            <a:chOff x="1593000" y="2322568"/>
            <a:chExt cx="5957975" cy="643500"/>
          </a:xfrm>
        </p:grpSpPr>
        <p:sp>
          <p:nvSpPr>
            <p:cNvPr id="61" name="Google Shape;61;p1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0"/>
            <p:cNvSpPr/>
            <p:nvPr/>
          </p:nvSpPr>
          <p:spPr>
            <a:xfrm>
              <a:off x="2363533" y="2404755"/>
              <a:ext cx="1919700" cy="4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Work by Week and Screenshots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" name="Google Shape;65;p1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Donec risus dolor porta venenatis 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Pharetra luctus felis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Proin in tellus felis volutpat 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8" name="Google Shape;68;p10"/>
          <p:cNvGrpSpPr/>
          <p:nvPr/>
        </p:nvGrpSpPr>
        <p:grpSpPr>
          <a:xfrm>
            <a:off x="1" y="1805740"/>
            <a:ext cx="9143704" cy="960810"/>
            <a:chOff x="1593000" y="2322568"/>
            <a:chExt cx="5957975" cy="643500"/>
          </a:xfrm>
        </p:grpSpPr>
        <p:sp>
          <p:nvSpPr>
            <p:cNvPr id="69" name="Google Shape;69;p1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My Area of Work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" name="Google Shape;73;p1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Donec risus dolor porta venenatis 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Pharetra luctus felis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Proin in tellus felis volutpat 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6" name="Google Shape;76;p10"/>
          <p:cNvGrpSpPr/>
          <p:nvPr/>
        </p:nvGrpSpPr>
        <p:grpSpPr>
          <a:xfrm>
            <a:off x="1" y="827630"/>
            <a:ext cx="9143704" cy="960810"/>
            <a:chOff x="1593000" y="2322568"/>
            <a:chExt cx="5957975" cy="643500"/>
          </a:xfrm>
        </p:grpSpPr>
        <p:sp>
          <p:nvSpPr>
            <p:cNvPr id="77" name="Google Shape;77;p1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0"/>
            <p:cNvSpPr/>
            <p:nvPr/>
          </p:nvSpPr>
          <p:spPr>
            <a:xfrm>
              <a:off x="2365073" y="2396954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The Receive Process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83" name="Google Shape;83;p10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Donec risus dolor porta venenatis 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Pharetra luctus felis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Proin in tellus felis volutpat 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4" name="Google Shape;84;p10"/>
          <p:cNvGrpSpPr/>
          <p:nvPr/>
        </p:nvGrpSpPr>
        <p:grpSpPr>
          <a:xfrm>
            <a:off x="8" y="3761864"/>
            <a:ext cx="9143704" cy="960810"/>
            <a:chOff x="1593000" y="2322568"/>
            <a:chExt cx="5957975" cy="643500"/>
          </a:xfrm>
        </p:grpSpPr>
        <p:sp>
          <p:nvSpPr>
            <p:cNvPr id="85" name="Google Shape;85;p1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My Learnings (Technical, SCM, Soft Skills)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" name="Google Shape;89;p1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91" name="Google Shape;91;p10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Donec risus dolor porta venenatis 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Pharetra luctus felis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Proin in tellus felis volutpat 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/>
          <p:nvPr>
            <p:ph type="title"/>
          </p:nvPr>
        </p:nvSpPr>
        <p:spPr>
          <a:xfrm>
            <a:off x="1166825" y="63500"/>
            <a:ext cx="4848000" cy="800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Table of Contents (Contd..)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" name="Google Shape;97;p11"/>
          <p:cNvGrpSpPr/>
          <p:nvPr/>
        </p:nvGrpSpPr>
        <p:grpSpPr>
          <a:xfrm>
            <a:off x="1" y="1805740"/>
            <a:ext cx="9143704" cy="960810"/>
            <a:chOff x="1593000" y="2322568"/>
            <a:chExt cx="5957975" cy="643500"/>
          </a:xfrm>
        </p:grpSpPr>
        <p:sp>
          <p:nvSpPr>
            <p:cNvPr id="98" name="Google Shape;98;p11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1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Q &amp; A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06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Donec risus dolor porta venenatis 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Pharetra luctus felis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Proin in tellus felis volutpat 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5" name="Google Shape;105;p11"/>
          <p:cNvGrpSpPr/>
          <p:nvPr/>
        </p:nvGrpSpPr>
        <p:grpSpPr>
          <a:xfrm>
            <a:off x="1" y="827630"/>
            <a:ext cx="9143704" cy="960810"/>
            <a:chOff x="1593000" y="2322568"/>
            <a:chExt cx="5957975" cy="643500"/>
          </a:xfrm>
        </p:grpSpPr>
        <p:sp>
          <p:nvSpPr>
            <p:cNvPr id="106" name="Google Shape;106;p11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2365073" y="2396954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Contributions I can make 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05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Donec risus dolor porta venenatis 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Pharetra luctus felis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Proin in tellus felis volutpat 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"/>
          <p:cNvSpPr txBox="1"/>
          <p:nvPr>
            <p:ph type="title"/>
          </p:nvPr>
        </p:nvSpPr>
        <p:spPr>
          <a:xfrm>
            <a:off x="1166825" y="132200"/>
            <a:ext cx="6048300" cy="4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by Week (Overview) </a:t>
            </a:r>
            <a:endParaRPr/>
          </a:p>
        </p:txBody>
      </p:sp>
      <p:grpSp>
        <p:nvGrpSpPr>
          <p:cNvPr id="118" name="Google Shape;118;p12"/>
          <p:cNvGrpSpPr/>
          <p:nvPr/>
        </p:nvGrpSpPr>
        <p:grpSpPr>
          <a:xfrm>
            <a:off x="558997" y="1417366"/>
            <a:ext cx="1781700" cy="2356414"/>
            <a:chOff x="793320" y="1851975"/>
            <a:chExt cx="1781700" cy="1956992"/>
          </a:xfrm>
        </p:grpSpPr>
        <p:sp>
          <p:nvSpPr>
            <p:cNvPr id="119" name="Google Shape;119;p12"/>
            <p:cNvSpPr/>
            <p:nvPr/>
          </p:nvSpPr>
          <p:spPr>
            <a:xfrm>
              <a:off x="902781" y="3080265"/>
              <a:ext cx="1534500" cy="1335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2"/>
            <p:cNvSpPr txBox="1"/>
            <p:nvPr/>
          </p:nvSpPr>
          <p:spPr>
            <a:xfrm>
              <a:off x="1138873" y="3213767"/>
              <a:ext cx="1062300" cy="5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Week 1</a:t>
              </a: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(May 12-16)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1" name="Google Shape;121;p12"/>
            <p:cNvGrpSpPr/>
            <p:nvPr/>
          </p:nvGrpSpPr>
          <p:grpSpPr>
            <a:xfrm>
              <a:off x="851208" y="2800855"/>
              <a:ext cx="92400" cy="411825"/>
              <a:chOff x="845575" y="2563700"/>
              <a:chExt cx="92400" cy="411825"/>
            </a:xfrm>
          </p:grpSpPr>
          <p:cxnSp>
            <p:nvCxnSpPr>
              <p:cNvPr id="122" name="Google Shape;122;p12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23" name="Google Shape;123;p12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4" name="Google Shape;124;p12"/>
            <p:cNvSpPr txBox="1"/>
            <p:nvPr/>
          </p:nvSpPr>
          <p:spPr>
            <a:xfrm>
              <a:off x="793320" y="1851975"/>
              <a:ext cx="17817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Vestibulum congue tempus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Lorem ipsum dolor sit amet, consectetur adipiscing elit, sed do eiusmod tempor. Donec facilisis lacus eget mauris.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5" name="Google Shape;125;p12"/>
          <p:cNvGrpSpPr/>
          <p:nvPr/>
        </p:nvGrpSpPr>
        <p:grpSpPr>
          <a:xfrm>
            <a:off x="2089630" y="2042463"/>
            <a:ext cx="1781700" cy="2486944"/>
            <a:chOff x="2323952" y="2371115"/>
            <a:chExt cx="1781700" cy="2065396"/>
          </a:xfrm>
        </p:grpSpPr>
        <p:sp>
          <p:nvSpPr>
            <p:cNvPr id="126" name="Google Shape;126;p12"/>
            <p:cNvSpPr/>
            <p:nvPr/>
          </p:nvSpPr>
          <p:spPr>
            <a:xfrm>
              <a:off x="2437281" y="3080265"/>
              <a:ext cx="1534500" cy="1335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2"/>
            <p:cNvSpPr txBox="1"/>
            <p:nvPr/>
          </p:nvSpPr>
          <p:spPr>
            <a:xfrm>
              <a:off x="2323952" y="3492711"/>
              <a:ext cx="17817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p12"/>
            <p:cNvSpPr txBox="1"/>
            <p:nvPr/>
          </p:nvSpPr>
          <p:spPr>
            <a:xfrm>
              <a:off x="2575198" y="2371115"/>
              <a:ext cx="12792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Week 2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(May 19-23) 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9" name="Google Shape;129;p12"/>
            <p:cNvGrpSpPr/>
            <p:nvPr/>
          </p:nvGrpSpPr>
          <p:grpSpPr>
            <a:xfrm rot="10800000">
              <a:off x="2395183" y="3080258"/>
              <a:ext cx="92400" cy="411825"/>
              <a:chOff x="2070100" y="2563700"/>
              <a:chExt cx="92400" cy="411825"/>
            </a:xfrm>
          </p:grpSpPr>
          <p:cxnSp>
            <p:nvCxnSpPr>
              <p:cNvPr id="130" name="Google Shape;130;p12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31" name="Google Shape;131;p12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2" name="Google Shape;132;p12"/>
          <p:cNvGrpSpPr/>
          <p:nvPr/>
        </p:nvGrpSpPr>
        <p:grpSpPr>
          <a:xfrm>
            <a:off x="3636424" y="1417366"/>
            <a:ext cx="1781700" cy="2092174"/>
            <a:chOff x="3870747" y="1851975"/>
            <a:chExt cx="1781700" cy="1737542"/>
          </a:xfrm>
        </p:grpSpPr>
        <p:sp>
          <p:nvSpPr>
            <p:cNvPr id="133" name="Google Shape;133;p12"/>
            <p:cNvSpPr/>
            <p:nvPr/>
          </p:nvSpPr>
          <p:spPr>
            <a:xfrm>
              <a:off x="3971778" y="3080265"/>
              <a:ext cx="1534500" cy="1335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4" name="Google Shape;134;p12"/>
            <p:cNvGrpSpPr/>
            <p:nvPr/>
          </p:nvGrpSpPr>
          <p:grpSpPr>
            <a:xfrm>
              <a:off x="3924544" y="2800855"/>
              <a:ext cx="92400" cy="411825"/>
              <a:chOff x="845575" y="2563700"/>
              <a:chExt cx="92400" cy="411825"/>
            </a:xfrm>
          </p:grpSpPr>
          <p:cxnSp>
            <p:nvCxnSpPr>
              <p:cNvPr id="135" name="Google Shape;135;p12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36" name="Google Shape;136;p12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7" name="Google Shape;137;p12"/>
            <p:cNvSpPr txBox="1"/>
            <p:nvPr/>
          </p:nvSpPr>
          <p:spPr>
            <a:xfrm>
              <a:off x="4215223" y="3218117"/>
              <a:ext cx="10476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Week 3 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(May 26-30)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12"/>
            <p:cNvSpPr txBox="1"/>
            <p:nvPr/>
          </p:nvSpPr>
          <p:spPr>
            <a:xfrm>
              <a:off x="3870747" y="1851975"/>
              <a:ext cx="17817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Vestibulum congue tempus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Lorem ipsum dolor sit amet, consectetur adipiscing elit, sed do eiusmod tempor. Donec facilisis lacus eget mauris.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9" name="Google Shape;139;p12"/>
          <p:cNvGrpSpPr/>
          <p:nvPr/>
        </p:nvGrpSpPr>
        <p:grpSpPr>
          <a:xfrm>
            <a:off x="5136125" y="2042475"/>
            <a:ext cx="1781700" cy="2486931"/>
            <a:chOff x="5370448" y="2371125"/>
            <a:chExt cx="1781700" cy="2065386"/>
          </a:xfrm>
        </p:grpSpPr>
        <p:sp>
          <p:nvSpPr>
            <p:cNvPr id="140" name="Google Shape;140;p12"/>
            <p:cNvSpPr/>
            <p:nvPr/>
          </p:nvSpPr>
          <p:spPr>
            <a:xfrm>
              <a:off x="5506276" y="3080265"/>
              <a:ext cx="1534500" cy="1335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1" name="Google Shape;141;p12"/>
            <p:cNvGrpSpPr/>
            <p:nvPr/>
          </p:nvGrpSpPr>
          <p:grpSpPr>
            <a:xfrm rot="10800000">
              <a:off x="5455515" y="3080258"/>
              <a:ext cx="92400" cy="411825"/>
              <a:chOff x="2070100" y="2563700"/>
              <a:chExt cx="92400" cy="411825"/>
            </a:xfrm>
          </p:grpSpPr>
          <p:cxnSp>
            <p:nvCxnSpPr>
              <p:cNvPr id="142" name="Google Shape;142;p12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43" name="Google Shape;143;p12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4" name="Google Shape;144;p12"/>
            <p:cNvSpPr txBox="1"/>
            <p:nvPr/>
          </p:nvSpPr>
          <p:spPr>
            <a:xfrm>
              <a:off x="5707797" y="2371125"/>
              <a:ext cx="11070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Week 4 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(June 2-6)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12"/>
            <p:cNvSpPr txBox="1"/>
            <p:nvPr/>
          </p:nvSpPr>
          <p:spPr>
            <a:xfrm>
              <a:off x="5370448" y="3492711"/>
              <a:ext cx="17817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Vestibulum congue tempus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Lorem ipsum dolor sit amet, consectetur adipiscing elit, sed do eiusmod tempor. Donec facilisis lacus eget mauris.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" name="Google Shape;146;p12"/>
          <p:cNvGrpSpPr/>
          <p:nvPr/>
        </p:nvGrpSpPr>
        <p:grpSpPr>
          <a:xfrm>
            <a:off x="6705401" y="1417366"/>
            <a:ext cx="2206759" cy="2092174"/>
            <a:chOff x="6939724" y="1851975"/>
            <a:chExt cx="2206759" cy="1737542"/>
          </a:xfrm>
        </p:grpSpPr>
        <p:sp>
          <p:nvSpPr>
            <p:cNvPr id="147" name="Google Shape;147;p12"/>
            <p:cNvSpPr/>
            <p:nvPr/>
          </p:nvSpPr>
          <p:spPr>
            <a:xfrm>
              <a:off x="7040783" y="3080265"/>
              <a:ext cx="2105700" cy="1335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" name="Google Shape;148;p12"/>
            <p:cNvGrpSpPr/>
            <p:nvPr/>
          </p:nvGrpSpPr>
          <p:grpSpPr>
            <a:xfrm>
              <a:off x="6994658" y="2800855"/>
              <a:ext cx="92400" cy="411825"/>
              <a:chOff x="845575" y="2563700"/>
              <a:chExt cx="92400" cy="411825"/>
            </a:xfrm>
          </p:grpSpPr>
          <p:cxnSp>
            <p:nvCxnSpPr>
              <p:cNvPr id="149" name="Google Shape;149;p12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50" name="Google Shape;150;p12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1" name="Google Shape;151;p12"/>
            <p:cNvSpPr txBox="1"/>
            <p:nvPr/>
          </p:nvSpPr>
          <p:spPr>
            <a:xfrm>
              <a:off x="7500824" y="3218117"/>
              <a:ext cx="11856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Week 5 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(June 9-13)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" name="Google Shape;152;p12"/>
            <p:cNvSpPr txBox="1"/>
            <p:nvPr/>
          </p:nvSpPr>
          <p:spPr>
            <a:xfrm>
              <a:off x="6939724" y="1851975"/>
              <a:ext cx="17817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Vestibulum congue tempus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Lorem ipsum dolor sit amet, consectetur adipiscing elit, sed do eiusmod tempor. Donec facilisis lacus eget mauris.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/>
          <p:nvPr>
            <p:ph type="title"/>
          </p:nvPr>
        </p:nvSpPr>
        <p:spPr>
          <a:xfrm>
            <a:off x="1198575" y="132200"/>
            <a:ext cx="5167200" cy="4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by Week (Detailed)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>
            <p:ph type="title"/>
          </p:nvPr>
        </p:nvSpPr>
        <p:spPr>
          <a:xfrm>
            <a:off x="1182700" y="132200"/>
            <a:ext cx="4064400" cy="4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 txBox="1"/>
          <p:nvPr>
            <p:ph type="title"/>
          </p:nvPr>
        </p:nvSpPr>
        <p:spPr>
          <a:xfrm>
            <a:off x="928550" y="132200"/>
            <a:ext cx="7867800" cy="4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and Core Competencies (Technical) </a:t>
            </a:r>
            <a:endParaRPr/>
          </a:p>
        </p:txBody>
      </p:sp>
      <p:sp>
        <p:nvSpPr>
          <p:cNvPr id="168" name="Google Shape;168;p15"/>
          <p:cNvSpPr txBox="1"/>
          <p:nvPr/>
        </p:nvSpPr>
        <p:spPr>
          <a:xfrm>
            <a:off x="214325" y="780100"/>
            <a:ext cx="88638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350"/>
              <a:buFont typeface="Verdana"/>
              <a:buAutoNum type="arabicPeriod"/>
            </a:pPr>
            <a:r>
              <a:rPr b="1" lang="en" sz="13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SQL</a:t>
            </a:r>
            <a:r>
              <a:rPr lang="en" sz="13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: Picked Up SQL and practiced a lot of problems on it, to learn writing optimized queries.</a:t>
            </a:r>
            <a:endParaRPr sz="13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3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350"/>
              <a:buFont typeface="Verdana"/>
              <a:buAutoNum type="arabicPeriod"/>
            </a:pPr>
            <a:r>
              <a:rPr b="1" lang="en" sz="13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Core Java</a:t>
            </a:r>
            <a:r>
              <a:rPr lang="en" sz="13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: This internship allowed me a chance to brush up on Core Java(OOP, Collections Framework etc.) </a:t>
            </a:r>
            <a:endParaRPr sz="13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350"/>
              <a:buFont typeface="Verdana"/>
              <a:buAutoNum type="arabicPeriod"/>
            </a:pPr>
            <a:r>
              <a:rPr b="1" lang="en" sz="13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Spring Framework and Springboot</a:t>
            </a:r>
            <a:r>
              <a:rPr lang="en" sz="13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: After getting to know that my project </a:t>
            </a:r>
            <a:r>
              <a:rPr lang="en" sz="13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involves Springboot, I undertook a course on Udemy on it. (In-Progress) </a:t>
            </a:r>
            <a:endParaRPr sz="13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350"/>
              <a:buFont typeface="Verdana"/>
              <a:buAutoNum type="arabicPeriod"/>
            </a:pPr>
            <a:r>
              <a:rPr b="1" lang="en" sz="13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Git and Github</a:t>
            </a:r>
            <a:r>
              <a:rPr lang="en" sz="13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: No prior experience with Git. Did a tutorial on it, rookie mistakes.</a:t>
            </a:r>
            <a:endParaRPr sz="13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endParaRPr sz="13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350"/>
              <a:buFont typeface="Verdana"/>
              <a:buAutoNum type="arabicPeriod"/>
            </a:pPr>
            <a:r>
              <a:rPr b="1" lang="en" sz="13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PC setup, Local Database setup, Unit Testing (Batch), Testing Coverage (SonarQube):</a:t>
            </a:r>
            <a:r>
              <a:rPr lang="en" sz="13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 Confluence pages and assistance of my mentor Pratinav-San </a:t>
            </a:r>
            <a:endParaRPr sz="13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350"/>
              <a:buFont typeface="Verdana"/>
              <a:buAutoNum type="arabicPeriod"/>
            </a:pPr>
            <a:r>
              <a:rPr b="1" lang="en" sz="13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MacOS terminal and BASH commands</a:t>
            </a:r>
            <a:r>
              <a:rPr lang="en" sz="13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: No prior experience with MacOS terminal. Learnt about most used BASH commands and practiced problems on them.</a:t>
            </a:r>
            <a:endParaRPr sz="13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/>
          <p:nvPr>
            <p:ph type="title"/>
          </p:nvPr>
        </p:nvSpPr>
        <p:spPr>
          <a:xfrm>
            <a:off x="928550" y="132200"/>
            <a:ext cx="7621800" cy="800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Learning and Core Competencies (SCM)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 txBox="1"/>
          <p:nvPr/>
        </p:nvSpPr>
        <p:spPr>
          <a:xfrm>
            <a:off x="214325" y="780100"/>
            <a:ext cx="8863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350"/>
              <a:buFont typeface="Verdana"/>
              <a:buAutoNum type="arabicPeriod"/>
            </a:pPr>
            <a:r>
              <a:rPr b="1" lang="en" sz="13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Batch Processes: </a:t>
            </a:r>
            <a:endParaRPr sz="13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155CC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