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Thin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0">
          <p15:clr>
            <a:srgbClr val="747775"/>
          </p15:clr>
        </p15:guide>
        <p15:guide id="2" pos="340">
          <p15:clr>
            <a:srgbClr val="747775"/>
          </p15:clr>
        </p15:guide>
        <p15:guide id="3" pos="5499">
          <p15:clr>
            <a:srgbClr val="747775"/>
          </p15:clr>
        </p15:guide>
        <p15:guide id="4" orient="horz" pos="3061">
          <p15:clr>
            <a:srgbClr val="747775"/>
          </p15:clr>
        </p15:guide>
        <p15:guide id="5" pos="337">
          <p15:clr>
            <a:srgbClr val="747775"/>
          </p15:clr>
        </p15:guide>
        <p15:guide id="6" orient="horz" pos="3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/>
        <p:guide pos="340"/>
        <p:guide pos="5499"/>
        <p:guide pos="3061" orient="horz"/>
        <p:guide pos="337"/>
        <p:guide pos="33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Thin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Thin-italic.fntdata"/><Relationship Id="rId25" Type="http://schemas.openxmlformats.org/officeDocument/2006/relationships/font" Target="fonts/RobotoThin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Thin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Tahoma-bold.fntdata"/><Relationship Id="rId14" Type="http://schemas.openxmlformats.org/officeDocument/2006/relationships/slide" Target="slides/slide8.xml"/><Relationship Id="rId36" Type="http://schemas.openxmlformats.org/officeDocument/2006/relationships/font" Target="fonts/Tahom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3235516c_2_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603235516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03235516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03235516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03235516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03235516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03235516c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03235516c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03235516c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603235516c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03235516c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603235516c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03235516c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03235516c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03235516c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03235516c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03235516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03235516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3235516c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3235516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3235516c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603235516c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03235516c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03235516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3235516c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03235516c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03235516c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03235516c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03235516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03235516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03235516c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03235516c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03235516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603235516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75499" y="1687436"/>
            <a:ext cx="77748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928550" y="135266"/>
            <a:ext cx="1836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6762" y="125853"/>
            <a:ext cx="87868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789384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9525">
            <a:solidFill>
              <a:srgbClr val="E3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75499" y="1687436"/>
            <a:ext cx="77748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8" y="744575"/>
            <a:ext cx="8520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800"/>
              <a:t>Creation of Receiver Batch</a:t>
            </a:r>
            <a:endParaRPr sz="6800"/>
          </a:p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172B4D"/>
                </a:solidFill>
              </a:rPr>
              <a:t>Week 3 (May 26-30)</a:t>
            </a:r>
            <a:endParaRPr b="1" sz="2100">
              <a:solidFill>
                <a:srgbClr val="172B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Fixed errors with unit tests. Tested coverage and fixed issues using SonarQube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Made changes to PR suggested by Pratinav-San.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Worked on QA sheet for new Jira ticket. 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172B4D"/>
                </a:solidFill>
              </a:rPr>
              <a:t>Week 4 (June 2-6)</a:t>
            </a:r>
            <a:endParaRPr b="1" sz="2100">
              <a:solidFill>
                <a:srgbClr val="172B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Fixed SQL code and wrote fresh unit tests.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Made changes to PR suggested by Pratinav-San.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Finished Design Documents for Jira ticket.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Got PR ready for merging with stg. (Attaching screenshots of tests, links and checking checklist)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72B4D"/>
                </a:solidFill>
              </a:rPr>
              <a:t>4th June</a:t>
            </a:r>
            <a:r>
              <a:rPr lang="en-GB" sz="1800">
                <a:solidFill>
                  <a:srgbClr val="172B4D"/>
                </a:solidFill>
              </a:rPr>
              <a:t> Branch merged with stg. Testing in staging commences.  </a:t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2" name="Google Shape;232;p29"/>
          <p:cNvGrpSpPr/>
          <p:nvPr/>
        </p:nvGrpSpPr>
        <p:grpSpPr>
          <a:xfrm>
            <a:off x="0" y="1004684"/>
            <a:ext cx="529800" cy="1898680"/>
            <a:chOff x="4318975" y="1083450"/>
            <a:chExt cx="529800" cy="591305"/>
          </a:xfrm>
        </p:grpSpPr>
        <p:sp>
          <p:nvSpPr>
            <p:cNvPr id="233" name="Google Shape;233;p29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2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5" name="Google Shape;235;p29"/>
          <p:cNvGrpSpPr/>
          <p:nvPr/>
        </p:nvGrpSpPr>
        <p:grpSpPr>
          <a:xfrm>
            <a:off x="0" y="2903396"/>
            <a:ext cx="529800" cy="1591497"/>
            <a:chOff x="4318975" y="1083450"/>
            <a:chExt cx="529800" cy="591305"/>
          </a:xfrm>
        </p:grpSpPr>
        <p:sp>
          <p:nvSpPr>
            <p:cNvPr id="236" name="Google Shape;236;p29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" name="Google Shape;237;p2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8" name="Google Shape;238;p29"/>
          <p:cNvGrpSpPr/>
          <p:nvPr/>
        </p:nvGrpSpPr>
        <p:grpSpPr>
          <a:xfrm>
            <a:off x="0" y="4494923"/>
            <a:ext cx="529800" cy="365072"/>
            <a:chOff x="4318975" y="1083450"/>
            <a:chExt cx="529800" cy="591305"/>
          </a:xfrm>
        </p:grpSpPr>
        <p:sp>
          <p:nvSpPr>
            <p:cNvPr id="239" name="Google Shape;239;p29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" name="Google Shape;240;p2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1" name="Google Shape;241;p29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 by Week (Contd..)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Snapshots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Snapshots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928550" y="132200"/>
            <a:ext cx="7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Learning and Core Competencies (Technical) 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214325" y="780100"/>
            <a:ext cx="8863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SQL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Picked Up SQL and practiced a lot of problems on it, to learn writing optimized queries.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Core Java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This internship allowed me a chance to brush up on Core Java(OOP, Collections Framework etc.) 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Spring Framework and Springboot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After getting to know that my project involves Springboot, I undertook a course on Udemy </a:t>
            </a:r>
            <a:r>
              <a:rPr lang="en-GB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on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the same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. (In-Progress) 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Git and Github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No prior experience with Git. Did a tutorial on it, rookie mistakes.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PC setup, Local Database setup, Unit Testing (Batch), Testing Coverage (SonarQube):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Confluence pages and assistance of my mentor Pratinav-San 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MacOS terminal and BASH commands</a:t>
            </a:r>
            <a:r>
              <a:rPr b="0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No prior experience with MacOS terminal. Learnt about most used BASH commands and practiced problems on them.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928550" y="132200"/>
            <a:ext cx="762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Learning and Core Competencies (SCM)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214325" y="780100"/>
            <a:ext cx="8863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AutoNum type="arabicPeriod"/>
            </a:pPr>
            <a:r>
              <a:rPr b="1" i="0" lang="en-GB" sz="1350" u="none" cap="none" strike="noStrik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Batch Processes: </a:t>
            </a:r>
            <a:endParaRPr b="0" i="0" sz="1350" u="none" cap="none" strike="noStrik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540000" y="78690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AutoNum type="arabicPeriod"/>
            </a:pPr>
            <a:r>
              <a:rPr b="1"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Effective and Productive Communication: </a:t>
            </a: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Remote Setting of Internship inculcated this skill.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AutoNum type="arabicPeriod"/>
            </a:pPr>
            <a:r>
              <a:rPr b="1"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Asking the right questions: </a:t>
            </a: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Learnt asking questions that are effective, aren’t obvious and easily available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AutoNum type="arabicPeriod"/>
            </a:pPr>
            <a:r>
              <a:rPr b="1"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Collaboration and Cooperation</a:t>
            </a: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: I faced challenges in PC setup, local database setup. The learnings from my mentor helped me to help my friend facing similar challenges in the SCM department.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AutoNum type="arabicPeriod"/>
            </a:pPr>
            <a:r>
              <a:rPr b="1"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Structuring and documenting work: </a:t>
            </a: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Daily work reports, following proper structure while writing code.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1080000" y="63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Learning and Core Competencies (Soft Skills)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72B4D"/>
                </a:solidFill>
              </a:rPr>
              <a:t>Short Term: </a:t>
            </a:r>
            <a:endParaRPr b="1"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72B4D"/>
                </a:solidFill>
              </a:rPr>
              <a:t>Improve the confluence pages:  </a:t>
            </a:r>
            <a:r>
              <a:rPr lang="en-GB" sz="1800">
                <a:solidFill>
                  <a:srgbClr val="172B4D"/>
                </a:solidFill>
              </a:rPr>
              <a:t>As I learn more about SCM processes, I would be able to write pages that are well written, easily understandable without prior KT sessions. This will help new-joiners and future interns in their work. </a:t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72B4D"/>
                </a:solidFill>
              </a:rPr>
              <a:t>Long Term:  </a:t>
            </a:r>
            <a:r>
              <a:rPr lang="en-GB" sz="1800">
                <a:solidFill>
                  <a:srgbClr val="172B4D"/>
                </a:solidFill>
              </a:rPr>
              <a:t>  </a:t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72B4D"/>
                </a:solidFill>
              </a:rPr>
              <a:t>…..</a:t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35"/>
          <p:cNvSpPr txBox="1"/>
          <p:nvPr>
            <p:ph type="title"/>
          </p:nvPr>
        </p:nvSpPr>
        <p:spPr>
          <a:xfrm>
            <a:off x="1080000" y="63500"/>
            <a:ext cx="6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Contributions I can make to the team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72B4D"/>
                </a:solidFill>
              </a:rPr>
              <a:t>Aligns </a:t>
            </a:r>
            <a:r>
              <a:rPr lang="en-GB" sz="1800">
                <a:solidFill>
                  <a:srgbClr val="172B4D"/>
                </a:solidFill>
              </a:rPr>
              <a:t>perfectly</a:t>
            </a:r>
            <a:r>
              <a:rPr lang="en-GB" sz="1800">
                <a:solidFill>
                  <a:srgbClr val="172B4D"/>
                </a:solidFill>
              </a:rPr>
              <a:t> </a:t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36"/>
          <p:cNvSpPr txBox="1"/>
          <p:nvPr>
            <p:ph type="title"/>
          </p:nvPr>
        </p:nvSpPr>
        <p:spPr>
          <a:xfrm>
            <a:off x="1080000" y="63500"/>
            <a:ext cx="69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How FR’s Vision aligns with my Goals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  Personal 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1202875" y="89349"/>
            <a:ext cx="58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Table of Contents </a:t>
            </a:r>
            <a:endParaRPr/>
          </a:p>
        </p:txBody>
      </p:sp>
      <p:grpSp>
        <p:nvGrpSpPr>
          <p:cNvPr id="107" name="Google Shape;107;p22"/>
          <p:cNvGrpSpPr/>
          <p:nvPr/>
        </p:nvGrpSpPr>
        <p:grpSpPr>
          <a:xfrm>
            <a:off x="1" y="2783835"/>
            <a:ext cx="9143704" cy="960811"/>
            <a:chOff x="1593000" y="2322568"/>
            <a:chExt cx="5957975" cy="643500"/>
          </a:xfrm>
        </p:grpSpPr>
        <p:sp>
          <p:nvSpPr>
            <p:cNvPr id="108" name="Google Shape;108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2363533" y="2404755"/>
              <a:ext cx="19197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GB" sz="15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 by Week and Screenshots</a:t>
              </a:r>
              <a:endParaRPr b="0" i="0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GB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22"/>
          <p:cNvGrpSpPr/>
          <p:nvPr/>
        </p:nvGrpSpPr>
        <p:grpSpPr>
          <a:xfrm>
            <a:off x="1" y="1805739"/>
            <a:ext cx="9143704" cy="960811"/>
            <a:chOff x="1593000" y="2322568"/>
            <a:chExt cx="5957975" cy="643500"/>
          </a:xfrm>
        </p:grpSpPr>
        <p:sp>
          <p:nvSpPr>
            <p:cNvPr id="116" name="Google Shape;116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GB" sz="15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My Area of Work</a:t>
              </a:r>
              <a:endParaRPr b="0" i="0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GB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22"/>
          <p:cNvGrpSpPr/>
          <p:nvPr/>
        </p:nvGrpSpPr>
        <p:grpSpPr>
          <a:xfrm>
            <a:off x="8" y="3761863"/>
            <a:ext cx="9143704" cy="960811"/>
            <a:chOff x="1593000" y="2322568"/>
            <a:chExt cx="5957975" cy="643500"/>
          </a:xfrm>
        </p:grpSpPr>
        <p:sp>
          <p:nvSpPr>
            <p:cNvPr id="124" name="Google Shape;124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GB" sz="15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 Learnings (Technical, SCM, Soft Skills)</a:t>
              </a:r>
              <a:endParaRPr b="0" i="0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GB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2"/>
          <p:cNvGrpSpPr/>
          <p:nvPr/>
        </p:nvGrpSpPr>
        <p:grpSpPr>
          <a:xfrm>
            <a:off x="1" y="827629"/>
            <a:ext cx="9143704" cy="960811"/>
            <a:chOff x="1593000" y="2322568"/>
            <a:chExt cx="5957975" cy="643500"/>
          </a:xfrm>
        </p:grpSpPr>
        <p:sp>
          <p:nvSpPr>
            <p:cNvPr id="132" name="Google Shape;132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2365073" y="239695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GB" sz="15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 Receive Process</a:t>
              </a:r>
              <a:endParaRPr b="0" i="0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GB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1166825" y="63500"/>
            <a:ext cx="484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Table of Contents (Contd..)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1" y="1805739"/>
            <a:ext cx="9143704" cy="960811"/>
            <a:chOff x="1593000" y="2322568"/>
            <a:chExt cx="5957975" cy="643500"/>
          </a:xfrm>
        </p:grpSpPr>
        <p:sp>
          <p:nvSpPr>
            <p:cNvPr id="145" name="Google Shape;145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GB" sz="15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 &amp; A</a:t>
              </a:r>
              <a:endParaRPr b="0" i="0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GB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23"/>
          <p:cNvGrpSpPr/>
          <p:nvPr/>
        </p:nvGrpSpPr>
        <p:grpSpPr>
          <a:xfrm>
            <a:off x="1" y="827629"/>
            <a:ext cx="9143704" cy="960811"/>
            <a:chOff x="1593000" y="2322568"/>
            <a:chExt cx="5957975" cy="643500"/>
          </a:xfrm>
        </p:grpSpPr>
        <p:sp>
          <p:nvSpPr>
            <p:cNvPr id="153" name="Google Shape;153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2365073" y="239695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GB" sz="15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Contributions I can make </a:t>
              </a:r>
              <a:endParaRPr b="0" i="0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GB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b="0" i="0" lang="en-GB" sz="8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b="0" i="0" sz="8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b="1" sz="48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b="1"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b="1" sz="48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b="1"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5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5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5"/>
          <p:cNvSpPr/>
          <p:nvPr/>
        </p:nvSpPr>
        <p:spPr>
          <a:xfrm rot="-7648247">
            <a:off x="3085108" y="3733688"/>
            <a:ext cx="675097" cy="2366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b="1" sz="48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b="1"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26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6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6"/>
          <p:cNvSpPr/>
          <p:nvPr/>
        </p:nvSpPr>
        <p:spPr>
          <a:xfrm rot="-7648247">
            <a:off x="3085108" y="3733688"/>
            <a:ext cx="675097" cy="2366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3676175" y="2994950"/>
            <a:ext cx="644700" cy="830925"/>
          </a:xfrm>
          <a:prstGeom prst="flowChartMagneticDisk">
            <a:avLst/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My Area of work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 by Week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540000" y="786900"/>
            <a:ext cx="81900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172B4D"/>
                </a:solidFill>
              </a:rPr>
              <a:t>Week 1 (May 12-16)</a:t>
            </a:r>
            <a:endParaRPr b="1" sz="2100">
              <a:solidFill>
                <a:srgbClr val="172B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PC Setup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Attended KT sessions held by Pratinav San on SCM </a:t>
            </a: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terminology and batch processes.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172B4D"/>
                </a:solidFill>
              </a:rPr>
              <a:t>Week 2 (May 19-23)</a:t>
            </a:r>
            <a:endParaRPr b="1" sz="2100">
              <a:solidFill>
                <a:srgbClr val="172B4D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Writing of Java and SQL code for the receiver batch.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Understood setting up of local database for batch unit testing.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Wrote unit tests for testing the receiver service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Attended KT sessions held by Pratinav San. 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1" name="Google Shape;221;p28"/>
          <p:cNvGrpSpPr/>
          <p:nvPr/>
        </p:nvGrpSpPr>
        <p:grpSpPr>
          <a:xfrm>
            <a:off x="10200" y="1002410"/>
            <a:ext cx="529800" cy="1627981"/>
            <a:chOff x="4318975" y="1083450"/>
            <a:chExt cx="529800" cy="591305"/>
          </a:xfrm>
        </p:grpSpPr>
        <p:sp>
          <p:nvSpPr>
            <p:cNvPr id="222" name="Google Shape;222;p28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8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4" name="Google Shape;224;p28"/>
          <p:cNvGrpSpPr/>
          <p:nvPr/>
        </p:nvGrpSpPr>
        <p:grpSpPr>
          <a:xfrm>
            <a:off x="10200" y="2630339"/>
            <a:ext cx="529800" cy="2229604"/>
            <a:chOff x="4318975" y="1083450"/>
            <a:chExt cx="529800" cy="591250"/>
          </a:xfrm>
        </p:grpSpPr>
        <p:sp>
          <p:nvSpPr>
            <p:cNvPr id="225" name="Google Shape;225;p28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" name="Google Shape;226;p28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