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8" r:id="rId2"/>
    <p:sldId id="259" r:id="rId3"/>
    <p:sldId id="257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494F2-02BB-4664-B7FA-DDD2D41CF9C4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DF88-2E71-40F9-B8B9-160159423D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732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61D948-119C-4B0A-97B0-C420C83FA04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7AD53FD-39F5-478E-BAFA-260D619664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054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48-119C-4B0A-97B0-C420C83FA04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53FD-39F5-478E-BAFA-260D619664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980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48-119C-4B0A-97B0-C420C83FA04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53FD-39F5-478E-BAFA-260D619664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771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48-119C-4B0A-97B0-C420C83FA04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53FD-39F5-478E-BAFA-260D61966443}" type="slidenum">
              <a:rPr lang="en-ZA" smtClean="0"/>
              <a:t>‹#›</a:t>
            </a:fld>
            <a:endParaRPr lang="en-Z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97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48-119C-4B0A-97B0-C420C83FA04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53FD-39F5-478E-BAFA-260D619664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0420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48-119C-4B0A-97B0-C420C83FA04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53FD-39F5-478E-BAFA-260D619664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1447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48-119C-4B0A-97B0-C420C83FA04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53FD-39F5-478E-BAFA-260D619664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604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48-119C-4B0A-97B0-C420C83FA04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53FD-39F5-478E-BAFA-260D619664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299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48-119C-4B0A-97B0-C420C83FA04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53FD-39F5-478E-BAFA-260D619664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412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48-119C-4B0A-97B0-C420C83FA04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53FD-39F5-478E-BAFA-260D619664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780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48-119C-4B0A-97B0-C420C83FA04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53FD-39F5-478E-BAFA-260D619664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907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48-119C-4B0A-97B0-C420C83FA04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53FD-39F5-478E-BAFA-260D619664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011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48-119C-4B0A-97B0-C420C83FA04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53FD-39F5-478E-BAFA-260D619664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04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48-119C-4B0A-97B0-C420C83FA04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53FD-39F5-478E-BAFA-260D619664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586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48-119C-4B0A-97B0-C420C83FA04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53FD-39F5-478E-BAFA-260D619664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4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48-119C-4B0A-97B0-C420C83FA04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53FD-39F5-478E-BAFA-260D619664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016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48-119C-4B0A-97B0-C420C83FA04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53FD-39F5-478E-BAFA-260D619664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496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1D948-119C-4B0A-97B0-C420C83FA04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D53FD-39F5-478E-BAFA-260D619664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551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65D9DA-39BE-414E-9EE9-AF8D5F3739D0}"/>
              </a:ext>
            </a:extLst>
          </p:cNvPr>
          <p:cNvSpPr/>
          <p:nvPr/>
        </p:nvSpPr>
        <p:spPr>
          <a:xfrm>
            <a:off x="3952816" y="3076716"/>
            <a:ext cx="405188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SQUARE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081B6B-1539-4F67-ADE1-CF0058C72F4F}"/>
              </a:ext>
            </a:extLst>
          </p:cNvPr>
          <p:cNvSpPr/>
          <p:nvPr/>
        </p:nvSpPr>
        <p:spPr>
          <a:xfrm>
            <a:off x="3627246" y="3738435"/>
            <a:ext cx="65114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GB" sz="6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9536FE-CCCC-4CEE-B433-EA4B9E2203C0}"/>
              </a:ext>
            </a:extLst>
          </p:cNvPr>
          <p:cNvSpPr/>
          <p:nvPr/>
        </p:nvSpPr>
        <p:spPr>
          <a:xfrm>
            <a:off x="0" y="168228"/>
            <a:ext cx="12192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PRESENTATION OF THE </a:t>
            </a:r>
          </a:p>
          <a:p>
            <a:pPr algn="ctr"/>
            <a:r>
              <a:rPr lang="en-GB" sz="54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FOUR-SQUARE GAME</a:t>
            </a:r>
          </a:p>
        </p:txBody>
      </p:sp>
    </p:spTree>
    <p:extLst>
      <p:ext uri="{BB962C8B-B14F-4D97-AF65-F5344CB8AC3E}">
        <p14:creationId xmlns:p14="http://schemas.microsoft.com/office/powerpoint/2010/main" val="402201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CE1B57-CC25-437E-B4BD-BB1115933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04126"/>
              </p:ext>
            </p:extLst>
          </p:nvPr>
        </p:nvGraphicFramePr>
        <p:xfrm>
          <a:off x="1188695" y="1754204"/>
          <a:ext cx="9814609" cy="297288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635303833"/>
                    </a:ext>
                  </a:extLst>
                </a:gridCol>
                <a:gridCol w="4861609">
                  <a:extLst>
                    <a:ext uri="{9D8B030D-6E8A-4147-A177-3AD203B41FA5}">
                      <a16:colId xmlns:a16="http://schemas.microsoft.com/office/drawing/2014/main" val="236183234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br>
                        <a:rPr lang="en-ZA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ZA" sz="1200" b="1" dirty="0" err="1">
                          <a:solidFill>
                            <a:srgbClr val="000000"/>
                          </a:solidFill>
                          <a:effectLst/>
                        </a:rPr>
                        <a:t>GameDisplay</a:t>
                      </a:r>
                      <a:r>
                        <a:rPr lang="en-ZA" sz="1200" b="1" dirty="0">
                          <a:solidFill>
                            <a:srgbClr val="000000"/>
                          </a:solidFill>
                          <a:effectLst/>
                        </a:rPr>
                        <a:t> class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ZA" sz="11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4360814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rgbClr val="000000"/>
                          </a:solidFill>
                          <a:effectLst/>
                        </a:rPr>
                        <a:t>Objects -&gt;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ZA" sz="1100" dirty="0">
                          <a:solidFill>
                            <a:srgbClr val="000000"/>
                          </a:solidFill>
                          <a:effectLst/>
                        </a:rPr>
                        <a:t>Foursquare(foursquare)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8967164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ZA" sz="1100" b="1">
                          <a:solidFill>
                            <a:srgbClr val="000000"/>
                          </a:solidFill>
                          <a:effectLst/>
                        </a:rPr>
                        <a:t>Methods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ZA" sz="11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58765628"/>
                  </a:ext>
                </a:extLst>
              </a:tr>
              <a:tr h="817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</a:rPr>
                        <a:t>@override</a:t>
                      </a:r>
                      <a:endParaRPr lang="en-ZA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</a:rPr>
                        <a:t>onCreate(Bundle savedInstanceState): void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728270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</a:rPr>
                        <a:t>retryButtonClick(View view):void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</a:rPr>
                        <a:t>Calls the reset game method to update the old array and updates the visuals of the board.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7319016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ZA" sz="1100">
                          <a:solidFill>
                            <a:srgbClr val="000000"/>
                          </a:solidFill>
                          <a:effectLst/>
                        </a:rPr>
                        <a:t>homeButtonClick(View view):void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ZA" sz="1100" dirty="0">
                          <a:solidFill>
                            <a:srgbClr val="000000"/>
                          </a:solidFill>
                          <a:effectLst/>
                        </a:rPr>
                        <a:t>It will take the user back to the home page every time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15751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81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EACF4-4C18-4DDD-84FB-8D0BBAA93273}"/>
              </a:ext>
            </a:extLst>
          </p:cNvPr>
          <p:cNvSpPr txBox="1"/>
          <p:nvPr/>
        </p:nvSpPr>
        <p:spPr>
          <a:xfrm>
            <a:off x="1866807" y="340637"/>
            <a:ext cx="7213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5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we struggled with: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2CD9A-DEDE-4961-898E-C090FC229A1F}"/>
              </a:ext>
            </a:extLst>
          </p:cNvPr>
          <p:cNvSpPr txBox="1"/>
          <p:nvPr/>
        </p:nvSpPr>
        <p:spPr>
          <a:xfrm>
            <a:off x="1232133" y="1804769"/>
            <a:ext cx="9416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We attempted hardcoding the visual board drawing but without any experience, however we failed.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	Thus we used buttons instead for the grid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5CDC7-BD59-4CEA-B8AE-BD1EFDB9667A}"/>
              </a:ext>
            </a:extLst>
          </p:cNvPr>
          <p:cNvSpPr txBox="1"/>
          <p:nvPr/>
        </p:nvSpPr>
        <p:spPr>
          <a:xfrm>
            <a:off x="1232133" y="2991902"/>
            <a:ext cx="749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Bringinig</a:t>
            </a:r>
            <a:r>
              <a:rPr lang="en-ZA" dirty="0"/>
              <a:t> names across boards and changing the names on top was challenging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CBD31-1698-491B-B040-7D1FD7E5ADED}"/>
              </a:ext>
            </a:extLst>
          </p:cNvPr>
          <p:cNvSpPr txBox="1"/>
          <p:nvPr/>
        </p:nvSpPr>
        <p:spPr>
          <a:xfrm>
            <a:off x="1232133" y="3902036"/>
            <a:ext cx="9296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Getting the game to run on the emulator, as we did not have a private laptop/computer to use and</a:t>
            </a:r>
          </a:p>
          <a:p>
            <a:r>
              <a:rPr lang="en-ZA" dirty="0"/>
              <a:t> university computers did not allow us to install the HAXM extension needed to use the emulator</a:t>
            </a:r>
          </a:p>
          <a:p>
            <a:r>
              <a:rPr lang="en-ZA" dirty="0"/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A80F6-BF0B-4701-896F-B0467E58804E}"/>
              </a:ext>
            </a:extLst>
          </p:cNvPr>
          <p:cNvSpPr txBox="1"/>
          <p:nvPr/>
        </p:nvSpPr>
        <p:spPr>
          <a:xfrm>
            <a:off x="1232133" y="5338215"/>
            <a:ext cx="9900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Uploading code to an already existing GitHub group and ended up having 5 different GitHub groups for</a:t>
            </a:r>
          </a:p>
          <a:p>
            <a:r>
              <a:rPr lang="en-ZA" dirty="0"/>
              <a:t> the code, that’s why it’s not visible that everyone contributed</a:t>
            </a:r>
          </a:p>
        </p:txBody>
      </p:sp>
    </p:spTree>
    <p:extLst>
      <p:ext uri="{BB962C8B-B14F-4D97-AF65-F5344CB8AC3E}">
        <p14:creationId xmlns:p14="http://schemas.microsoft.com/office/powerpoint/2010/main" val="267084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428E51-3F20-43B2-802C-4D4169E02D6E}"/>
              </a:ext>
            </a:extLst>
          </p:cNvPr>
          <p:cNvSpPr txBox="1"/>
          <p:nvPr/>
        </p:nvSpPr>
        <p:spPr>
          <a:xfrm>
            <a:off x="999586" y="1891962"/>
            <a:ext cx="9674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Getting the game to run in the game to run in the end because we wrote the code for the game class</a:t>
            </a:r>
          </a:p>
          <a:p>
            <a:r>
              <a:rPr lang="en-ZA" dirty="0"/>
              <a:t> before coding each of the functionality buttons.</a:t>
            </a:r>
          </a:p>
          <a:p>
            <a:r>
              <a:rPr lang="en-ZA" dirty="0"/>
              <a:t>This was done in order for us to test if the game class was working throughout the duration of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85895B-1B18-4F50-A2DB-172510F80657}"/>
              </a:ext>
            </a:extLst>
          </p:cNvPr>
          <p:cNvSpPr txBox="1"/>
          <p:nvPr/>
        </p:nvSpPr>
        <p:spPr>
          <a:xfrm>
            <a:off x="976792" y="3429000"/>
            <a:ext cx="842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This made very difficult to identify and/or track back any errors made in the written code.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A6246-1B79-4B50-9A36-0450B56E04FD}"/>
              </a:ext>
            </a:extLst>
          </p:cNvPr>
          <p:cNvSpPr txBox="1"/>
          <p:nvPr/>
        </p:nvSpPr>
        <p:spPr>
          <a:xfrm>
            <a:off x="976792" y="4412040"/>
            <a:ext cx="9720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After many trials and errors, we realised that we should’ve worked on the code for all the activities first,</a:t>
            </a:r>
          </a:p>
          <a:p>
            <a:r>
              <a:rPr lang="en-ZA" dirty="0"/>
              <a:t> and not coding the middle activity first with no way to test if it works properly.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D9357-067F-466D-B7EE-31D27D233EB0}"/>
              </a:ext>
            </a:extLst>
          </p:cNvPr>
          <p:cNvSpPr txBox="1"/>
          <p:nvPr/>
        </p:nvSpPr>
        <p:spPr>
          <a:xfrm>
            <a:off x="1501629" y="170258"/>
            <a:ext cx="9409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This was our biggest Challenge:</a:t>
            </a:r>
          </a:p>
        </p:txBody>
      </p:sp>
    </p:spTree>
    <p:extLst>
      <p:ext uri="{BB962C8B-B14F-4D97-AF65-F5344CB8AC3E}">
        <p14:creationId xmlns:p14="http://schemas.microsoft.com/office/powerpoint/2010/main" val="1540013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063671-E343-4C0E-9724-0F03CB6B7398}"/>
              </a:ext>
            </a:extLst>
          </p:cNvPr>
          <p:cNvSpPr txBox="1"/>
          <p:nvPr/>
        </p:nvSpPr>
        <p:spPr>
          <a:xfrm>
            <a:off x="1638639" y="104782"/>
            <a:ext cx="50209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Goals and Risks: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8F337-4066-4348-91AD-A67009698B8F}"/>
              </a:ext>
            </a:extLst>
          </p:cNvPr>
          <p:cNvSpPr txBox="1"/>
          <p:nvPr/>
        </p:nvSpPr>
        <p:spPr>
          <a:xfrm>
            <a:off x="962525" y="1412939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Goals: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847E12-C403-40CD-9060-8BE74C0BA140}"/>
              </a:ext>
            </a:extLst>
          </p:cNvPr>
          <p:cNvSpPr txBox="1"/>
          <p:nvPr/>
        </p:nvSpPr>
        <p:spPr>
          <a:xfrm>
            <a:off x="948533" y="2169240"/>
            <a:ext cx="914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To create an android game (Tic-Tac-Toe)  with 4x4 blocks with the first 2 moves on the outer blocks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7F8BB-8A22-4A3F-8E93-3A3F872A8424}"/>
              </a:ext>
            </a:extLst>
          </p:cNvPr>
          <p:cNvSpPr txBox="1"/>
          <p:nvPr/>
        </p:nvSpPr>
        <p:spPr>
          <a:xfrm>
            <a:off x="962525" y="2821326"/>
            <a:ext cx="938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To actually finish the game in time, since we heard that no one managed to finish the game last year.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66D0CE-2269-401E-961B-7DE0F67A0CEF}"/>
              </a:ext>
            </a:extLst>
          </p:cNvPr>
          <p:cNvSpPr txBox="1"/>
          <p:nvPr/>
        </p:nvSpPr>
        <p:spPr>
          <a:xfrm>
            <a:off x="962525" y="3809454"/>
            <a:ext cx="2584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Risks encountered: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FCFC0-1E15-4800-B176-61C72F115B47}"/>
              </a:ext>
            </a:extLst>
          </p:cNvPr>
          <p:cNvSpPr txBox="1"/>
          <p:nvPr/>
        </p:nvSpPr>
        <p:spPr>
          <a:xfrm>
            <a:off x="962525" y="4473422"/>
            <a:ext cx="6373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The uniqueness of our game is that it has 4x4 blocks instead of 3x3</a:t>
            </a:r>
          </a:p>
          <a:p>
            <a:r>
              <a:rPr lang="en-ZA" dirty="0"/>
              <a:t>We risked not being able to find a ways to code it in time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3670B8-AD4B-41D2-8D15-CF74C8C3E127}"/>
              </a:ext>
            </a:extLst>
          </p:cNvPr>
          <p:cNvSpPr txBox="1"/>
          <p:nvPr/>
        </p:nvSpPr>
        <p:spPr>
          <a:xfrm>
            <a:off x="962525" y="5460556"/>
            <a:ext cx="106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This variation also poses a threat as some phone screens may </a:t>
            </a:r>
            <a:r>
              <a:rPr lang="en-ZA" b="1" dirty="0"/>
              <a:t>not </a:t>
            </a:r>
            <a:r>
              <a:rPr lang="en-ZA" dirty="0"/>
              <a:t>be big enough to accommodate the game board</a:t>
            </a:r>
          </a:p>
        </p:txBody>
      </p:sp>
    </p:spTree>
    <p:extLst>
      <p:ext uri="{BB962C8B-B14F-4D97-AF65-F5344CB8AC3E}">
        <p14:creationId xmlns:p14="http://schemas.microsoft.com/office/powerpoint/2010/main" val="301628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97C080-9215-416E-AEB5-42545907B806}"/>
              </a:ext>
            </a:extLst>
          </p:cNvPr>
          <p:cNvSpPr/>
          <p:nvPr/>
        </p:nvSpPr>
        <p:spPr>
          <a:xfrm>
            <a:off x="2994912" y="383526"/>
            <a:ext cx="5581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Rules of the game:</a:t>
            </a:r>
            <a:endParaRPr lang="en-GB" sz="5400" b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FF9CF-A7B8-4AB0-A153-A08E3E853658}"/>
              </a:ext>
            </a:extLst>
          </p:cNvPr>
          <p:cNvSpPr txBox="1"/>
          <p:nvPr/>
        </p:nvSpPr>
        <p:spPr>
          <a:xfrm>
            <a:off x="1459684" y="1602297"/>
            <a:ext cx="755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1. It’s really your typical Tic-Tac-Toe game but with a slight twist.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714E5-77B5-43B3-B295-3B1591C0A772}"/>
              </a:ext>
            </a:extLst>
          </p:cNvPr>
          <p:cNvSpPr txBox="1"/>
          <p:nvPr/>
        </p:nvSpPr>
        <p:spPr>
          <a:xfrm>
            <a:off x="1493240" y="2267070"/>
            <a:ext cx="76473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200" dirty="0"/>
              <a:t>. It is a 2-player game which cannot be played without a friend</a:t>
            </a:r>
            <a:endParaRPr lang="en-ZA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B2017-E53D-4B24-A3A9-E3631541C526}"/>
              </a:ext>
            </a:extLst>
          </p:cNvPr>
          <p:cNvSpPr txBox="1"/>
          <p:nvPr/>
        </p:nvSpPr>
        <p:spPr>
          <a:xfrm>
            <a:off x="1504770" y="2931843"/>
            <a:ext cx="78573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ZA" sz="2200" dirty="0"/>
              <a:t>Both players’ first move may only be in one of the outer squares.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ZA" sz="2200" dirty="0"/>
              <a:t>Thereafter players can use the whole board </a:t>
            </a:r>
            <a:r>
              <a:rPr lang="en-ZA" sz="2200" dirty="0">
                <a:sym typeface="Wingdings" panose="05000000000000000000" pitchFamily="2" charset="2"/>
              </a:rPr>
              <a:t>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31B3D-93D3-42D8-A29A-E71E446D9C81}"/>
              </a:ext>
            </a:extLst>
          </p:cNvPr>
          <p:cNvSpPr txBox="1"/>
          <p:nvPr/>
        </p:nvSpPr>
        <p:spPr>
          <a:xfrm>
            <a:off x="1493240" y="3873615"/>
            <a:ext cx="91082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</a:t>
            </a:r>
            <a:r>
              <a:rPr lang="en-US" sz="2200" dirty="0"/>
              <a:t>If either player has 3 X’s or O’s in a row, they have WON</a:t>
            </a:r>
            <a:r>
              <a:rPr lang="en-ZA" sz="22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2200" dirty="0"/>
              <a:t>	However, if none of the players have achieved this by the end of the game,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sz="2200" dirty="0"/>
              <a:t>	It is a DRAW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1258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30EC0E4-E307-456E-82D9-B560EADEE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500101"/>
              </p:ext>
            </p:extLst>
          </p:nvPr>
        </p:nvGraphicFramePr>
        <p:xfrm>
          <a:off x="627389" y="2009225"/>
          <a:ext cx="5598488" cy="4768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9622">
                  <a:extLst>
                    <a:ext uri="{9D8B030D-6E8A-4147-A177-3AD203B41FA5}">
                      <a16:colId xmlns:a16="http://schemas.microsoft.com/office/drawing/2014/main" val="3510495745"/>
                    </a:ext>
                  </a:extLst>
                </a:gridCol>
                <a:gridCol w="1399622">
                  <a:extLst>
                    <a:ext uri="{9D8B030D-6E8A-4147-A177-3AD203B41FA5}">
                      <a16:colId xmlns:a16="http://schemas.microsoft.com/office/drawing/2014/main" val="2610220859"/>
                    </a:ext>
                  </a:extLst>
                </a:gridCol>
                <a:gridCol w="1399622">
                  <a:extLst>
                    <a:ext uri="{9D8B030D-6E8A-4147-A177-3AD203B41FA5}">
                      <a16:colId xmlns:a16="http://schemas.microsoft.com/office/drawing/2014/main" val="3664784378"/>
                    </a:ext>
                  </a:extLst>
                </a:gridCol>
                <a:gridCol w="1399622">
                  <a:extLst>
                    <a:ext uri="{9D8B030D-6E8A-4147-A177-3AD203B41FA5}">
                      <a16:colId xmlns:a16="http://schemas.microsoft.com/office/drawing/2014/main" val="3460005892"/>
                    </a:ext>
                  </a:extLst>
                </a:gridCol>
              </a:tblGrid>
              <a:tr h="1192082"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482631"/>
                  </a:ext>
                </a:extLst>
              </a:tr>
              <a:tr h="1192082"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57129"/>
                  </a:ext>
                </a:extLst>
              </a:tr>
              <a:tr h="1192082">
                <a:tc>
                  <a:txBody>
                    <a:bodyPr/>
                    <a:lstStyle/>
                    <a:p>
                      <a:endParaRPr lang="en-ZA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033275"/>
                  </a:ext>
                </a:extLst>
              </a:tr>
              <a:tr h="1192082">
                <a:tc>
                  <a:txBody>
                    <a:bodyPr/>
                    <a:lstStyle/>
                    <a:p>
                      <a:endParaRPr lang="en-ZA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40602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22D6FE-C955-4E60-84FC-EFC3515333B4}"/>
              </a:ext>
            </a:extLst>
          </p:cNvPr>
          <p:cNvSpPr txBox="1"/>
          <p:nvPr/>
        </p:nvSpPr>
        <p:spPr>
          <a:xfrm flipH="1">
            <a:off x="7261412" y="2432242"/>
            <a:ext cx="417195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u="sng" dirty="0"/>
              <a:t>As depicted in the game rules: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sz="2000" i="1" dirty="0"/>
              <a:t>Both Players may not make a move within the inner blocks if its their first move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135DA-EFEE-4CC4-AA5A-4B1E06D1ACA2}"/>
              </a:ext>
            </a:extLst>
          </p:cNvPr>
          <p:cNvSpPr txBox="1"/>
          <p:nvPr/>
        </p:nvSpPr>
        <p:spPr>
          <a:xfrm>
            <a:off x="950514" y="1759017"/>
            <a:ext cx="342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800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73390-2D33-4E99-BF97-BBDCDD5BDDE1}"/>
              </a:ext>
            </a:extLst>
          </p:cNvPr>
          <p:cNvSpPr txBox="1"/>
          <p:nvPr/>
        </p:nvSpPr>
        <p:spPr>
          <a:xfrm>
            <a:off x="4921624" y="1823574"/>
            <a:ext cx="269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800" dirty="0"/>
              <a:t>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C9A3FA-D1B2-4DA0-AFEA-C8FDC0F042E1}"/>
              </a:ext>
            </a:extLst>
          </p:cNvPr>
          <p:cNvSpPr/>
          <p:nvPr/>
        </p:nvSpPr>
        <p:spPr>
          <a:xfrm>
            <a:off x="136107" y="80447"/>
            <a:ext cx="82612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 of the game</a:t>
            </a:r>
            <a:r>
              <a:rPr lang="en-GB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:</a:t>
            </a:r>
            <a:endParaRPr lang="en-GB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E8E184-4706-428B-8248-4BB507A297EB}"/>
              </a:ext>
            </a:extLst>
          </p:cNvPr>
          <p:cNvSpPr/>
          <p:nvPr/>
        </p:nvSpPr>
        <p:spPr>
          <a:xfrm>
            <a:off x="821353" y="1299346"/>
            <a:ext cx="13163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Player 1</a:t>
            </a:r>
            <a:r>
              <a:rPr lang="en-GB" sz="2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00309A-F48D-46AE-8448-06D80B7E0F9D}"/>
              </a:ext>
            </a:extLst>
          </p:cNvPr>
          <p:cNvSpPr/>
          <p:nvPr/>
        </p:nvSpPr>
        <p:spPr>
          <a:xfrm>
            <a:off x="4921624" y="1297352"/>
            <a:ext cx="13227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Player 2:</a:t>
            </a:r>
          </a:p>
        </p:txBody>
      </p:sp>
    </p:spTree>
    <p:extLst>
      <p:ext uri="{BB962C8B-B14F-4D97-AF65-F5344CB8AC3E}">
        <p14:creationId xmlns:p14="http://schemas.microsoft.com/office/powerpoint/2010/main" val="232264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8" grpId="0"/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30EC0E4-E307-456E-82D9-B560EADEE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68823"/>
              </p:ext>
            </p:extLst>
          </p:nvPr>
        </p:nvGraphicFramePr>
        <p:xfrm>
          <a:off x="627389" y="2009225"/>
          <a:ext cx="5598488" cy="4768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9622">
                  <a:extLst>
                    <a:ext uri="{9D8B030D-6E8A-4147-A177-3AD203B41FA5}">
                      <a16:colId xmlns:a16="http://schemas.microsoft.com/office/drawing/2014/main" val="3510495745"/>
                    </a:ext>
                  </a:extLst>
                </a:gridCol>
                <a:gridCol w="1399622">
                  <a:extLst>
                    <a:ext uri="{9D8B030D-6E8A-4147-A177-3AD203B41FA5}">
                      <a16:colId xmlns:a16="http://schemas.microsoft.com/office/drawing/2014/main" val="2610220859"/>
                    </a:ext>
                  </a:extLst>
                </a:gridCol>
                <a:gridCol w="1399622">
                  <a:extLst>
                    <a:ext uri="{9D8B030D-6E8A-4147-A177-3AD203B41FA5}">
                      <a16:colId xmlns:a16="http://schemas.microsoft.com/office/drawing/2014/main" val="3664784378"/>
                    </a:ext>
                  </a:extLst>
                </a:gridCol>
                <a:gridCol w="1399622">
                  <a:extLst>
                    <a:ext uri="{9D8B030D-6E8A-4147-A177-3AD203B41FA5}">
                      <a16:colId xmlns:a16="http://schemas.microsoft.com/office/drawing/2014/main" val="3460005892"/>
                    </a:ext>
                  </a:extLst>
                </a:gridCol>
              </a:tblGrid>
              <a:tr h="1192082"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482631"/>
                  </a:ext>
                </a:extLst>
              </a:tr>
              <a:tr h="1192082"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57129"/>
                  </a:ext>
                </a:extLst>
              </a:tr>
              <a:tr h="1192082">
                <a:tc>
                  <a:txBody>
                    <a:bodyPr/>
                    <a:lstStyle/>
                    <a:p>
                      <a:endParaRPr lang="en-ZA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033275"/>
                  </a:ext>
                </a:extLst>
              </a:tr>
              <a:tr h="1192082">
                <a:tc>
                  <a:txBody>
                    <a:bodyPr/>
                    <a:lstStyle/>
                    <a:p>
                      <a:endParaRPr lang="en-ZA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E80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406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D135DA-EFEE-4CC4-AA5A-4B1E06D1ACA2}"/>
              </a:ext>
            </a:extLst>
          </p:cNvPr>
          <p:cNvSpPr txBox="1"/>
          <p:nvPr/>
        </p:nvSpPr>
        <p:spPr>
          <a:xfrm>
            <a:off x="950514" y="1759017"/>
            <a:ext cx="342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800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73390-2D33-4E99-BF97-BBDCDD5BDDE1}"/>
              </a:ext>
            </a:extLst>
          </p:cNvPr>
          <p:cNvSpPr txBox="1"/>
          <p:nvPr/>
        </p:nvSpPr>
        <p:spPr>
          <a:xfrm>
            <a:off x="4921624" y="1823574"/>
            <a:ext cx="269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800" dirty="0"/>
              <a:t>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C9A3FA-D1B2-4DA0-AFEA-C8FDC0F042E1}"/>
              </a:ext>
            </a:extLst>
          </p:cNvPr>
          <p:cNvSpPr/>
          <p:nvPr/>
        </p:nvSpPr>
        <p:spPr>
          <a:xfrm>
            <a:off x="136107" y="80447"/>
            <a:ext cx="82612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 of the game</a:t>
            </a:r>
            <a:r>
              <a:rPr lang="en-GB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:</a:t>
            </a:r>
            <a:endParaRPr lang="en-GB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E8E184-4706-428B-8248-4BB507A297EB}"/>
              </a:ext>
            </a:extLst>
          </p:cNvPr>
          <p:cNvSpPr/>
          <p:nvPr/>
        </p:nvSpPr>
        <p:spPr>
          <a:xfrm>
            <a:off x="821353" y="1299346"/>
            <a:ext cx="13163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Player 1</a:t>
            </a:r>
            <a:r>
              <a:rPr lang="en-GB" sz="2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00309A-F48D-46AE-8448-06D80B7E0F9D}"/>
              </a:ext>
            </a:extLst>
          </p:cNvPr>
          <p:cNvSpPr/>
          <p:nvPr/>
        </p:nvSpPr>
        <p:spPr>
          <a:xfrm>
            <a:off x="4921624" y="1297352"/>
            <a:ext cx="13227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Player 2: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64BB3-DF43-4344-9A0A-8B5644CFC551}"/>
              </a:ext>
            </a:extLst>
          </p:cNvPr>
          <p:cNvSpPr txBox="1"/>
          <p:nvPr/>
        </p:nvSpPr>
        <p:spPr>
          <a:xfrm>
            <a:off x="2371191" y="3060483"/>
            <a:ext cx="8066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X</a:t>
            </a:r>
            <a:endParaRPr lang="en-ZA" sz="8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812085-D5BF-40D1-9C24-DD2812B06628}"/>
              </a:ext>
            </a:extLst>
          </p:cNvPr>
          <p:cNvSpPr txBox="1"/>
          <p:nvPr/>
        </p:nvSpPr>
        <p:spPr>
          <a:xfrm>
            <a:off x="3737092" y="4261507"/>
            <a:ext cx="8066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X</a:t>
            </a:r>
            <a:endParaRPr lang="en-ZA" sz="8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4EF1E3-1142-4ABF-8B12-8FA30EB2023B}"/>
              </a:ext>
            </a:extLst>
          </p:cNvPr>
          <p:cNvSpPr txBox="1"/>
          <p:nvPr/>
        </p:nvSpPr>
        <p:spPr>
          <a:xfrm>
            <a:off x="2109831" y="4242082"/>
            <a:ext cx="10550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O</a:t>
            </a:r>
            <a:endParaRPr lang="en-ZA" sz="8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DAA69-69D3-42DA-B884-213A99A6EF00}"/>
              </a:ext>
            </a:extLst>
          </p:cNvPr>
          <p:cNvSpPr/>
          <p:nvPr/>
        </p:nvSpPr>
        <p:spPr>
          <a:xfrm>
            <a:off x="6909543" y="2664379"/>
            <a:ext cx="4800546" cy="923330"/>
          </a:xfrm>
          <a:custGeom>
            <a:avLst/>
            <a:gdLst>
              <a:gd name="connsiteX0" fmla="*/ 0 w 4800546"/>
              <a:gd name="connsiteY0" fmla="*/ 0 h 923330"/>
              <a:gd name="connsiteX1" fmla="*/ 4800546 w 4800546"/>
              <a:gd name="connsiteY1" fmla="*/ 0 h 923330"/>
              <a:gd name="connsiteX2" fmla="*/ 4800546 w 4800546"/>
              <a:gd name="connsiteY2" fmla="*/ 923330 h 923330"/>
              <a:gd name="connsiteX3" fmla="*/ 0 w 4800546"/>
              <a:gd name="connsiteY3" fmla="*/ 923330 h 923330"/>
              <a:gd name="connsiteX4" fmla="*/ 0 w 4800546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546" h="923330" extrusionOk="0">
                <a:moveTo>
                  <a:pt x="0" y="0"/>
                </a:moveTo>
                <a:cubicBezTo>
                  <a:pt x="1270193" y="118645"/>
                  <a:pt x="2700522" y="116012"/>
                  <a:pt x="4800546" y="0"/>
                </a:cubicBezTo>
                <a:cubicBezTo>
                  <a:pt x="4860841" y="381580"/>
                  <a:pt x="4815106" y="685430"/>
                  <a:pt x="4800546" y="923330"/>
                </a:cubicBezTo>
                <a:cubicBezTo>
                  <a:pt x="3769521" y="1057930"/>
                  <a:pt x="2387751" y="766134"/>
                  <a:pt x="0" y="923330"/>
                </a:cubicBezTo>
                <a:cubicBezTo>
                  <a:pt x="-30048" y="745367"/>
                  <a:pt x="-893" y="21431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PLAYER 1 WINS!</a:t>
            </a:r>
            <a:endParaRPr lang="en-GB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39B3D5-6294-4C16-ADD0-EE8B9780B3D8}"/>
              </a:ext>
            </a:extLst>
          </p:cNvPr>
          <p:cNvCxnSpPr/>
          <p:nvPr/>
        </p:nvCxnSpPr>
        <p:spPr>
          <a:xfrm>
            <a:off x="742180" y="2127183"/>
            <a:ext cx="3692232" cy="31859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228443-9F46-4EF8-8D78-C7B7E6F4DA63}"/>
              </a:ext>
            </a:extLst>
          </p:cNvPr>
          <p:cNvSpPr txBox="1"/>
          <p:nvPr/>
        </p:nvSpPr>
        <p:spPr>
          <a:xfrm>
            <a:off x="1137591" y="513348"/>
            <a:ext cx="9916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Game interface looks like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77E0C-6335-4F8E-8430-3C05278304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693" y="2061410"/>
            <a:ext cx="4315327" cy="4283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658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8B085E-A826-41C5-A32C-D9C1BA8EE128}"/>
              </a:ext>
            </a:extLst>
          </p:cNvPr>
          <p:cNvSpPr txBox="1"/>
          <p:nvPr/>
        </p:nvSpPr>
        <p:spPr>
          <a:xfrm>
            <a:off x="1604211" y="433138"/>
            <a:ext cx="8013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Object Diagram( UML):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481433-4461-4072-A73B-C53FFC4EA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5" t="1604" r="68175" b="4891"/>
          <a:stretch/>
        </p:blipFill>
        <p:spPr>
          <a:xfrm>
            <a:off x="328863" y="1494564"/>
            <a:ext cx="2550695" cy="4989095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2B43384-C8CC-4A89-8468-CBBC4255BB9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1" t="2263" r="42784" b="33381"/>
          <a:stretch/>
        </p:blipFill>
        <p:spPr bwMode="auto">
          <a:xfrm>
            <a:off x="4274265" y="1494564"/>
            <a:ext cx="2125579" cy="40947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4C5E67A-B28F-4929-8414-A8747F0939C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94" t="2588" r="12216" b="69225"/>
          <a:stretch/>
        </p:blipFill>
        <p:spPr bwMode="auto">
          <a:xfrm>
            <a:off x="7646197" y="1494564"/>
            <a:ext cx="1860884" cy="13912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483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653443-FE78-4B57-84A4-47A2E73BD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42046"/>
              </p:ext>
            </p:extLst>
          </p:nvPr>
        </p:nvGraphicFramePr>
        <p:xfrm>
          <a:off x="1674958" y="2102314"/>
          <a:ext cx="2178050" cy="3964394"/>
        </p:xfrm>
        <a:graphic>
          <a:graphicData uri="http://schemas.openxmlformats.org/drawingml/2006/table">
            <a:tbl>
              <a:tblPr firstRow="1" firstCol="1" bandRow="1"/>
              <a:tblGrid>
                <a:gridCol w="2178050">
                  <a:extLst>
                    <a:ext uri="{9D8B030D-6E8A-4147-A177-3AD203B41FA5}">
                      <a16:colId xmlns:a16="http://schemas.microsoft.com/office/drawing/2014/main" val="3743329744"/>
                    </a:ext>
                  </a:extLst>
                </a:gridCol>
              </a:tblGrid>
              <a:tr h="12794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ZA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&lt;&lt;Java Class&gt;&gt;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ZA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&lt;&lt;MainActivity&gt;&gt;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167053"/>
                  </a:ext>
                </a:extLst>
              </a:tr>
              <a:tr h="140542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ZA" sz="9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playbuttontap</a:t>
                      </a:r>
                      <a:r>
                        <a:rPr lang="en-ZA" sz="900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(View scr):void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ZA" sz="9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rulebuttontap</a:t>
                      </a:r>
                      <a:r>
                        <a:rPr lang="en-ZA" sz="900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(View scr):void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673507"/>
                  </a:ext>
                </a:extLst>
              </a:tr>
              <a:tr h="1279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ZA" sz="9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@Override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ZA" sz="9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onCreate</a:t>
                      </a:r>
                      <a:r>
                        <a:rPr lang="en-ZA" sz="900" dirty="0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(Bundle </a:t>
                      </a:r>
                      <a:r>
                        <a:rPr lang="en-ZA" sz="900" dirty="0" err="1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savedInstanceState</a:t>
                      </a:r>
                      <a:r>
                        <a:rPr lang="en-ZA" sz="900" dirty="0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):void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53039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BCB233-0FFA-4ED6-BC34-3B9651D10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95230"/>
              </p:ext>
            </p:extLst>
          </p:nvPr>
        </p:nvGraphicFramePr>
        <p:xfrm>
          <a:off x="7597937" y="2098991"/>
          <a:ext cx="2024572" cy="3811053"/>
        </p:xfrm>
        <a:graphic>
          <a:graphicData uri="http://schemas.openxmlformats.org/drawingml/2006/table">
            <a:tbl>
              <a:tblPr firstRow="1" firstCol="1" bandRow="1"/>
              <a:tblGrid>
                <a:gridCol w="2024572">
                  <a:extLst>
                    <a:ext uri="{9D8B030D-6E8A-4147-A177-3AD203B41FA5}">
                      <a16:colId xmlns:a16="http://schemas.microsoft.com/office/drawing/2014/main" val="3862837763"/>
                    </a:ext>
                  </a:extLst>
                </a:gridCol>
              </a:tblGrid>
              <a:tr h="615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ZA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&lt;&lt;Java Class&gt;&gt;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ZA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&lt;&lt;Game</a:t>
                      </a:r>
                      <a:r>
                        <a:rPr lang="en-ZA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&gt;&gt;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72" marR="592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640613"/>
                  </a:ext>
                </a:extLst>
              </a:tr>
              <a:tr h="901591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ZA" sz="800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MoveCnt: int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ZA" sz="800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GameBoard: Button[][]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ZA" sz="800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Move: String[][]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72" marR="592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84623"/>
                  </a:ext>
                </a:extLst>
              </a:tr>
              <a:tr h="605890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ZA" sz="8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win_checker</a:t>
                      </a:r>
                      <a:r>
                        <a:rPr lang="en-ZA" sz="800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(): Boolean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ZA" sz="8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ResetButton(): void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72" marR="592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318463"/>
                  </a:ext>
                </a:extLst>
              </a:tr>
              <a:tr h="14186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ZA" sz="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@Override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ZA" sz="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onCreate</a:t>
                      </a:r>
                      <a:r>
                        <a:rPr lang="en-ZA" sz="800" dirty="0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(Bundle </a:t>
                      </a:r>
                      <a:r>
                        <a:rPr lang="en-ZA" sz="800" dirty="0" err="1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savedInstanceState</a:t>
                      </a:r>
                      <a:r>
                        <a:rPr lang="en-ZA" sz="800" dirty="0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): void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ZA" sz="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onClick</a:t>
                      </a:r>
                      <a:r>
                        <a:rPr lang="en-ZA" sz="800" dirty="0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(View v): void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ZA" sz="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onClick</a:t>
                      </a:r>
                      <a:r>
                        <a:rPr lang="en-ZA" sz="800" dirty="0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(View </a:t>
                      </a:r>
                      <a:r>
                        <a:rPr lang="en-ZA" sz="800" dirty="0" err="1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scr</a:t>
                      </a:r>
                      <a:r>
                        <a:rPr lang="en-ZA" sz="800" dirty="0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): void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72" marR="592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88784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229533F-A834-4DBA-86E1-87BF378AACBD}"/>
              </a:ext>
            </a:extLst>
          </p:cNvPr>
          <p:cNvSpPr txBox="1"/>
          <p:nvPr/>
        </p:nvSpPr>
        <p:spPr>
          <a:xfrm>
            <a:off x="1510018" y="329627"/>
            <a:ext cx="7981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Methods for the Game:</a:t>
            </a:r>
          </a:p>
        </p:txBody>
      </p:sp>
    </p:spTree>
    <p:extLst>
      <p:ext uri="{BB962C8B-B14F-4D97-AF65-F5344CB8AC3E}">
        <p14:creationId xmlns:p14="http://schemas.microsoft.com/office/powerpoint/2010/main" val="268411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F65A78A-5F84-4EEE-BF29-F1E26A2E4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175" y="21060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4AC6A4-BDEC-4568-BC5E-4126FCB83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65014"/>
              </p:ext>
            </p:extLst>
          </p:nvPr>
        </p:nvGraphicFramePr>
        <p:xfrm>
          <a:off x="7057072" y="1668655"/>
          <a:ext cx="2268392" cy="1789096"/>
        </p:xfrm>
        <a:graphic>
          <a:graphicData uri="http://schemas.openxmlformats.org/drawingml/2006/table">
            <a:tbl>
              <a:tblPr firstRow="1" firstCol="1" bandRow="1"/>
              <a:tblGrid>
                <a:gridCol w="2268392">
                  <a:extLst>
                    <a:ext uri="{9D8B030D-6E8A-4147-A177-3AD203B41FA5}">
                      <a16:colId xmlns:a16="http://schemas.microsoft.com/office/drawing/2014/main" val="1387056684"/>
                    </a:ext>
                  </a:extLst>
                </a:gridCol>
              </a:tblGrid>
              <a:tr h="8815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ZA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&lt;&lt;Java Class&gt;&gt;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ZA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ZA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ZA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&lt;Rules&gt;&gt;</a:t>
                      </a:r>
                      <a:endParaRPr lang="en-ZA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241155"/>
                  </a:ext>
                </a:extLst>
              </a:tr>
              <a:tr h="9075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ZA" sz="9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@Override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ZA" sz="9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onCreate</a:t>
                      </a:r>
                      <a:r>
                        <a:rPr lang="en-ZA" sz="900" dirty="0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(Bundle </a:t>
                      </a:r>
                      <a:r>
                        <a:rPr lang="en-ZA" sz="900" dirty="0" err="1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savedInstanceState</a:t>
                      </a:r>
                      <a:r>
                        <a:rPr lang="en-ZA" sz="900" dirty="0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):void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1708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A32E1B-F947-4124-B0CB-F9D560E9C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90220"/>
              </p:ext>
            </p:extLst>
          </p:nvPr>
        </p:nvGraphicFramePr>
        <p:xfrm>
          <a:off x="1891009" y="1668655"/>
          <a:ext cx="2268392" cy="1789096"/>
        </p:xfrm>
        <a:graphic>
          <a:graphicData uri="http://schemas.openxmlformats.org/drawingml/2006/table">
            <a:tbl>
              <a:tblPr firstRow="1" firstCol="1" bandRow="1"/>
              <a:tblGrid>
                <a:gridCol w="2268392">
                  <a:extLst>
                    <a:ext uri="{9D8B030D-6E8A-4147-A177-3AD203B41FA5}">
                      <a16:colId xmlns:a16="http://schemas.microsoft.com/office/drawing/2014/main" val="2764175291"/>
                    </a:ext>
                  </a:extLst>
                </a:gridCol>
              </a:tblGrid>
              <a:tr h="8784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ZA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&lt;&lt;Java Class&gt;&gt;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ZA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&lt;&lt;Name</a:t>
                      </a:r>
                      <a:r>
                        <a:rPr lang="en-ZA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&gt;&gt;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85166"/>
                  </a:ext>
                </a:extLst>
              </a:tr>
              <a:tr h="9106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ZA" sz="900" dirty="0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ZA" sz="9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@Override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ZA" sz="9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onCreate</a:t>
                      </a:r>
                      <a:r>
                        <a:rPr lang="en-ZA" sz="900" dirty="0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(Bundle </a:t>
                      </a:r>
                      <a:r>
                        <a:rPr lang="en-ZA" sz="900" dirty="0" err="1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savedInstanceState</a:t>
                      </a:r>
                      <a:r>
                        <a:rPr lang="en-ZA" sz="900" dirty="0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):void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5687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849AE8-5871-4C9C-8D71-5FDD0B726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799030"/>
              </p:ext>
            </p:extLst>
          </p:nvPr>
        </p:nvGraphicFramePr>
        <p:xfrm>
          <a:off x="1891009" y="4294797"/>
          <a:ext cx="2268392" cy="1789096"/>
        </p:xfrm>
        <a:graphic>
          <a:graphicData uri="http://schemas.openxmlformats.org/drawingml/2006/table">
            <a:tbl>
              <a:tblPr firstRow="1" firstCol="1" bandRow="1"/>
              <a:tblGrid>
                <a:gridCol w="2268392">
                  <a:extLst>
                    <a:ext uri="{9D8B030D-6E8A-4147-A177-3AD203B41FA5}">
                      <a16:colId xmlns:a16="http://schemas.microsoft.com/office/drawing/2014/main" val="1387056684"/>
                    </a:ext>
                  </a:extLst>
                </a:gridCol>
              </a:tblGrid>
              <a:tr h="8815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ZA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&lt;&lt;Java Class&gt;&gt;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ZA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&lt;</a:t>
                      </a:r>
                      <a:r>
                        <a:rPr lang="en-ZA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&lt;Rules&gt;&gt;</a:t>
                      </a:r>
                      <a:endParaRPr lang="en-ZA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241155"/>
                  </a:ext>
                </a:extLst>
              </a:tr>
              <a:tr h="9075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ZA" sz="9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@Override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ZA" sz="9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onCreate</a:t>
                      </a:r>
                      <a:r>
                        <a:rPr lang="en-ZA" sz="900" dirty="0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(Bundle </a:t>
                      </a:r>
                      <a:r>
                        <a:rPr lang="en-ZA" sz="900" dirty="0" err="1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savedInstanceState</a:t>
                      </a:r>
                      <a:r>
                        <a:rPr lang="en-ZA" sz="900" dirty="0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):void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1708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857492-57D2-4D38-BC28-10A6DC955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24196"/>
              </p:ext>
            </p:extLst>
          </p:nvPr>
        </p:nvGraphicFramePr>
        <p:xfrm>
          <a:off x="7057072" y="4308151"/>
          <a:ext cx="2268392" cy="1789096"/>
        </p:xfrm>
        <a:graphic>
          <a:graphicData uri="http://schemas.openxmlformats.org/drawingml/2006/table">
            <a:tbl>
              <a:tblPr firstRow="1" firstCol="1" bandRow="1"/>
              <a:tblGrid>
                <a:gridCol w="2268392">
                  <a:extLst>
                    <a:ext uri="{9D8B030D-6E8A-4147-A177-3AD203B41FA5}">
                      <a16:colId xmlns:a16="http://schemas.microsoft.com/office/drawing/2014/main" val="2640285654"/>
                    </a:ext>
                  </a:extLst>
                </a:gridCol>
              </a:tblGrid>
              <a:tr h="800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ZA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&lt;&lt;Java Class&gt;&gt;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ZA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ZA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ZA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ZA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inner&gt;&gt;</a:t>
                      </a:r>
                      <a:endParaRPr lang="en-ZA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94423"/>
                  </a:ext>
                </a:extLst>
              </a:tr>
              <a:tr h="988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ZA" sz="9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@Override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ZA" sz="9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onCreate</a:t>
                      </a:r>
                      <a:r>
                        <a:rPr lang="en-ZA" sz="900" dirty="0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(Bundle </a:t>
                      </a:r>
                      <a:r>
                        <a:rPr lang="en-ZA" sz="900" dirty="0" err="1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savedInstanceState</a:t>
                      </a:r>
                      <a:r>
                        <a:rPr lang="en-ZA" sz="900" dirty="0">
                          <a:solidFill>
                            <a:srgbClr val="24292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):void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30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20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88B4FD3-7383-4D8F-BFA9-9D0C0CC3A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335673"/>
              </p:ext>
            </p:extLst>
          </p:nvPr>
        </p:nvGraphicFramePr>
        <p:xfrm>
          <a:off x="1646675" y="1490195"/>
          <a:ext cx="3546475" cy="5118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ocument" r:id="rId3" imgW="5731357" imgH="8756482" progId="Word.Document.12">
                  <p:embed/>
                </p:oleObj>
              </mc:Choice>
              <mc:Fallback>
                <p:oleObj name="Document" r:id="rId3" imgW="5731357" imgH="87564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6675" y="1490195"/>
                        <a:ext cx="3546475" cy="5118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89AD5AE-B531-40C7-8CD7-6BE7BB96CE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854091"/>
              </p:ext>
            </p:extLst>
          </p:nvPr>
        </p:nvGraphicFramePr>
        <p:xfrm>
          <a:off x="6543412" y="1490195"/>
          <a:ext cx="3112316" cy="470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Document" r:id="rId5" imgW="5731357" imgH="4701370" progId="Word.Document.12">
                  <p:embed/>
                </p:oleObj>
              </mc:Choice>
              <mc:Fallback>
                <p:oleObj name="Document" r:id="rId5" imgW="5731357" imgH="47013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3412" y="1490195"/>
                        <a:ext cx="3112316" cy="470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7215B8F-F6E8-4219-A6A8-B6D37142FB98}"/>
              </a:ext>
            </a:extLst>
          </p:cNvPr>
          <p:cNvSpPr txBox="1"/>
          <p:nvPr/>
        </p:nvSpPr>
        <p:spPr>
          <a:xfrm>
            <a:off x="1811834" y="192947"/>
            <a:ext cx="7691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5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Classes for the Game:</a:t>
            </a:r>
          </a:p>
        </p:txBody>
      </p:sp>
    </p:spTree>
    <p:extLst>
      <p:ext uri="{BB962C8B-B14F-4D97-AF65-F5344CB8AC3E}">
        <p14:creationId xmlns:p14="http://schemas.microsoft.com/office/powerpoint/2010/main" val="1926412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517</TotalTime>
  <Words>709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Symbol</vt:lpstr>
      <vt:lpstr>Tw Cen MT</vt:lpstr>
      <vt:lpstr>Wingdings</vt:lpstr>
      <vt:lpstr>Circuit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Mihlali Xhala</dc:creator>
  <cp:lastModifiedBy>Mihlali Xhala</cp:lastModifiedBy>
  <cp:revision>36</cp:revision>
  <dcterms:created xsi:type="dcterms:W3CDTF">2022-10-08T09:10:24Z</dcterms:created>
  <dcterms:modified xsi:type="dcterms:W3CDTF">2022-10-11T18:59:14Z</dcterms:modified>
</cp:coreProperties>
</file>