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4"/>
  </p:notesMasterIdLst>
  <p:sldIdLst>
    <p:sldId id="256" r:id="rId2"/>
    <p:sldId id="257" r:id="rId3"/>
    <p:sldId id="260" r:id="rId4"/>
    <p:sldId id="307" r:id="rId5"/>
    <p:sldId id="306" r:id="rId6"/>
    <p:sldId id="304" r:id="rId7"/>
    <p:sldId id="272" r:id="rId8"/>
    <p:sldId id="302" r:id="rId9"/>
    <p:sldId id="303" r:id="rId10"/>
    <p:sldId id="305" r:id="rId11"/>
    <p:sldId id="276" r:id="rId12"/>
    <p:sldId id="27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EF063A-25BB-40E8-8DBF-E19EAD53B0CA}">
  <a:tblStyle styleId="{EAEF063A-25BB-40E8-8DBF-E19EAD53B0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4c2555d3ae_0_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4c2555d3ae_0_3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327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4c2555d3ae_0_3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4c2555d3ae_0_3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14c2555d3ae_0_3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4c2555d3ae_0_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4c2555d3ae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4c2555d3ae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4c2555d3ae_0_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4c2555d3ae_0_3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450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4c2555d3ae_0_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4c2555d3ae_0_3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65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4c2555d3ae_0_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4c2555d3ae_0_3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839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4c2555d3ae_0_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4c2555d3ae_0_3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4c2555d3ae_0_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4c2555d3ae_0_3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600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4c2555d3ae_0_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4c2555d3ae_0_3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943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7000" y="1197178"/>
            <a:ext cx="7727022" cy="2792412"/>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rot="-546">
            <a:off x="956175" y="4045951"/>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2"/>
        </a:solidFill>
        <a:effectLst/>
      </p:bgPr>
    </p:bg>
    <p:spTree>
      <p:nvGrpSpPr>
        <p:cNvPr id="1" name="Shape 60"/>
        <p:cNvGrpSpPr/>
        <p:nvPr/>
      </p:nvGrpSpPr>
      <p:grpSpPr>
        <a:xfrm>
          <a:off x="0" y="0"/>
          <a:ext cx="0" cy="0"/>
          <a:chOff x="0" y="0"/>
          <a:chExt cx="0" cy="0"/>
        </a:xfrm>
      </p:grpSpPr>
      <p:grpSp>
        <p:nvGrpSpPr>
          <p:cNvPr id="61" name="Google Shape;61;p6"/>
          <p:cNvGrpSpPr/>
          <p:nvPr/>
        </p:nvGrpSpPr>
        <p:grpSpPr>
          <a:xfrm>
            <a:off x="520563" y="326550"/>
            <a:ext cx="8079900" cy="426900"/>
            <a:chOff x="552450" y="401675"/>
            <a:chExt cx="8079900" cy="426900"/>
          </a:xfrm>
        </p:grpSpPr>
        <p:sp>
          <p:nvSpPr>
            <p:cNvPr id="62" name="Google Shape;62;p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6"/>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697000" y="930800"/>
            <a:ext cx="7727022" cy="3340403"/>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7"/>
          <p:cNvGrpSpPr/>
          <p:nvPr/>
        </p:nvGrpSpPr>
        <p:grpSpPr>
          <a:xfrm>
            <a:off x="520563" y="326550"/>
            <a:ext cx="8079900" cy="426900"/>
            <a:chOff x="552450" y="401675"/>
            <a:chExt cx="8079900" cy="426900"/>
          </a:xfrm>
        </p:grpSpPr>
        <p:sp>
          <p:nvSpPr>
            <p:cNvPr id="72" name="Google Shape;72;p7"/>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7"/>
          <p:cNvSpPr txBox="1">
            <a:spLocks noGrp="1"/>
          </p:cNvSpPr>
          <p:nvPr>
            <p:ph type="title"/>
          </p:nvPr>
        </p:nvSpPr>
        <p:spPr>
          <a:xfrm>
            <a:off x="1016088" y="1227200"/>
            <a:ext cx="3975300" cy="574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7"/>
          <p:cNvSpPr txBox="1">
            <a:spLocks noGrp="1"/>
          </p:cNvSpPr>
          <p:nvPr>
            <p:ph type="subTitle" idx="1"/>
          </p:nvPr>
        </p:nvSpPr>
        <p:spPr>
          <a:xfrm rot="-259">
            <a:off x="1016087" y="1874950"/>
            <a:ext cx="3975300" cy="2041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78" name="Google Shape;78;p7"/>
          <p:cNvSpPr/>
          <p:nvPr/>
        </p:nvSpPr>
        <p:spPr>
          <a:xfrm>
            <a:off x="7197192" y="1089921"/>
            <a:ext cx="780642" cy="123424"/>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5967911" y="1162865"/>
            <a:ext cx="627568" cy="119511"/>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6651770" y="1162865"/>
            <a:ext cx="431587" cy="119511"/>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7139015" y="1162865"/>
            <a:ext cx="592107" cy="119511"/>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7824893" y="1144692"/>
            <a:ext cx="158249" cy="145761"/>
          </a:xfrm>
          <a:custGeom>
            <a:avLst/>
            <a:gdLst/>
            <a:ahLst/>
            <a:cxnLst/>
            <a:rect l="l" t="t" r="r" b="b"/>
            <a:pathLst>
              <a:path w="1254" h="1155" extrusionOk="0">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967911" y="1420820"/>
            <a:ext cx="119507" cy="119259"/>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6182824" y="1420820"/>
            <a:ext cx="119759" cy="119511"/>
          </a:xfrm>
          <a:custGeom>
            <a:avLst/>
            <a:gdLst/>
            <a:ahLst/>
            <a:cxnLst/>
            <a:rect l="l" t="t" r="r" b="b"/>
            <a:pathLst>
              <a:path w="949" h="947" extrusionOk="0">
                <a:moveTo>
                  <a:pt x="473" y="1"/>
                </a:moveTo>
                <a:lnTo>
                  <a:pt x="948" y="947"/>
                </a:lnTo>
                <a:lnTo>
                  <a:pt x="0" y="947"/>
                </a:ln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408842" y="1420820"/>
            <a:ext cx="387040" cy="119259"/>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107"/>
        <p:cNvGrpSpPr/>
        <p:nvPr/>
      </p:nvGrpSpPr>
      <p:grpSpPr>
        <a:xfrm>
          <a:off x="0" y="0"/>
          <a:ext cx="0" cy="0"/>
          <a:chOff x="0" y="0"/>
          <a:chExt cx="0" cy="0"/>
        </a:xfrm>
      </p:grpSpPr>
      <p:sp>
        <p:nvSpPr>
          <p:cNvPr id="108" name="Google Shape;108;p9"/>
          <p:cNvSpPr/>
          <p:nvPr/>
        </p:nvSpPr>
        <p:spPr>
          <a:xfrm>
            <a:off x="520575" y="819150"/>
            <a:ext cx="8079900" cy="3898800"/>
          </a:xfrm>
          <a:prstGeom prst="roundRect">
            <a:avLst>
              <a:gd name="adj" fmla="val 3542"/>
            </a:avLst>
          </a:pr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9"/>
          <p:cNvGrpSpPr/>
          <p:nvPr/>
        </p:nvGrpSpPr>
        <p:grpSpPr>
          <a:xfrm>
            <a:off x="520563" y="326550"/>
            <a:ext cx="8079900" cy="426900"/>
            <a:chOff x="552450" y="401675"/>
            <a:chExt cx="8079900" cy="426900"/>
          </a:xfrm>
        </p:grpSpPr>
        <p:sp>
          <p:nvSpPr>
            <p:cNvPr id="110" name="Google Shape;110;p9"/>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9"/>
          <p:cNvSpPr txBox="1">
            <a:spLocks noGrp="1"/>
          </p:cNvSpPr>
          <p:nvPr>
            <p:ph type="title"/>
          </p:nvPr>
        </p:nvSpPr>
        <p:spPr>
          <a:xfrm>
            <a:off x="2490600" y="1614600"/>
            <a:ext cx="4162800" cy="9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9"/>
          <p:cNvSpPr txBox="1">
            <a:spLocks noGrp="1"/>
          </p:cNvSpPr>
          <p:nvPr>
            <p:ph type="subTitle" idx="1"/>
          </p:nvPr>
        </p:nvSpPr>
        <p:spPr>
          <a:xfrm>
            <a:off x="2479125" y="2734850"/>
            <a:ext cx="4162800" cy="10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9"/>
          <p:cNvSpPr/>
          <p:nvPr/>
        </p:nvSpPr>
        <p:spPr>
          <a:xfrm>
            <a:off x="8038964" y="2136263"/>
            <a:ext cx="200227" cy="199811"/>
          </a:xfrm>
          <a:custGeom>
            <a:avLst/>
            <a:gdLst/>
            <a:ahLst/>
            <a:cxnLst/>
            <a:rect l="l" t="t" r="r" b="b"/>
            <a:pathLst>
              <a:path w="963" h="961" extrusionOk="0">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720009" y="4386686"/>
            <a:ext cx="88589" cy="216812"/>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873842" y="4435273"/>
            <a:ext cx="592107" cy="119511"/>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1530695" y="4435273"/>
            <a:ext cx="296180" cy="119511"/>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1891870" y="4386686"/>
            <a:ext cx="88841" cy="216812"/>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354510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468358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406625"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5822061"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08"/>
        <p:cNvGrpSpPr/>
        <p:nvPr/>
      </p:nvGrpSpPr>
      <p:grpSpPr>
        <a:xfrm>
          <a:off x="0" y="0"/>
          <a:ext cx="0" cy="0"/>
          <a:chOff x="0" y="0"/>
          <a:chExt cx="0" cy="0"/>
        </a:xfrm>
      </p:grpSpPr>
      <p:sp>
        <p:nvSpPr>
          <p:cNvPr id="409" name="Google Shape;409;p2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7"/>
          <p:cNvGrpSpPr/>
          <p:nvPr/>
        </p:nvGrpSpPr>
        <p:grpSpPr>
          <a:xfrm>
            <a:off x="520563" y="326550"/>
            <a:ext cx="8079900" cy="426900"/>
            <a:chOff x="552450" y="401675"/>
            <a:chExt cx="8079900" cy="426900"/>
          </a:xfrm>
        </p:grpSpPr>
        <p:sp>
          <p:nvSpPr>
            <p:cNvPr id="411" name="Google Shape;411;p2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27"/>
          <p:cNvSpPr txBox="1">
            <a:spLocks noGrp="1"/>
          </p:cNvSpPr>
          <p:nvPr>
            <p:ph type="title" hasCustomPrompt="1"/>
          </p:nvPr>
        </p:nvSpPr>
        <p:spPr>
          <a:xfrm rot="-535">
            <a:off x="1861862" y="1725456"/>
            <a:ext cx="19284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6" name="Google Shape;416;p27"/>
          <p:cNvSpPr txBox="1">
            <a:spLocks noGrp="1"/>
          </p:cNvSpPr>
          <p:nvPr>
            <p:ph type="subTitle" idx="1"/>
          </p:nvPr>
        </p:nvSpPr>
        <p:spPr>
          <a:xfrm>
            <a:off x="1640850" y="3426600"/>
            <a:ext cx="24048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7" name="Google Shape;417;p27"/>
          <p:cNvSpPr txBox="1">
            <a:spLocks noGrp="1"/>
          </p:cNvSpPr>
          <p:nvPr>
            <p:ph type="title" idx="2" hasCustomPrompt="1"/>
          </p:nvPr>
        </p:nvSpPr>
        <p:spPr>
          <a:xfrm>
            <a:off x="5352316" y="1732553"/>
            <a:ext cx="19293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8" name="Google Shape;418;p27"/>
          <p:cNvSpPr txBox="1">
            <a:spLocks noGrp="1"/>
          </p:cNvSpPr>
          <p:nvPr>
            <p:ph type="subTitle" idx="3"/>
          </p:nvPr>
        </p:nvSpPr>
        <p:spPr>
          <a:xfrm>
            <a:off x="5114563" y="3426300"/>
            <a:ext cx="24048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19" name="Google Shape;419;p27"/>
          <p:cNvGrpSpPr/>
          <p:nvPr/>
        </p:nvGrpSpPr>
        <p:grpSpPr>
          <a:xfrm>
            <a:off x="7769832" y="3176181"/>
            <a:ext cx="1308352" cy="1308606"/>
            <a:chOff x="7764407" y="575481"/>
            <a:chExt cx="1308352" cy="1308606"/>
          </a:xfrm>
        </p:grpSpPr>
        <p:sp>
          <p:nvSpPr>
            <p:cNvPr id="420" name="Google Shape;420;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27"/>
            <p:cNvGrpSpPr/>
            <p:nvPr/>
          </p:nvGrpSpPr>
          <p:grpSpPr>
            <a:xfrm rot="-846281">
              <a:off x="7879557" y="690583"/>
              <a:ext cx="1078052" cy="1078403"/>
              <a:chOff x="5759760" y="3433415"/>
              <a:chExt cx="583422" cy="583612"/>
            </a:xfrm>
          </p:grpSpPr>
          <p:sp>
            <p:nvSpPr>
              <p:cNvPr id="422" name="Google Shape;422;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6" name="Google Shape;426;p27"/>
          <p:cNvGrpSpPr/>
          <p:nvPr/>
        </p:nvGrpSpPr>
        <p:grpSpPr>
          <a:xfrm rot="1591012">
            <a:off x="255361" y="3719967"/>
            <a:ext cx="765445" cy="765594"/>
            <a:chOff x="7764407" y="575481"/>
            <a:chExt cx="1308352" cy="1308606"/>
          </a:xfrm>
        </p:grpSpPr>
        <p:sp>
          <p:nvSpPr>
            <p:cNvPr id="427" name="Google Shape;427;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27"/>
            <p:cNvGrpSpPr/>
            <p:nvPr/>
          </p:nvGrpSpPr>
          <p:grpSpPr>
            <a:xfrm rot="-846281">
              <a:off x="7879557" y="690583"/>
              <a:ext cx="1078052" cy="1078403"/>
              <a:chOff x="5759760" y="3433415"/>
              <a:chExt cx="583422" cy="583612"/>
            </a:xfrm>
          </p:grpSpPr>
          <p:sp>
            <p:nvSpPr>
              <p:cNvPr id="429" name="Google Shape;429;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3" name="Google Shape;433;p27"/>
          <p:cNvSpPr/>
          <p:nvPr/>
        </p:nvSpPr>
        <p:spPr>
          <a:xfrm>
            <a:off x="993081" y="4281718"/>
            <a:ext cx="349624" cy="321774"/>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7896964" y="4416376"/>
            <a:ext cx="426868" cy="426901"/>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2"/>
        </a:solidFill>
        <a:effectLst/>
      </p:bgPr>
    </p:bg>
    <p:spTree>
      <p:nvGrpSpPr>
        <p:cNvPr id="1" name="Shape 435"/>
        <p:cNvGrpSpPr/>
        <p:nvPr/>
      </p:nvGrpSpPr>
      <p:grpSpPr>
        <a:xfrm>
          <a:off x="0" y="0"/>
          <a:ext cx="0" cy="0"/>
          <a:chOff x="0" y="0"/>
          <a:chExt cx="0" cy="0"/>
        </a:xfrm>
      </p:grpSpPr>
      <p:sp>
        <p:nvSpPr>
          <p:cNvPr id="436" name="Google Shape;436;p28"/>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28"/>
          <p:cNvGrpSpPr/>
          <p:nvPr/>
        </p:nvGrpSpPr>
        <p:grpSpPr>
          <a:xfrm>
            <a:off x="520563" y="326550"/>
            <a:ext cx="8079900" cy="426900"/>
            <a:chOff x="552450" y="401675"/>
            <a:chExt cx="8079900" cy="426900"/>
          </a:xfrm>
        </p:grpSpPr>
        <p:sp>
          <p:nvSpPr>
            <p:cNvPr id="438" name="Google Shape;438;p2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28"/>
          <p:cNvSpPr txBox="1">
            <a:spLocks noGrp="1"/>
          </p:cNvSpPr>
          <p:nvPr>
            <p:ph type="ctrTitle"/>
          </p:nvPr>
        </p:nvSpPr>
        <p:spPr>
          <a:xfrm>
            <a:off x="2571776" y="970275"/>
            <a:ext cx="40005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3" name="Google Shape;443;p28"/>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44" name="Google Shape;444;p28"/>
          <p:cNvSpPr txBox="1">
            <a:spLocks noGrp="1"/>
          </p:cNvSpPr>
          <p:nvPr>
            <p:ph type="subTitle" idx="2"/>
          </p:nvPr>
        </p:nvSpPr>
        <p:spPr>
          <a:xfrm rot="-962">
            <a:off x="2963720"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445" name="Google Shape;445;p28"/>
          <p:cNvSpPr/>
          <p:nvPr/>
        </p:nvSpPr>
        <p:spPr>
          <a:xfrm>
            <a:off x="1420170" y="3866250"/>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rot="3225843">
            <a:off x="709236" y="3422281"/>
            <a:ext cx="1874246" cy="1525057"/>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419576" y="4453263"/>
            <a:ext cx="300428" cy="300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8"/>
          <p:cNvGrpSpPr/>
          <p:nvPr/>
        </p:nvGrpSpPr>
        <p:grpSpPr>
          <a:xfrm rot="823452">
            <a:off x="750513" y="2098687"/>
            <a:ext cx="912772" cy="1009338"/>
            <a:chOff x="1191357" y="3451057"/>
            <a:chExt cx="597555" cy="660773"/>
          </a:xfrm>
        </p:grpSpPr>
        <p:sp>
          <p:nvSpPr>
            <p:cNvPr id="449" name="Google Shape;449;p2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28"/>
          <p:cNvGrpSpPr/>
          <p:nvPr/>
        </p:nvGrpSpPr>
        <p:grpSpPr>
          <a:xfrm rot="-10005687">
            <a:off x="7176473" y="640475"/>
            <a:ext cx="1900295" cy="1900078"/>
            <a:chOff x="277881" y="2901316"/>
            <a:chExt cx="1900344" cy="1900126"/>
          </a:xfrm>
        </p:grpSpPr>
        <p:sp>
          <p:nvSpPr>
            <p:cNvPr id="455" name="Google Shape;455;p28"/>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28"/>
            <p:cNvGrpSpPr/>
            <p:nvPr/>
          </p:nvGrpSpPr>
          <p:grpSpPr>
            <a:xfrm rot="2322109">
              <a:off x="551788" y="3175815"/>
              <a:ext cx="1352529" cy="1351128"/>
              <a:chOff x="200055" y="3556746"/>
              <a:chExt cx="869964" cy="869063"/>
            </a:xfrm>
          </p:grpSpPr>
          <p:sp>
            <p:nvSpPr>
              <p:cNvPr id="457" name="Google Shape;457;p28"/>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1" name="Google Shape;461;p28"/>
          <p:cNvSpPr/>
          <p:nvPr/>
        </p:nvSpPr>
        <p:spPr>
          <a:xfrm rot="-9721048">
            <a:off x="7249053" y="670182"/>
            <a:ext cx="683619" cy="68379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rot="-9720997">
            <a:off x="8465674" y="2411364"/>
            <a:ext cx="320672" cy="32076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rot="-9721047">
            <a:off x="7855628" y="2590821"/>
            <a:ext cx="146813" cy="1468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rot="-9721073">
            <a:off x="6906618" y="951315"/>
            <a:ext cx="121490" cy="12152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txBox="1"/>
          <p:nvPr/>
        </p:nvSpPr>
        <p:spPr>
          <a:xfrm>
            <a:off x="2638875" y="3554025"/>
            <a:ext cx="3866700" cy="72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Cabin"/>
                <a:ea typeface="Cabin"/>
                <a:cs typeface="Cabin"/>
                <a:sym typeface="Cabin"/>
              </a:rPr>
              <a:t>CREDITS:</a:t>
            </a:r>
            <a:r>
              <a:rPr lang="en" sz="1200">
                <a:solidFill>
                  <a:schemeClr val="dk1"/>
                </a:solidFill>
                <a:latin typeface="Cabin"/>
                <a:ea typeface="Cabin"/>
                <a:cs typeface="Cabin"/>
                <a:sym typeface="Cabin"/>
              </a:rPr>
              <a:t> This presentation template was created by </a:t>
            </a:r>
            <a:r>
              <a:rPr lang="en" sz="12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200" b="1">
                <a:solidFill>
                  <a:schemeClr val="dk1"/>
                </a:solidFill>
                <a:latin typeface="Cabin"/>
                <a:ea typeface="Cabin"/>
                <a:cs typeface="Cabin"/>
                <a:sym typeface="Cabin"/>
              </a:rPr>
              <a:t>,</a:t>
            </a:r>
            <a:r>
              <a:rPr lang="en" sz="1200">
                <a:solidFill>
                  <a:schemeClr val="dk1"/>
                </a:solidFill>
                <a:latin typeface="Cabin"/>
                <a:ea typeface="Cabin"/>
                <a:cs typeface="Cabin"/>
                <a:sym typeface="Cabin"/>
              </a:rPr>
              <a:t> including icons by </a:t>
            </a:r>
            <a:r>
              <a:rPr lang="en" sz="12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200" b="1">
                <a:solidFill>
                  <a:schemeClr val="dk1"/>
                </a:solidFill>
                <a:latin typeface="Cabin"/>
                <a:ea typeface="Cabin"/>
                <a:cs typeface="Cabin"/>
                <a:sym typeface="Cabin"/>
              </a:rPr>
              <a:t>,</a:t>
            </a:r>
            <a:r>
              <a:rPr lang="en" sz="1200">
                <a:solidFill>
                  <a:schemeClr val="dk1"/>
                </a:solidFill>
                <a:latin typeface="Cabin"/>
                <a:ea typeface="Cabin"/>
                <a:cs typeface="Cabin"/>
                <a:sym typeface="Cabin"/>
              </a:rPr>
              <a:t> and infographics &amp; images by </a:t>
            </a:r>
            <a:r>
              <a:rPr lang="en" sz="12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73" r:id="rId6"/>
    <p:sldLayoutId id="2147483674"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grpSp>
        <p:nvGrpSpPr>
          <p:cNvPr id="510" name="Google Shape;510;p34"/>
          <p:cNvGrpSpPr/>
          <p:nvPr/>
        </p:nvGrpSpPr>
        <p:grpSpPr>
          <a:xfrm>
            <a:off x="6226894" y="1025281"/>
            <a:ext cx="1905829" cy="1550748"/>
            <a:chOff x="6707002" y="1482876"/>
            <a:chExt cx="1471342" cy="1197211"/>
          </a:xfrm>
        </p:grpSpPr>
        <p:sp>
          <p:nvSpPr>
            <p:cNvPr id="511" name="Google Shape;511;p34"/>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34"/>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p>
            <a:pPr>
              <a:buSzPts val="1100"/>
            </a:pPr>
            <a:r>
              <a:rPr lang="tr-TR" dirty="0"/>
              <a:t>MOBILE </a:t>
            </a:r>
            <a:br>
              <a:rPr lang="tr-TR" dirty="0"/>
            </a:br>
            <a:r>
              <a:rPr lang="tr-TR" dirty="0">
                <a:solidFill>
                  <a:schemeClr val="tx2"/>
                </a:solidFill>
              </a:rPr>
              <a:t>KNOWLEDGE</a:t>
            </a:r>
            <a:br>
              <a:rPr lang="tr-TR" dirty="0"/>
            </a:br>
            <a:r>
              <a:rPr lang="tr-TR" dirty="0">
                <a:solidFill>
                  <a:schemeClr val="bg2"/>
                </a:solidFill>
              </a:rPr>
              <a:t>GAME</a:t>
            </a:r>
            <a:endParaRPr dirty="0">
              <a:solidFill>
                <a:schemeClr val="bg2"/>
              </a:solidFill>
            </a:endParaRPr>
          </a:p>
        </p:txBody>
      </p:sp>
      <p:sp>
        <p:nvSpPr>
          <p:cNvPr id="524" name="Google Shape;524;p34"/>
          <p:cNvSpPr/>
          <p:nvPr/>
        </p:nvSpPr>
        <p:spPr>
          <a:xfrm>
            <a:off x="627245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741093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5133975"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6064;p72"/>
          <p:cNvGrpSpPr/>
          <p:nvPr/>
        </p:nvGrpSpPr>
        <p:grpSpPr>
          <a:xfrm>
            <a:off x="6619270" y="3054552"/>
            <a:ext cx="724721" cy="719999"/>
            <a:chOff x="580725" y="3617925"/>
            <a:chExt cx="299325" cy="297375"/>
          </a:xfrm>
        </p:grpSpPr>
        <p:sp>
          <p:nvSpPr>
            <p:cNvPr id="37" name="Google Shape;6065;p72"/>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66;p72"/>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67;p72"/>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068;p72"/>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69;p72"/>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5866;p72"/>
          <p:cNvGrpSpPr/>
          <p:nvPr/>
        </p:nvGrpSpPr>
        <p:grpSpPr>
          <a:xfrm>
            <a:off x="5552767" y="2352766"/>
            <a:ext cx="832930" cy="827081"/>
            <a:chOff x="-63250675" y="3744075"/>
            <a:chExt cx="320350" cy="318100"/>
          </a:xfrm>
        </p:grpSpPr>
        <p:sp>
          <p:nvSpPr>
            <p:cNvPr id="43" name="Google Shape;5867;p72"/>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868;p72"/>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869;p72"/>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6329;p72"/>
          <p:cNvGrpSpPr/>
          <p:nvPr/>
        </p:nvGrpSpPr>
        <p:grpSpPr>
          <a:xfrm>
            <a:off x="7541393" y="2344152"/>
            <a:ext cx="622396" cy="622396"/>
            <a:chOff x="3860400" y="3955025"/>
            <a:chExt cx="296175" cy="296175"/>
          </a:xfrm>
        </p:grpSpPr>
        <p:sp>
          <p:nvSpPr>
            <p:cNvPr id="47" name="Google Shape;6330;p72"/>
            <p:cNvSpPr/>
            <p:nvPr/>
          </p:nvSpPr>
          <p:spPr>
            <a:xfrm>
              <a:off x="3973825" y="3955025"/>
              <a:ext cx="68525" cy="68550"/>
            </a:xfrm>
            <a:custGeom>
              <a:avLst/>
              <a:gdLst/>
              <a:ahLst/>
              <a:cxnLst/>
              <a:rect l="l" t="t" r="r" b="b"/>
              <a:pathLst>
                <a:path w="2741" h="2742" extrusionOk="0">
                  <a:moveTo>
                    <a:pt x="1355" y="1"/>
                  </a:moveTo>
                  <a:cubicBezTo>
                    <a:pt x="630" y="1"/>
                    <a:pt x="0" y="631"/>
                    <a:pt x="0" y="1387"/>
                  </a:cubicBezTo>
                  <a:cubicBezTo>
                    <a:pt x="0" y="2112"/>
                    <a:pt x="630" y="2742"/>
                    <a:pt x="1355" y="2742"/>
                  </a:cubicBezTo>
                  <a:cubicBezTo>
                    <a:pt x="2111" y="2742"/>
                    <a:pt x="2741" y="2112"/>
                    <a:pt x="2741" y="1387"/>
                  </a:cubicBezTo>
                  <a:cubicBezTo>
                    <a:pt x="2741" y="631"/>
                    <a:pt x="2142"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331;p72"/>
            <p:cNvSpPr/>
            <p:nvPr/>
          </p:nvSpPr>
          <p:spPr>
            <a:xfrm>
              <a:off x="3947025" y="4021975"/>
              <a:ext cx="122125" cy="71700"/>
            </a:xfrm>
            <a:custGeom>
              <a:avLst/>
              <a:gdLst/>
              <a:ahLst/>
              <a:cxnLst/>
              <a:rect l="l" t="t" r="r" b="b"/>
              <a:pathLst>
                <a:path w="4885" h="2868" extrusionOk="0">
                  <a:moveTo>
                    <a:pt x="820" y="1"/>
                  </a:moveTo>
                  <a:cubicBezTo>
                    <a:pt x="316" y="442"/>
                    <a:pt x="1" y="1104"/>
                    <a:pt x="1" y="1797"/>
                  </a:cubicBezTo>
                  <a:lnTo>
                    <a:pt x="1" y="2521"/>
                  </a:lnTo>
                  <a:cubicBezTo>
                    <a:pt x="1" y="2710"/>
                    <a:pt x="158" y="2868"/>
                    <a:pt x="347" y="2868"/>
                  </a:cubicBezTo>
                  <a:lnTo>
                    <a:pt x="4506" y="2868"/>
                  </a:lnTo>
                  <a:cubicBezTo>
                    <a:pt x="4727" y="2868"/>
                    <a:pt x="4884" y="2710"/>
                    <a:pt x="4884" y="2521"/>
                  </a:cubicBezTo>
                  <a:lnTo>
                    <a:pt x="4884" y="1860"/>
                  </a:lnTo>
                  <a:cubicBezTo>
                    <a:pt x="4884" y="1135"/>
                    <a:pt x="4569" y="473"/>
                    <a:pt x="4034" y="32"/>
                  </a:cubicBezTo>
                  <a:cubicBezTo>
                    <a:pt x="3655" y="473"/>
                    <a:pt x="3120" y="788"/>
                    <a:pt x="2427" y="788"/>
                  </a:cubicBezTo>
                  <a:cubicBezTo>
                    <a:pt x="1797" y="788"/>
                    <a:pt x="1198" y="473"/>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332;p72"/>
            <p:cNvSpPr/>
            <p:nvPr/>
          </p:nvSpPr>
          <p:spPr>
            <a:xfrm>
              <a:off x="4086450" y="4145650"/>
              <a:ext cx="70125" cy="104775"/>
            </a:xfrm>
            <a:custGeom>
              <a:avLst/>
              <a:gdLst/>
              <a:ahLst/>
              <a:cxnLst/>
              <a:rect l="l" t="t" r="r" b="b"/>
              <a:pathLst>
                <a:path w="2805" h="4191" extrusionOk="0">
                  <a:moveTo>
                    <a:pt x="0" y="0"/>
                  </a:moveTo>
                  <a:lnTo>
                    <a:pt x="0" y="4190"/>
                  </a:lnTo>
                  <a:lnTo>
                    <a:pt x="2458" y="4190"/>
                  </a:lnTo>
                  <a:cubicBezTo>
                    <a:pt x="2647" y="4190"/>
                    <a:pt x="2804" y="4033"/>
                    <a:pt x="2804" y="3844"/>
                  </a:cubicBezTo>
                  <a:lnTo>
                    <a:pt x="2804" y="315"/>
                  </a:lnTo>
                  <a:cubicBezTo>
                    <a:pt x="2773" y="158"/>
                    <a:pt x="2647"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333;p72"/>
            <p:cNvSpPr/>
            <p:nvPr/>
          </p:nvSpPr>
          <p:spPr>
            <a:xfrm>
              <a:off x="3860400" y="4180300"/>
              <a:ext cx="70125" cy="70125"/>
            </a:xfrm>
            <a:custGeom>
              <a:avLst/>
              <a:gdLst/>
              <a:ahLst/>
              <a:cxnLst/>
              <a:rect l="l" t="t" r="r" b="b"/>
              <a:pathLst>
                <a:path w="2805" h="2805" extrusionOk="0">
                  <a:moveTo>
                    <a:pt x="347" y="0"/>
                  </a:moveTo>
                  <a:cubicBezTo>
                    <a:pt x="158" y="0"/>
                    <a:pt x="0" y="189"/>
                    <a:pt x="0" y="347"/>
                  </a:cubicBezTo>
                  <a:lnTo>
                    <a:pt x="0" y="2458"/>
                  </a:lnTo>
                  <a:cubicBezTo>
                    <a:pt x="0" y="2678"/>
                    <a:pt x="158" y="2804"/>
                    <a:pt x="347" y="2804"/>
                  </a:cubicBezTo>
                  <a:lnTo>
                    <a:pt x="2804" y="2804"/>
                  </a:lnTo>
                  <a:lnTo>
                    <a:pt x="2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334;p72"/>
            <p:cNvSpPr/>
            <p:nvPr/>
          </p:nvSpPr>
          <p:spPr>
            <a:xfrm>
              <a:off x="3947025" y="4111775"/>
              <a:ext cx="122125" cy="139425"/>
            </a:xfrm>
            <a:custGeom>
              <a:avLst/>
              <a:gdLst/>
              <a:ahLst/>
              <a:cxnLst/>
              <a:rect l="l" t="t" r="r" b="b"/>
              <a:pathLst>
                <a:path w="4885" h="5577" extrusionOk="0">
                  <a:moveTo>
                    <a:pt x="2466" y="1377"/>
                  </a:moveTo>
                  <a:cubicBezTo>
                    <a:pt x="2522" y="1377"/>
                    <a:pt x="2582" y="1392"/>
                    <a:pt x="2647" y="1418"/>
                  </a:cubicBezTo>
                  <a:cubicBezTo>
                    <a:pt x="2742" y="1450"/>
                    <a:pt x="2836" y="1607"/>
                    <a:pt x="2836" y="1733"/>
                  </a:cubicBezTo>
                  <a:lnTo>
                    <a:pt x="2836" y="3497"/>
                  </a:lnTo>
                  <a:lnTo>
                    <a:pt x="3183" y="3497"/>
                  </a:lnTo>
                  <a:cubicBezTo>
                    <a:pt x="3372" y="3497"/>
                    <a:pt x="3529" y="3655"/>
                    <a:pt x="3529" y="3844"/>
                  </a:cubicBezTo>
                  <a:cubicBezTo>
                    <a:pt x="3529" y="4033"/>
                    <a:pt x="3340" y="4159"/>
                    <a:pt x="3151" y="4159"/>
                  </a:cubicBezTo>
                  <a:lnTo>
                    <a:pt x="1765" y="4159"/>
                  </a:lnTo>
                  <a:cubicBezTo>
                    <a:pt x="1576" y="4159"/>
                    <a:pt x="1419" y="4002"/>
                    <a:pt x="1419" y="3812"/>
                  </a:cubicBezTo>
                  <a:cubicBezTo>
                    <a:pt x="1419" y="3623"/>
                    <a:pt x="1576" y="3466"/>
                    <a:pt x="1765" y="3466"/>
                  </a:cubicBezTo>
                  <a:lnTo>
                    <a:pt x="2112" y="3466"/>
                  </a:lnTo>
                  <a:lnTo>
                    <a:pt x="2112" y="2552"/>
                  </a:lnTo>
                  <a:lnTo>
                    <a:pt x="1986" y="2678"/>
                  </a:lnTo>
                  <a:cubicBezTo>
                    <a:pt x="1938" y="2726"/>
                    <a:pt x="1852" y="2749"/>
                    <a:pt x="1765" y="2749"/>
                  </a:cubicBezTo>
                  <a:cubicBezTo>
                    <a:pt x="1679" y="2749"/>
                    <a:pt x="1592" y="2726"/>
                    <a:pt x="1545" y="2678"/>
                  </a:cubicBezTo>
                  <a:cubicBezTo>
                    <a:pt x="1419" y="2552"/>
                    <a:pt x="1419" y="2300"/>
                    <a:pt x="1545" y="2206"/>
                  </a:cubicBezTo>
                  <a:lnTo>
                    <a:pt x="2238" y="1481"/>
                  </a:lnTo>
                  <a:cubicBezTo>
                    <a:pt x="2312" y="1407"/>
                    <a:pt x="2385" y="1377"/>
                    <a:pt x="2466" y="1377"/>
                  </a:cubicBezTo>
                  <a:close/>
                  <a:moveTo>
                    <a:pt x="347" y="0"/>
                  </a:moveTo>
                  <a:cubicBezTo>
                    <a:pt x="158" y="0"/>
                    <a:pt x="1" y="158"/>
                    <a:pt x="1" y="347"/>
                  </a:cubicBezTo>
                  <a:lnTo>
                    <a:pt x="1" y="5577"/>
                  </a:lnTo>
                  <a:lnTo>
                    <a:pt x="4853" y="5577"/>
                  </a:lnTo>
                  <a:cubicBezTo>
                    <a:pt x="4884" y="3245"/>
                    <a:pt x="4884" y="2678"/>
                    <a:pt x="4884" y="347"/>
                  </a:cubicBezTo>
                  <a:cubicBezTo>
                    <a:pt x="4884" y="158"/>
                    <a:pt x="4727" y="0"/>
                    <a:pt x="4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19" name="Google Shape;609;p38"/>
          <p:cNvSpPr txBox="1">
            <a:spLocks noGrp="1"/>
          </p:cNvSpPr>
          <p:nvPr>
            <p:ph type="title"/>
          </p:nvPr>
        </p:nvSpPr>
        <p:spPr>
          <a:xfrm>
            <a:off x="1833410" y="339982"/>
            <a:ext cx="4401136" cy="435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tr-TR" sz="2400" dirty="0"/>
              <a:t>COMPONENT </a:t>
            </a:r>
            <a:r>
              <a:rPr lang="tr-TR" sz="2400" dirty="0">
                <a:solidFill>
                  <a:schemeClr val="bg2"/>
                </a:solidFill>
              </a:rPr>
              <a:t>DIAGRAM</a:t>
            </a:r>
            <a:endParaRPr sz="2400" dirty="0">
              <a:solidFill>
                <a:schemeClr val="bg2"/>
              </a:solidFill>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67" y="220203"/>
            <a:ext cx="7785334" cy="4923297"/>
          </a:xfrm>
          <a:prstGeom prst="rect">
            <a:avLst/>
          </a:prstGeom>
        </p:spPr>
      </p:pic>
      <p:pic>
        <p:nvPicPr>
          <p:cNvPr id="4" name="Resim 3">
            <a:extLst>
              <a:ext uri="{FF2B5EF4-FFF2-40B4-BE49-F238E27FC236}">
                <a16:creationId xmlns:a16="http://schemas.microsoft.com/office/drawing/2014/main" id="{24999DDB-8942-629B-D301-8A994829130B}"/>
              </a:ext>
            </a:extLst>
          </p:cNvPr>
          <p:cNvPicPr>
            <a:picLocks noChangeAspect="1"/>
          </p:cNvPicPr>
          <p:nvPr/>
        </p:nvPicPr>
        <p:blipFill>
          <a:blip r:embed="rId4"/>
          <a:stretch>
            <a:fillRect/>
          </a:stretch>
        </p:blipFill>
        <p:spPr>
          <a:xfrm>
            <a:off x="5711462" y="339982"/>
            <a:ext cx="2683471" cy="416275"/>
          </a:xfrm>
          <a:prstGeom prst="rect">
            <a:avLst/>
          </a:prstGeom>
        </p:spPr>
      </p:pic>
    </p:spTree>
    <p:extLst>
      <p:ext uri="{BB962C8B-B14F-4D97-AF65-F5344CB8AC3E}">
        <p14:creationId xmlns:p14="http://schemas.microsoft.com/office/powerpoint/2010/main" val="397292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grpSp>
        <p:nvGrpSpPr>
          <p:cNvPr id="1019" name="Google Shape;1019;p54"/>
          <p:cNvGrpSpPr/>
          <p:nvPr/>
        </p:nvGrpSpPr>
        <p:grpSpPr>
          <a:xfrm rot="117939" flipH="1">
            <a:off x="6821420" y="2051163"/>
            <a:ext cx="1900322" cy="1900104"/>
            <a:chOff x="277881" y="2901316"/>
            <a:chExt cx="1900344" cy="1900126"/>
          </a:xfrm>
        </p:grpSpPr>
        <p:sp>
          <p:nvSpPr>
            <p:cNvPr id="1020" name="Google Shape;1020;p54"/>
            <p:cNvSpPr/>
            <p:nvPr/>
          </p:nvSpPr>
          <p:spPr>
            <a:xfrm>
              <a:off x="402450" y="3248988"/>
              <a:ext cx="1354500" cy="1354500"/>
            </a:xfrm>
            <a:prstGeom prst="ellipse">
              <a:avLst/>
            </a:pr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54"/>
            <p:cNvGrpSpPr/>
            <p:nvPr/>
          </p:nvGrpSpPr>
          <p:grpSpPr>
            <a:xfrm rot="2322109">
              <a:off x="551788" y="3175815"/>
              <a:ext cx="1352529" cy="1351128"/>
              <a:chOff x="200055" y="3556746"/>
              <a:chExt cx="869964" cy="869063"/>
            </a:xfrm>
          </p:grpSpPr>
          <p:sp>
            <p:nvSpPr>
              <p:cNvPr id="1022" name="Google Shape;1022;p54"/>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4"/>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4"/>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4"/>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26" name="Google Shape;1026;p54"/>
          <p:cNvSpPr/>
          <p:nvPr/>
        </p:nvSpPr>
        <p:spPr>
          <a:xfrm rot="-166604" flipH="1">
            <a:off x="6063408" y="3889184"/>
            <a:ext cx="452384" cy="45247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4"/>
          <p:cNvSpPr/>
          <p:nvPr/>
        </p:nvSpPr>
        <p:spPr>
          <a:xfrm rot="-2669310" flipH="1">
            <a:off x="5257161" y="3447338"/>
            <a:ext cx="1874253" cy="1525055"/>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4"/>
          <p:cNvSpPr/>
          <p:nvPr/>
        </p:nvSpPr>
        <p:spPr>
          <a:xfrm rot="-166584" flipH="1">
            <a:off x="6539204" y="2870657"/>
            <a:ext cx="300434" cy="30048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4"/>
          <p:cNvSpPr/>
          <p:nvPr/>
        </p:nvSpPr>
        <p:spPr>
          <a:xfrm rot="-166600" flipH="1">
            <a:off x="7283371" y="3455393"/>
            <a:ext cx="683625" cy="683780"/>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4"/>
          <p:cNvSpPr txBox="1">
            <a:spLocks noGrp="1"/>
          </p:cNvSpPr>
          <p:nvPr>
            <p:ph type="title"/>
          </p:nvPr>
        </p:nvSpPr>
        <p:spPr>
          <a:xfrm>
            <a:off x="1016088" y="1227200"/>
            <a:ext cx="3975300" cy="574200"/>
          </a:xfrm>
          <a:prstGeom prst="rect">
            <a:avLst/>
          </a:prstGeom>
        </p:spPr>
        <p:txBody>
          <a:bodyPr spcFirstLastPara="1" wrap="square" lIns="91425" tIns="91425" rIns="91425" bIns="91425" anchor="ctr" anchorCtr="0">
            <a:noAutofit/>
          </a:bodyPr>
          <a:lstStyle/>
          <a:p>
            <a:pPr lvl="0">
              <a:buClr>
                <a:schemeClr val="hlink"/>
              </a:buClr>
              <a:buSzPts val="1100"/>
            </a:pPr>
            <a:r>
              <a:rPr lang="tr-TR" dirty="0"/>
              <a:t>Project </a:t>
            </a:r>
            <a:r>
              <a:rPr lang="tr-TR" dirty="0" err="1">
                <a:solidFill>
                  <a:schemeClr val="bg2"/>
                </a:solidFill>
              </a:rPr>
              <a:t>Responsibles</a:t>
            </a:r>
            <a:r>
              <a:rPr lang="tr-TR" dirty="0">
                <a:solidFill>
                  <a:schemeClr val="bg2"/>
                </a:solidFill>
              </a:rPr>
              <a:t>’</a:t>
            </a:r>
            <a:endParaRPr dirty="0">
              <a:solidFill>
                <a:schemeClr val="bg2"/>
              </a:solidFill>
            </a:endParaRPr>
          </a:p>
        </p:txBody>
      </p:sp>
      <p:sp>
        <p:nvSpPr>
          <p:cNvPr id="1031" name="Google Shape;1031;p54"/>
          <p:cNvSpPr txBox="1">
            <a:spLocks noGrp="1"/>
          </p:cNvSpPr>
          <p:nvPr>
            <p:ph type="subTitle" idx="1"/>
          </p:nvPr>
        </p:nvSpPr>
        <p:spPr>
          <a:xfrm rot="-259">
            <a:off x="1016087" y="1874950"/>
            <a:ext cx="3975300" cy="204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tr-TR" dirty="0"/>
              <a:t>İbrahim </a:t>
            </a:r>
            <a:r>
              <a:rPr lang="tr-TR" dirty="0" err="1"/>
              <a:t>Cinan</a:t>
            </a:r>
            <a:r>
              <a:rPr lang="en" dirty="0"/>
              <a:t> (</a:t>
            </a:r>
            <a:r>
              <a:rPr lang="tr-TR" dirty="0"/>
              <a:t>Client</a:t>
            </a:r>
            <a:r>
              <a:rPr lang="en" dirty="0"/>
              <a:t>)</a:t>
            </a:r>
            <a:endParaRPr dirty="0"/>
          </a:p>
          <a:p>
            <a:pPr marL="457200" lvl="0" indent="-317500" algn="l" rtl="0">
              <a:spcBef>
                <a:spcPts val="0"/>
              </a:spcBef>
              <a:spcAft>
                <a:spcPts val="0"/>
              </a:spcAft>
              <a:buClr>
                <a:schemeClr val="lt2"/>
              </a:buClr>
              <a:buSzPts val="1400"/>
              <a:buChar char="●"/>
            </a:pPr>
            <a:r>
              <a:rPr lang="tr-TR" dirty="0"/>
              <a:t>Gürkan </a:t>
            </a:r>
            <a:r>
              <a:rPr lang="tr-TR" dirty="0" err="1"/>
              <a:t>Eyrice</a:t>
            </a:r>
            <a:r>
              <a:rPr lang="en" dirty="0"/>
              <a:t> (</a:t>
            </a:r>
            <a:r>
              <a:rPr lang="tr-TR" dirty="0" err="1"/>
              <a:t>Stakeholder</a:t>
            </a:r>
            <a:r>
              <a:rPr lang="en" dirty="0"/>
              <a:t>)</a:t>
            </a:r>
            <a:endParaRPr dirty="0"/>
          </a:p>
          <a:p>
            <a:pPr marL="457200" lvl="0" indent="-317500" algn="l" rtl="0">
              <a:spcBef>
                <a:spcPts val="0"/>
              </a:spcBef>
              <a:spcAft>
                <a:spcPts val="0"/>
              </a:spcAft>
              <a:buClr>
                <a:schemeClr val="accent2"/>
              </a:buClr>
              <a:buSzPts val="1400"/>
              <a:buChar char="●"/>
            </a:pPr>
            <a:r>
              <a:rPr lang="tr-TR" dirty="0"/>
              <a:t>Umut Bahadır Kılıç</a:t>
            </a:r>
            <a:r>
              <a:rPr lang="en" dirty="0"/>
              <a:t> (</a:t>
            </a:r>
            <a:r>
              <a:rPr lang="tr-TR" dirty="0"/>
              <a:t>Developer</a:t>
            </a:r>
            <a:r>
              <a:rPr lang="en" dirty="0"/>
              <a: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2" name="Google Shape;1072;p57"/>
          <p:cNvSpPr txBox="1">
            <a:spLocks noGrp="1"/>
          </p:cNvSpPr>
          <p:nvPr>
            <p:ph type="subTitle" idx="2"/>
          </p:nvPr>
        </p:nvSpPr>
        <p:spPr>
          <a:xfrm rot="-962">
            <a:off x="2963720" y="4229842"/>
            <a:ext cx="3216600" cy="37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Please keep this slide as attribution</a:t>
            </a:r>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083" y="3429311"/>
            <a:ext cx="3667873" cy="1246598"/>
          </a:xfrm>
          <a:prstGeom prst="rect">
            <a:avLst/>
          </a:prstGeom>
        </p:spPr>
      </p:pic>
      <p:sp>
        <p:nvSpPr>
          <p:cNvPr id="1070" name="Google Shape;1070;p57"/>
          <p:cNvSpPr txBox="1">
            <a:spLocks noGrp="1"/>
          </p:cNvSpPr>
          <p:nvPr>
            <p:ph type="ctrTitle"/>
          </p:nvPr>
        </p:nvSpPr>
        <p:spPr>
          <a:xfrm>
            <a:off x="2571769" y="1112916"/>
            <a:ext cx="4000500" cy="30440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a:t>
            </a:r>
            <a:r>
              <a:rPr lang="tr-TR" dirty="0"/>
              <a:t>s </a:t>
            </a:r>
            <a:r>
              <a:rPr lang="tr-TR" dirty="0" err="1">
                <a:solidFill>
                  <a:schemeClr val="bg2"/>
                </a:solidFill>
              </a:rPr>
              <a:t>for</a:t>
            </a:r>
            <a:r>
              <a:rPr lang="tr-TR" dirty="0"/>
              <a:t> </a:t>
            </a:r>
            <a:r>
              <a:rPr lang="tr-TR" dirty="0" err="1"/>
              <a:t>listening</a:t>
            </a:r>
            <a:r>
              <a:rPr lang="en" dirty="0">
                <a:solidFill>
                  <a:schemeClr val="dk2"/>
                </a:solidFill>
              </a:rPr>
              <a:t>!</a:t>
            </a:r>
            <a:endParaRPr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30"/>
        <p:cNvGrpSpPr/>
        <p:nvPr/>
      </p:nvGrpSpPr>
      <p:grpSpPr>
        <a:xfrm>
          <a:off x="0" y="0"/>
          <a:ext cx="0" cy="0"/>
          <a:chOff x="0" y="0"/>
          <a:chExt cx="0" cy="0"/>
        </a:xfrm>
      </p:grpSpPr>
      <p:sp>
        <p:nvSpPr>
          <p:cNvPr id="531" name="Google Shape;531;p35"/>
          <p:cNvSpPr txBox="1">
            <a:spLocks noGrp="1"/>
          </p:cNvSpPr>
          <p:nvPr>
            <p:ph type="title"/>
          </p:nvPr>
        </p:nvSpPr>
        <p:spPr>
          <a:xfrm>
            <a:off x="1849145" y="262643"/>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tx2"/>
                </a:solidFill>
              </a:rPr>
              <a:t>Contents of this </a:t>
            </a:r>
            <a:r>
              <a:rPr lang="tr-TR" sz="2800" dirty="0" err="1">
                <a:solidFill>
                  <a:schemeClr val="dk2"/>
                </a:solidFill>
              </a:rPr>
              <a:t>presentation</a:t>
            </a:r>
            <a:endParaRPr sz="2800" dirty="0">
              <a:solidFill>
                <a:schemeClr val="dk2"/>
              </a:solidFill>
            </a:endParaRPr>
          </a:p>
        </p:txBody>
      </p:sp>
      <p:graphicFrame>
        <p:nvGraphicFramePr>
          <p:cNvPr id="532" name="Google Shape;532;p35"/>
          <p:cNvGraphicFramePr/>
          <p:nvPr>
            <p:extLst>
              <p:ext uri="{D42A27DB-BD31-4B8C-83A1-F6EECF244321}">
                <p14:modId xmlns:p14="http://schemas.microsoft.com/office/powerpoint/2010/main" val="1406266488"/>
              </p:ext>
            </p:extLst>
          </p:nvPr>
        </p:nvGraphicFramePr>
        <p:xfrm>
          <a:off x="876791" y="937780"/>
          <a:ext cx="7039462" cy="3669386"/>
        </p:xfrm>
        <a:graphic>
          <a:graphicData uri="http://schemas.openxmlformats.org/drawingml/2006/table">
            <a:tbl>
              <a:tblPr>
                <a:noFill/>
                <a:tableStyleId>{EAEF063A-25BB-40E8-8DBF-E19EAD53B0CA}</a:tableStyleId>
              </a:tblPr>
              <a:tblGrid>
                <a:gridCol w="2393888">
                  <a:extLst>
                    <a:ext uri="{9D8B030D-6E8A-4147-A177-3AD203B41FA5}">
                      <a16:colId xmlns:a16="http://schemas.microsoft.com/office/drawing/2014/main" val="20000"/>
                    </a:ext>
                  </a:extLst>
                </a:gridCol>
                <a:gridCol w="4645574">
                  <a:extLst>
                    <a:ext uri="{9D8B030D-6E8A-4147-A177-3AD203B41FA5}">
                      <a16:colId xmlns:a16="http://schemas.microsoft.com/office/drawing/2014/main" val="20001"/>
                    </a:ext>
                  </a:extLst>
                </a:gridCol>
              </a:tblGrid>
              <a:tr h="313970">
                <a:tc>
                  <a:txBody>
                    <a:bodyPr/>
                    <a:lstStyle/>
                    <a:p>
                      <a:pPr marL="0" lvl="0" indent="0" algn="l" rtl="0">
                        <a:spcBef>
                          <a:spcPts val="0"/>
                        </a:spcBef>
                        <a:spcAft>
                          <a:spcPts val="0"/>
                        </a:spcAft>
                        <a:buNone/>
                      </a:pPr>
                      <a:r>
                        <a:rPr lang="tr-TR" sz="1000" b="1" dirty="0">
                          <a:solidFill>
                            <a:schemeClr val="bg2"/>
                          </a:solidFill>
                          <a:uFill>
                            <a:noFill/>
                          </a:uFill>
                          <a:latin typeface="Cabin"/>
                          <a:ea typeface="Cabin"/>
                          <a:cs typeface="Cabin"/>
                          <a:sym typeface="Cabin"/>
                        </a:rPr>
                        <a:t>WHY</a:t>
                      </a:r>
                      <a:r>
                        <a:rPr lang="tr-TR" sz="1000" b="1" baseline="0" dirty="0">
                          <a:solidFill>
                            <a:schemeClr val="bg2"/>
                          </a:solidFill>
                          <a:uFill>
                            <a:noFill/>
                          </a:uFill>
                          <a:latin typeface="Cabin"/>
                          <a:ea typeface="Cabin"/>
                          <a:cs typeface="Cabin"/>
                          <a:sym typeface="Cabin"/>
                        </a:rPr>
                        <a:t> CHARTS’</a:t>
                      </a:r>
                      <a:endParaRPr lang="tr-TR" sz="1000" b="1" dirty="0">
                        <a:solidFill>
                          <a:schemeClr val="bg2"/>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dk1"/>
                          </a:solidFill>
                          <a:latin typeface="Cabin"/>
                          <a:ea typeface="Cabin"/>
                          <a:cs typeface="Cabin"/>
                          <a:sym typeface="Cabin"/>
                        </a:rPr>
                        <a:t>We will show which problem the project provides a solution to</a:t>
                      </a:r>
                      <a:endParaRPr sz="900" dirty="0">
                        <a:solidFill>
                          <a:schemeClr val="dk1"/>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436839">
                <a:tc>
                  <a:txBody>
                    <a:bodyPr/>
                    <a:lstStyle/>
                    <a:p>
                      <a:pPr marL="0" lvl="0" indent="0" algn="l" rtl="0">
                        <a:spcBef>
                          <a:spcPts val="0"/>
                        </a:spcBef>
                        <a:spcAft>
                          <a:spcPts val="0"/>
                        </a:spcAft>
                        <a:buNone/>
                      </a:pPr>
                      <a:r>
                        <a:rPr lang="tr-TR" sz="1000" b="1" dirty="0">
                          <a:solidFill>
                            <a:schemeClr val="bg2"/>
                          </a:solidFill>
                          <a:latin typeface="Cabin"/>
                          <a:ea typeface="Cabin"/>
                          <a:cs typeface="Cabin"/>
                          <a:sym typeface="Cabin"/>
                        </a:rPr>
                        <a:t>GANT</a:t>
                      </a:r>
                      <a:r>
                        <a:rPr lang="tr-TR" sz="1000" b="1" baseline="0" dirty="0">
                          <a:solidFill>
                            <a:schemeClr val="bg2"/>
                          </a:solidFill>
                          <a:latin typeface="Cabin"/>
                          <a:ea typeface="Cabin"/>
                          <a:cs typeface="Cabin"/>
                          <a:sym typeface="Cabin"/>
                        </a:rPr>
                        <a:t> CHART</a:t>
                      </a:r>
                      <a:endParaRPr sz="1000" b="1" dirty="0">
                        <a:solidFill>
                          <a:schemeClr val="bg2"/>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dk1"/>
                          </a:solidFill>
                          <a:latin typeface="Cabin"/>
                          <a:ea typeface="Cabin"/>
                          <a:cs typeface="Cabin"/>
                          <a:sym typeface="Cabin"/>
                        </a:rPr>
                        <a:t>Gantt charts help teams to plan work around deadlines and properly allocate resources.</a:t>
                      </a: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36839">
                <a:tc>
                  <a:txBody>
                    <a:bodyPr/>
                    <a:lstStyle/>
                    <a:p>
                      <a:pPr marL="0" lvl="0" indent="0" algn="l" rtl="0">
                        <a:spcBef>
                          <a:spcPts val="0"/>
                        </a:spcBef>
                        <a:spcAft>
                          <a:spcPts val="0"/>
                        </a:spcAft>
                        <a:buNone/>
                      </a:pPr>
                      <a:r>
                        <a:rPr lang="tr-TR" sz="1000" b="1" dirty="0">
                          <a:solidFill>
                            <a:schemeClr val="bg2"/>
                          </a:solidFill>
                          <a:latin typeface="Cabin"/>
                          <a:ea typeface="Cabin"/>
                          <a:cs typeface="Cabin"/>
                          <a:sym typeface="Cabin"/>
                        </a:rPr>
                        <a:t>USE</a:t>
                      </a:r>
                      <a:r>
                        <a:rPr lang="tr-TR" sz="1000" b="1" baseline="0" dirty="0">
                          <a:solidFill>
                            <a:schemeClr val="bg2"/>
                          </a:solidFill>
                          <a:latin typeface="Cabin"/>
                          <a:ea typeface="Cabin"/>
                          <a:cs typeface="Cabin"/>
                          <a:sym typeface="Cabin"/>
                        </a:rPr>
                        <a:t> CASE DIAGRAM</a:t>
                      </a:r>
                      <a:endParaRPr sz="1000" b="1" dirty="0">
                        <a:solidFill>
                          <a:schemeClr val="bg2"/>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dk1"/>
                          </a:solidFill>
                          <a:latin typeface="Cabin"/>
                          <a:ea typeface="Cabin"/>
                          <a:cs typeface="Cabin"/>
                          <a:sym typeface="Cabin"/>
                        </a:rPr>
                        <a:t>Use-case diagrams illustrate and define the context and requirements of either an entire system or the important parts of the system.</a:t>
                      </a:r>
                      <a:endParaRPr sz="900" dirty="0">
                        <a:solidFill>
                          <a:schemeClr val="dk1"/>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573359">
                <a:tc>
                  <a:txBody>
                    <a:bodyPr/>
                    <a:lstStyle/>
                    <a:p>
                      <a:pPr marL="0" lvl="0" indent="0" algn="l" rtl="0">
                        <a:spcBef>
                          <a:spcPts val="0"/>
                        </a:spcBef>
                        <a:spcAft>
                          <a:spcPts val="0"/>
                        </a:spcAft>
                        <a:buNone/>
                      </a:pPr>
                      <a:r>
                        <a:rPr lang="tr-TR" sz="1000" b="1" dirty="0">
                          <a:solidFill>
                            <a:schemeClr val="bg2"/>
                          </a:solidFill>
                          <a:uFill>
                            <a:noFill/>
                          </a:uFill>
                          <a:latin typeface="Cabin"/>
                          <a:ea typeface="Cabin"/>
                          <a:cs typeface="Cabin"/>
                          <a:sym typeface="Cabin"/>
                        </a:rPr>
                        <a:t>UML</a:t>
                      </a:r>
                      <a:r>
                        <a:rPr lang="tr-TR" sz="1000" b="1" baseline="0" dirty="0">
                          <a:solidFill>
                            <a:schemeClr val="bg2"/>
                          </a:solidFill>
                          <a:uFill>
                            <a:noFill/>
                          </a:uFill>
                          <a:latin typeface="Cabin"/>
                          <a:ea typeface="Cabin"/>
                          <a:cs typeface="Cabin"/>
                          <a:sym typeface="Cabin"/>
                        </a:rPr>
                        <a:t> DIAGRAM</a:t>
                      </a:r>
                      <a:endParaRPr sz="1000" b="1" dirty="0">
                        <a:solidFill>
                          <a:schemeClr val="bg2"/>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dk1"/>
                          </a:solidFill>
                          <a:latin typeface="Cabin"/>
                          <a:ea typeface="Cabin"/>
                          <a:cs typeface="Cabin"/>
                          <a:sym typeface="Cabin"/>
                        </a:rPr>
                        <a:t>You can use class diagrams to model the objects that make up the system, to display the relationships between the objects, and to describe what those objects do and the services that they provide.</a:t>
                      </a:r>
                      <a:endParaRPr sz="900" dirty="0">
                        <a:solidFill>
                          <a:schemeClr val="dk1"/>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13970">
                <a:tc>
                  <a:txBody>
                    <a:bodyPr/>
                    <a:lstStyle/>
                    <a:p>
                      <a:pPr marL="0" lvl="0" indent="0" algn="l" rtl="0">
                        <a:spcBef>
                          <a:spcPts val="0"/>
                        </a:spcBef>
                        <a:spcAft>
                          <a:spcPts val="0"/>
                        </a:spcAft>
                        <a:buNone/>
                      </a:pPr>
                      <a:r>
                        <a:rPr lang="tr-TR" sz="1000" b="1" dirty="0">
                          <a:solidFill>
                            <a:schemeClr val="bg2"/>
                          </a:solidFill>
                          <a:latin typeface="Cabin"/>
                          <a:ea typeface="Cabin"/>
                          <a:cs typeface="Cabin"/>
                          <a:sym typeface="Cabin"/>
                        </a:rPr>
                        <a:t>SEQUANCE</a:t>
                      </a:r>
                      <a:r>
                        <a:rPr lang="tr-TR" sz="1000" b="1" baseline="0" dirty="0">
                          <a:solidFill>
                            <a:schemeClr val="bg2"/>
                          </a:solidFill>
                          <a:latin typeface="Cabin"/>
                          <a:ea typeface="Cabin"/>
                          <a:cs typeface="Cabin"/>
                          <a:sym typeface="Cabin"/>
                        </a:rPr>
                        <a:t> DIAGRAM</a:t>
                      </a:r>
                      <a:endParaRPr sz="1000" b="1" dirty="0">
                        <a:solidFill>
                          <a:schemeClr val="bg2"/>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900" dirty="0">
                          <a:solidFill>
                            <a:schemeClr val="dk1"/>
                          </a:solidFill>
                          <a:latin typeface="Cabin"/>
                          <a:ea typeface="Cabin"/>
                          <a:cs typeface="Cabin"/>
                          <a:sym typeface="Cabin"/>
                        </a:rPr>
                        <a:t>A sequence diagram shows the sequence of messages passed between objects.</a:t>
                      </a:r>
                      <a:endParaRPr sz="900" dirty="0">
                        <a:solidFill>
                          <a:schemeClr val="dk1"/>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436839">
                <a:tc>
                  <a:txBody>
                    <a:bodyPr/>
                    <a:lstStyle/>
                    <a:p>
                      <a:pPr marL="0" lvl="0" indent="0" algn="l" rtl="0">
                        <a:spcBef>
                          <a:spcPts val="0"/>
                        </a:spcBef>
                        <a:spcAft>
                          <a:spcPts val="0"/>
                        </a:spcAft>
                        <a:buNone/>
                      </a:pPr>
                      <a:r>
                        <a:rPr lang="tr-TR" sz="1000" b="1" dirty="0">
                          <a:solidFill>
                            <a:schemeClr val="bg2"/>
                          </a:solidFill>
                          <a:latin typeface="Cabin"/>
                          <a:ea typeface="Cabin"/>
                          <a:cs typeface="Cabin"/>
                          <a:sym typeface="Cabin"/>
                        </a:rPr>
                        <a:t>ACTIVITY DIAGRAM</a:t>
                      </a:r>
                      <a:endParaRPr sz="1000" b="1" dirty="0">
                        <a:solidFill>
                          <a:schemeClr val="bg2"/>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dk1"/>
                          </a:solidFill>
                          <a:latin typeface="Cabin"/>
                          <a:ea typeface="Cabin"/>
                          <a:cs typeface="Cabin"/>
                          <a:sym typeface="Cabin"/>
                        </a:rPr>
                        <a:t>An activity diagram visually presents a series of actions or flow of control in a system similar to a flowchart or a data flow diagram.</a:t>
                      </a:r>
                      <a:endParaRPr sz="900" dirty="0">
                        <a:solidFill>
                          <a:schemeClr val="dk1"/>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573359">
                <a:tc>
                  <a:txBody>
                    <a:bodyPr/>
                    <a:lstStyle/>
                    <a:p>
                      <a:pPr marL="0" lvl="0" indent="0" algn="l" rtl="0">
                        <a:spcBef>
                          <a:spcPts val="0"/>
                        </a:spcBef>
                        <a:spcAft>
                          <a:spcPts val="0"/>
                        </a:spcAft>
                        <a:buNone/>
                      </a:pPr>
                      <a:r>
                        <a:rPr lang="tr-TR" sz="1000" b="1" dirty="0">
                          <a:solidFill>
                            <a:schemeClr val="bg2"/>
                          </a:solidFill>
                          <a:latin typeface="Cabin"/>
                          <a:ea typeface="Cabin"/>
                          <a:cs typeface="Cabin"/>
                          <a:sym typeface="Cabin"/>
                        </a:rPr>
                        <a:t>STATE MACHINE DIAGRAM</a:t>
                      </a:r>
                      <a:endParaRPr sz="1000" b="1" dirty="0">
                        <a:solidFill>
                          <a:schemeClr val="bg2"/>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dk1"/>
                          </a:solidFill>
                          <a:latin typeface="Cabin"/>
                          <a:ea typeface="Cabin"/>
                          <a:cs typeface="Cabin"/>
                          <a:sym typeface="Cabin"/>
                        </a:rPr>
                        <a:t>State machine diagram typically are used to describe state-dependent behavior for an object. An object responds differently to the same event depending on what state it is in.</a:t>
                      </a:r>
                      <a:endParaRPr sz="900" dirty="0">
                        <a:solidFill>
                          <a:schemeClr val="dk1"/>
                        </a:solidFill>
                        <a:latin typeface="Cabin"/>
                        <a:ea typeface="Cabin"/>
                        <a:cs typeface="Cabin"/>
                        <a:sym typeface="Cabin"/>
                      </a:endParaRPr>
                    </a:p>
                  </a:txBody>
                  <a:tcPr marL="81899" marR="81899" marT="81899" marB="81899">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2442491850"/>
                  </a:ext>
                </a:extLst>
              </a:tr>
              <a:tr h="573359">
                <a:tc>
                  <a:txBody>
                    <a:bodyPr/>
                    <a:lstStyle/>
                    <a:p>
                      <a:pPr marL="0" lvl="0" indent="0" algn="l" rtl="0">
                        <a:spcBef>
                          <a:spcPts val="0"/>
                        </a:spcBef>
                        <a:spcAft>
                          <a:spcPts val="0"/>
                        </a:spcAft>
                        <a:buNone/>
                      </a:pPr>
                      <a:r>
                        <a:rPr lang="tr-TR" sz="1000" b="1" dirty="0">
                          <a:solidFill>
                            <a:schemeClr val="bg2"/>
                          </a:solidFill>
                          <a:latin typeface="Cabin"/>
                          <a:ea typeface="Cabin"/>
                          <a:cs typeface="Cabin"/>
                          <a:sym typeface="Cabin"/>
                        </a:rPr>
                        <a:t>COMPONENT DIAGRAM</a:t>
                      </a:r>
                      <a:endParaRPr sz="1000" b="1" dirty="0">
                        <a:solidFill>
                          <a:schemeClr val="bg2"/>
                        </a:solidFill>
                        <a:latin typeface="Cabin"/>
                        <a:ea typeface="Cabin"/>
                        <a:cs typeface="Cabin"/>
                        <a:sym typeface="Cabin"/>
                      </a:endParaRPr>
                    </a:p>
                  </a:txBody>
                  <a:tcPr marL="81899" marR="81899" marT="81899" marB="81899">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tx1"/>
                          </a:solidFill>
                        </a:rPr>
                        <a:t>A component diagram is used to break down a large object-oriented system into the smaller components, so as to make them more manageable. It models the physical view of a system such as executables, files, libraries, etc. that resides within the node</a:t>
                      </a:r>
                      <a:r>
                        <a:rPr lang="en-US" sz="900" dirty="0"/>
                        <a:t>.</a:t>
                      </a:r>
                      <a:endParaRPr sz="900" dirty="0">
                        <a:solidFill>
                          <a:schemeClr val="dk1"/>
                        </a:solidFill>
                        <a:latin typeface="Cabin"/>
                        <a:ea typeface="Cabin"/>
                        <a:cs typeface="Cabin"/>
                        <a:sym typeface="Cabin"/>
                      </a:endParaRPr>
                    </a:p>
                  </a:txBody>
                  <a:tcPr marL="81899" marR="81899" marT="81899" marB="81899">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2026204264"/>
                  </a:ext>
                </a:extLst>
              </a:tr>
            </a:tbl>
          </a:graphicData>
        </a:graphic>
      </p:graphicFrame>
      <p:grpSp>
        <p:nvGrpSpPr>
          <p:cNvPr id="536" name="Google Shape;536;p35"/>
          <p:cNvGrpSpPr/>
          <p:nvPr/>
        </p:nvGrpSpPr>
        <p:grpSpPr>
          <a:xfrm rot="-468992">
            <a:off x="7950335" y="3261184"/>
            <a:ext cx="753527" cy="833245"/>
            <a:chOff x="1191357" y="3451057"/>
            <a:chExt cx="597555" cy="660773"/>
          </a:xfrm>
        </p:grpSpPr>
        <p:sp>
          <p:nvSpPr>
            <p:cNvPr id="537" name="Google Shape;537;p35"/>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8"/>
          <p:cNvSpPr/>
          <p:nvPr/>
        </p:nvSpPr>
        <p:spPr>
          <a:xfrm>
            <a:off x="1805700" y="1552275"/>
            <a:ext cx="5543700" cy="1019400"/>
          </a:xfrm>
          <a:prstGeom prst="roundRect">
            <a:avLst>
              <a:gd name="adj" fmla="val 16667"/>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txBox="1">
            <a:spLocks noGrp="1"/>
          </p:cNvSpPr>
          <p:nvPr>
            <p:ph type="title"/>
          </p:nvPr>
        </p:nvSpPr>
        <p:spPr>
          <a:xfrm>
            <a:off x="1805700" y="1614600"/>
            <a:ext cx="5543700" cy="9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tr-TR" dirty="0" err="1"/>
              <a:t>Why</a:t>
            </a:r>
            <a:r>
              <a:rPr lang="tr-TR" dirty="0"/>
              <a:t> </a:t>
            </a:r>
            <a:r>
              <a:rPr lang="tr-TR" dirty="0" err="1">
                <a:solidFill>
                  <a:schemeClr val="bg2"/>
                </a:solidFill>
              </a:rPr>
              <a:t>Charts</a:t>
            </a:r>
            <a:r>
              <a:rPr lang="tr-TR" dirty="0">
                <a:solidFill>
                  <a:schemeClr val="bg2"/>
                </a:solidFill>
              </a:rPr>
              <a:t>’</a:t>
            </a:r>
            <a:r>
              <a:rPr lang="tr-TR" dirty="0"/>
              <a:t> </a:t>
            </a:r>
            <a:r>
              <a:rPr lang="tr-TR" dirty="0">
                <a:solidFill>
                  <a:schemeClr val="tx2"/>
                </a:solidFill>
              </a:rPr>
              <a:t>?</a:t>
            </a:r>
            <a:endParaRPr dirty="0">
              <a:solidFill>
                <a:schemeClr val="tx2"/>
              </a:solidFill>
            </a:endParaRPr>
          </a:p>
        </p:txBody>
      </p:sp>
      <p:sp>
        <p:nvSpPr>
          <p:cNvPr id="610" name="Google Shape;610;p38"/>
          <p:cNvSpPr txBox="1">
            <a:spLocks noGrp="1"/>
          </p:cNvSpPr>
          <p:nvPr>
            <p:ph type="subTitle" idx="1"/>
          </p:nvPr>
        </p:nvSpPr>
        <p:spPr>
          <a:xfrm>
            <a:off x="2479125" y="2734850"/>
            <a:ext cx="4162800" cy="104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tr-TR" dirty="0" err="1"/>
              <a:t>Charts</a:t>
            </a:r>
            <a:r>
              <a:rPr lang="tr-TR" dirty="0"/>
              <a:t>’ </a:t>
            </a:r>
            <a:r>
              <a:rPr lang="tr-TR" dirty="0" err="1"/>
              <a:t>are</a:t>
            </a:r>
            <a:r>
              <a:rPr lang="tr-TR" dirty="0"/>
              <a:t> </a:t>
            </a:r>
            <a:r>
              <a:rPr lang="tr-TR" dirty="0" err="1"/>
              <a:t>used</a:t>
            </a:r>
            <a:r>
              <a:rPr lang="tr-TR" dirty="0"/>
              <a:t> </a:t>
            </a:r>
            <a:r>
              <a:rPr lang="tr-TR" dirty="0" err="1"/>
              <a:t>for</a:t>
            </a:r>
            <a:r>
              <a:rPr lang="tr-TR" dirty="0"/>
              <a:t> </a:t>
            </a:r>
            <a:r>
              <a:rPr lang="tr-TR" dirty="0" err="1"/>
              <a:t>the</a:t>
            </a:r>
            <a:r>
              <a:rPr lang="tr-TR" dirty="0"/>
              <a:t> </a:t>
            </a:r>
            <a:r>
              <a:rPr lang="tr-TR" dirty="0" err="1"/>
              <a:t>visualize</a:t>
            </a:r>
            <a:r>
              <a:rPr lang="tr-TR" dirty="0"/>
              <a:t> </a:t>
            </a:r>
            <a:r>
              <a:rPr lang="tr-TR" dirty="0" err="1"/>
              <a:t>information</a:t>
            </a:r>
            <a:r>
              <a:rPr lang="tr-TR" dirty="0"/>
              <a:t> </a:t>
            </a:r>
            <a:r>
              <a:rPr lang="tr-TR" dirty="0" err="1"/>
              <a:t>about</a:t>
            </a:r>
            <a:r>
              <a:rPr lang="tr-TR" dirty="0"/>
              <a:t> Project.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19" name="Google Shape;609;p38"/>
          <p:cNvSpPr txBox="1">
            <a:spLocks noGrp="1"/>
          </p:cNvSpPr>
          <p:nvPr>
            <p:ph type="title"/>
          </p:nvPr>
        </p:nvSpPr>
        <p:spPr>
          <a:xfrm>
            <a:off x="1833410" y="339982"/>
            <a:ext cx="4401136" cy="435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tr-TR" sz="2400" dirty="0"/>
              <a:t>GANTT </a:t>
            </a:r>
            <a:r>
              <a:rPr lang="tr-TR" sz="2400" dirty="0">
                <a:solidFill>
                  <a:schemeClr val="bg2"/>
                </a:solidFill>
              </a:rPr>
              <a:t>CHART</a:t>
            </a:r>
            <a:endParaRPr sz="2400" dirty="0">
              <a:solidFill>
                <a:schemeClr val="bg2"/>
              </a:solidFill>
            </a:endParaRP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826" y="845126"/>
            <a:ext cx="6206955" cy="3560619"/>
          </a:xfrm>
          <a:prstGeom prst="rect">
            <a:avLst/>
          </a:prstGeom>
        </p:spPr>
      </p:pic>
      <p:sp>
        <p:nvSpPr>
          <p:cNvPr id="3" name="Dikdörtgen 2"/>
          <p:cNvSpPr/>
          <p:nvPr/>
        </p:nvSpPr>
        <p:spPr>
          <a:xfrm>
            <a:off x="4405745" y="2299855"/>
            <a:ext cx="671946" cy="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p:cNvSpPr/>
          <p:nvPr/>
        </p:nvSpPr>
        <p:spPr>
          <a:xfrm>
            <a:off x="5514110" y="3117274"/>
            <a:ext cx="1115290" cy="110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6186055" y="3706092"/>
            <a:ext cx="886690" cy="110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p:cNvSpPr/>
          <p:nvPr/>
        </p:nvSpPr>
        <p:spPr>
          <a:xfrm>
            <a:off x="6864927" y="4177146"/>
            <a:ext cx="651164" cy="110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9"/>
          <p:cNvSpPr/>
          <p:nvPr/>
        </p:nvSpPr>
        <p:spPr>
          <a:xfrm>
            <a:off x="4641272" y="2653145"/>
            <a:ext cx="1094510" cy="117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7094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19" name="Google Shape;609;p38"/>
          <p:cNvSpPr txBox="1">
            <a:spLocks noGrp="1"/>
          </p:cNvSpPr>
          <p:nvPr>
            <p:ph type="title"/>
          </p:nvPr>
        </p:nvSpPr>
        <p:spPr>
          <a:xfrm>
            <a:off x="1833410" y="339982"/>
            <a:ext cx="4401136" cy="435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tr-TR" sz="2400" dirty="0"/>
              <a:t> USE CASE </a:t>
            </a:r>
            <a:r>
              <a:rPr lang="tr-TR" sz="2400" dirty="0">
                <a:solidFill>
                  <a:schemeClr val="bg2"/>
                </a:solidFill>
              </a:rPr>
              <a:t>DIAGRAM</a:t>
            </a:r>
            <a:endParaRPr sz="2400" dirty="0">
              <a:solidFill>
                <a:schemeClr val="bg2"/>
              </a:solidFill>
            </a:endParaRP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410" y="775855"/>
            <a:ext cx="5292436" cy="3938176"/>
          </a:xfrm>
          <a:prstGeom prst="rect">
            <a:avLst/>
          </a:prstGeom>
        </p:spPr>
      </p:pic>
    </p:spTree>
    <p:extLst>
      <p:ext uri="{BB962C8B-B14F-4D97-AF65-F5344CB8AC3E}">
        <p14:creationId xmlns:p14="http://schemas.microsoft.com/office/powerpoint/2010/main" val="194573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19" name="Google Shape;609;p38"/>
          <p:cNvSpPr txBox="1">
            <a:spLocks noGrp="1"/>
          </p:cNvSpPr>
          <p:nvPr>
            <p:ph type="title"/>
          </p:nvPr>
        </p:nvSpPr>
        <p:spPr>
          <a:xfrm>
            <a:off x="1833410" y="339982"/>
            <a:ext cx="4401136" cy="435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tr-TR" sz="2400" dirty="0"/>
              <a:t>UML </a:t>
            </a:r>
            <a:r>
              <a:rPr lang="tr-TR" sz="2400" dirty="0">
                <a:solidFill>
                  <a:schemeClr val="bg2"/>
                </a:solidFill>
              </a:rPr>
              <a:t>DIAGRAM</a:t>
            </a:r>
            <a:endParaRPr sz="2400" dirty="0">
              <a:solidFill>
                <a:schemeClr val="bg2"/>
              </a:solidFill>
            </a:endParaRP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28" y="858981"/>
            <a:ext cx="7036582" cy="3915869"/>
          </a:xfrm>
          <a:prstGeom prst="rect">
            <a:avLst/>
          </a:prstGeom>
        </p:spPr>
      </p:pic>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983" y="3669023"/>
            <a:ext cx="1325995" cy="152413"/>
          </a:xfrm>
          <a:prstGeom prst="rect">
            <a:avLst/>
          </a:prstGeom>
        </p:spPr>
      </p:pic>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0412" y="1341125"/>
            <a:ext cx="1325995" cy="152413"/>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0363" y="1604003"/>
            <a:ext cx="1325995" cy="152413"/>
          </a:xfrm>
          <a:prstGeom prst="rect">
            <a:avLst/>
          </a:prstGeom>
        </p:spPr>
      </p:pic>
    </p:spTree>
    <p:extLst>
      <p:ext uri="{BB962C8B-B14F-4D97-AF65-F5344CB8AC3E}">
        <p14:creationId xmlns:p14="http://schemas.microsoft.com/office/powerpoint/2010/main" val="84715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82" y="865909"/>
            <a:ext cx="7959436" cy="3775400"/>
          </a:xfrm>
          <a:prstGeom prst="rect">
            <a:avLst/>
          </a:prstGeom>
        </p:spPr>
      </p:pic>
      <p:sp>
        <p:nvSpPr>
          <p:cNvPr id="19" name="Google Shape;609;p38"/>
          <p:cNvSpPr txBox="1">
            <a:spLocks noGrp="1"/>
          </p:cNvSpPr>
          <p:nvPr>
            <p:ph type="title"/>
          </p:nvPr>
        </p:nvSpPr>
        <p:spPr>
          <a:xfrm>
            <a:off x="1833410" y="339982"/>
            <a:ext cx="4401136" cy="435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tr-TR" sz="2400" dirty="0"/>
              <a:t>ACTIVITY </a:t>
            </a:r>
            <a:r>
              <a:rPr lang="tr-TR" sz="2400" dirty="0">
                <a:solidFill>
                  <a:schemeClr val="bg2"/>
                </a:solidFill>
              </a:rPr>
              <a:t>DIAGRAM</a:t>
            </a:r>
            <a:endParaRPr sz="2400" dirty="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19" name="Google Shape;609;p38"/>
          <p:cNvSpPr txBox="1">
            <a:spLocks noGrp="1"/>
          </p:cNvSpPr>
          <p:nvPr>
            <p:ph type="title"/>
          </p:nvPr>
        </p:nvSpPr>
        <p:spPr>
          <a:xfrm>
            <a:off x="1833410" y="339982"/>
            <a:ext cx="4401136" cy="435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tr-TR" sz="2400" dirty="0"/>
              <a:t>SEQUENCE </a:t>
            </a:r>
            <a:r>
              <a:rPr lang="tr-TR" sz="2400" dirty="0">
                <a:solidFill>
                  <a:schemeClr val="bg2"/>
                </a:solidFill>
              </a:rPr>
              <a:t>DIAGRAM</a:t>
            </a:r>
            <a:endParaRPr sz="2400" dirty="0">
              <a:solidFill>
                <a:schemeClr val="bg2"/>
              </a:solidFill>
            </a:endParaRP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128" y="775855"/>
            <a:ext cx="6068290" cy="3955472"/>
          </a:xfrm>
          <a:prstGeom prst="rect">
            <a:avLst/>
          </a:prstGeom>
        </p:spPr>
      </p:pic>
    </p:spTree>
    <p:extLst>
      <p:ext uri="{BB962C8B-B14F-4D97-AF65-F5344CB8AC3E}">
        <p14:creationId xmlns:p14="http://schemas.microsoft.com/office/powerpoint/2010/main" val="25669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19" name="Google Shape;609;p38"/>
          <p:cNvSpPr txBox="1">
            <a:spLocks noGrp="1"/>
          </p:cNvSpPr>
          <p:nvPr>
            <p:ph type="title"/>
          </p:nvPr>
        </p:nvSpPr>
        <p:spPr>
          <a:xfrm>
            <a:off x="1833410" y="339982"/>
            <a:ext cx="4401136" cy="435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tr-TR" sz="2400" dirty="0"/>
              <a:t>STATE MACHINE </a:t>
            </a:r>
            <a:r>
              <a:rPr lang="tr-TR" sz="2400" dirty="0">
                <a:solidFill>
                  <a:schemeClr val="bg2"/>
                </a:solidFill>
              </a:rPr>
              <a:t>DIAGRAM</a:t>
            </a:r>
            <a:endParaRPr sz="2400" dirty="0">
              <a:solidFill>
                <a:schemeClr val="bg2"/>
              </a:solidFill>
            </a:endParaRP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818" y="775854"/>
            <a:ext cx="5583382" cy="3906981"/>
          </a:xfrm>
          <a:prstGeom prst="rect">
            <a:avLst/>
          </a:prstGeom>
        </p:spPr>
      </p:pic>
    </p:spTree>
    <p:extLst>
      <p:ext uri="{BB962C8B-B14F-4D97-AF65-F5344CB8AC3E}">
        <p14:creationId xmlns:p14="http://schemas.microsoft.com/office/powerpoint/2010/main" val="2908768216"/>
      </p:ext>
    </p:extLst>
  </p:cSld>
  <p:clrMapOvr>
    <a:masterClrMapping/>
  </p:clrMapOvr>
</p:sld>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291</Words>
  <Application>Microsoft Office PowerPoint</Application>
  <PresentationFormat>Ekran Gösterisi (16:9)</PresentationFormat>
  <Paragraphs>33</Paragraphs>
  <Slides>12</Slides>
  <Notes>12</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Cabin</vt:lpstr>
      <vt:lpstr>Epilogue</vt:lpstr>
      <vt:lpstr>Software Development Agency by Slidesgo</vt:lpstr>
      <vt:lpstr>MOBILE  KNOWLEDGE GAME</vt:lpstr>
      <vt:lpstr>Contents of this presentation</vt:lpstr>
      <vt:lpstr>Why Charts’ ?</vt:lpstr>
      <vt:lpstr>GANTT CHART</vt:lpstr>
      <vt:lpstr> USE CASE DIAGRAM</vt:lpstr>
      <vt:lpstr>UML DIAGRAM</vt:lpstr>
      <vt:lpstr>ACTIVITY DIAGRAM</vt:lpstr>
      <vt:lpstr>SEQUENCE DIAGRAM</vt:lpstr>
      <vt:lpstr>STATE MACHINE DIAGRAM</vt:lpstr>
      <vt:lpstr>COMPONENT DIAGRAM</vt:lpstr>
      <vt:lpstr>Project Responsibles’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Icons</dc:title>
  <dc:creator>bahadir kilic</dc:creator>
  <cp:lastModifiedBy>Bahadir Kilic</cp:lastModifiedBy>
  <cp:revision>16</cp:revision>
  <dcterms:modified xsi:type="dcterms:W3CDTF">2023-09-29T19:36:49Z</dcterms:modified>
</cp:coreProperties>
</file>