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Poppins Bold" charset="1" panose="00000800000000000000"/>
      <p:regular r:id="rId16"/>
    </p:embeddedFont>
    <p:embeddedFont>
      <p:font typeface="Poppins" charset="1" panose="000005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jpeg" Type="http://schemas.openxmlformats.org/officeDocument/2006/relationships/image"/><Relationship Id="rId5" Target="../media/image2.jpeg" Type="http://schemas.openxmlformats.org/officeDocument/2006/relationships/image"/><Relationship Id="rId6" Target="../media/image20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F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754349"/>
            <a:ext cx="10420061" cy="5909350"/>
            <a:chOff x="0" y="0"/>
            <a:chExt cx="2744378" cy="15563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44378" cy="1556372"/>
            </a:xfrm>
            <a:custGeom>
              <a:avLst/>
              <a:gdLst/>
              <a:ahLst/>
              <a:cxnLst/>
              <a:rect r="r" b="b" t="t" l="l"/>
              <a:pathLst>
                <a:path h="1556372" w="2744378">
                  <a:moveTo>
                    <a:pt x="37892" y="0"/>
                  </a:moveTo>
                  <a:lnTo>
                    <a:pt x="2706486" y="0"/>
                  </a:lnTo>
                  <a:cubicBezTo>
                    <a:pt x="2727413" y="0"/>
                    <a:pt x="2744378" y="16965"/>
                    <a:pt x="2744378" y="37892"/>
                  </a:cubicBezTo>
                  <a:lnTo>
                    <a:pt x="2744378" y="1518480"/>
                  </a:lnTo>
                  <a:cubicBezTo>
                    <a:pt x="2744378" y="1539407"/>
                    <a:pt x="2727413" y="1556372"/>
                    <a:pt x="2706486" y="1556372"/>
                  </a:cubicBezTo>
                  <a:lnTo>
                    <a:pt x="37892" y="1556372"/>
                  </a:lnTo>
                  <a:cubicBezTo>
                    <a:pt x="16965" y="1556372"/>
                    <a:pt x="0" y="1539407"/>
                    <a:pt x="0" y="1518480"/>
                  </a:cubicBezTo>
                  <a:lnTo>
                    <a:pt x="0" y="37892"/>
                  </a:lnTo>
                  <a:cubicBezTo>
                    <a:pt x="0" y="16965"/>
                    <a:pt x="16965" y="0"/>
                    <a:pt x="37892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44378" cy="15944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862399" y="1028700"/>
            <a:ext cx="5396478" cy="3693210"/>
            <a:chOff x="0" y="0"/>
            <a:chExt cx="2744378" cy="187818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44378" cy="1878181"/>
            </a:xfrm>
            <a:custGeom>
              <a:avLst/>
              <a:gdLst/>
              <a:ahLst/>
              <a:cxnLst/>
              <a:rect r="r" b="b" t="t" l="l"/>
              <a:pathLst>
                <a:path h="1878181" w="2744378">
                  <a:moveTo>
                    <a:pt x="24389" y="0"/>
                  </a:moveTo>
                  <a:lnTo>
                    <a:pt x="2719990" y="0"/>
                  </a:lnTo>
                  <a:cubicBezTo>
                    <a:pt x="2726458" y="0"/>
                    <a:pt x="2732661" y="2570"/>
                    <a:pt x="2737235" y="7143"/>
                  </a:cubicBezTo>
                  <a:cubicBezTo>
                    <a:pt x="2741809" y="11717"/>
                    <a:pt x="2744378" y="17920"/>
                    <a:pt x="2744378" y="24389"/>
                  </a:cubicBezTo>
                  <a:lnTo>
                    <a:pt x="2744378" y="1853793"/>
                  </a:lnTo>
                  <a:cubicBezTo>
                    <a:pt x="2744378" y="1860261"/>
                    <a:pt x="2741809" y="1866464"/>
                    <a:pt x="2737235" y="1871038"/>
                  </a:cubicBezTo>
                  <a:cubicBezTo>
                    <a:pt x="2732661" y="1875612"/>
                    <a:pt x="2726458" y="1878181"/>
                    <a:pt x="2719990" y="1878181"/>
                  </a:cubicBezTo>
                  <a:lnTo>
                    <a:pt x="24389" y="1878181"/>
                  </a:lnTo>
                  <a:cubicBezTo>
                    <a:pt x="10919" y="1878181"/>
                    <a:pt x="0" y="1867262"/>
                    <a:pt x="0" y="1853793"/>
                  </a:cubicBezTo>
                  <a:lnTo>
                    <a:pt x="0" y="24389"/>
                  </a:lnTo>
                  <a:cubicBezTo>
                    <a:pt x="0" y="17920"/>
                    <a:pt x="2570" y="11717"/>
                    <a:pt x="7143" y="7143"/>
                  </a:cubicBezTo>
                  <a:cubicBezTo>
                    <a:pt x="11717" y="2570"/>
                    <a:pt x="17920" y="0"/>
                    <a:pt x="24389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44378" cy="1916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850252" y="6645926"/>
            <a:ext cx="6409048" cy="2612374"/>
            <a:chOff x="0" y="0"/>
            <a:chExt cx="2744378" cy="11186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44378" cy="1118628"/>
            </a:xfrm>
            <a:custGeom>
              <a:avLst/>
              <a:gdLst/>
              <a:ahLst/>
              <a:cxnLst/>
              <a:rect r="r" b="b" t="t" l="l"/>
              <a:pathLst>
                <a:path h="1118628" w="2744378">
                  <a:moveTo>
                    <a:pt x="39863" y="0"/>
                  </a:moveTo>
                  <a:lnTo>
                    <a:pt x="2704515" y="0"/>
                  </a:lnTo>
                  <a:cubicBezTo>
                    <a:pt x="2715088" y="0"/>
                    <a:pt x="2725227" y="4200"/>
                    <a:pt x="2732703" y="11676"/>
                  </a:cubicBezTo>
                  <a:cubicBezTo>
                    <a:pt x="2740178" y="19151"/>
                    <a:pt x="2744378" y="29291"/>
                    <a:pt x="2744378" y="39863"/>
                  </a:cubicBezTo>
                  <a:lnTo>
                    <a:pt x="2744378" y="1078765"/>
                  </a:lnTo>
                  <a:cubicBezTo>
                    <a:pt x="2744378" y="1089338"/>
                    <a:pt x="2740178" y="1099477"/>
                    <a:pt x="2732703" y="1106953"/>
                  </a:cubicBezTo>
                  <a:cubicBezTo>
                    <a:pt x="2725227" y="1114428"/>
                    <a:pt x="2715088" y="1118628"/>
                    <a:pt x="2704515" y="1118628"/>
                  </a:cubicBezTo>
                  <a:lnTo>
                    <a:pt x="39863" y="1118628"/>
                  </a:lnTo>
                  <a:cubicBezTo>
                    <a:pt x="29291" y="1118628"/>
                    <a:pt x="19151" y="1114428"/>
                    <a:pt x="11676" y="1106953"/>
                  </a:cubicBezTo>
                  <a:cubicBezTo>
                    <a:pt x="4200" y="1099477"/>
                    <a:pt x="0" y="1089338"/>
                    <a:pt x="0" y="1078765"/>
                  </a:cubicBezTo>
                  <a:lnTo>
                    <a:pt x="0" y="39863"/>
                  </a:lnTo>
                  <a:cubicBezTo>
                    <a:pt x="0" y="29291"/>
                    <a:pt x="4200" y="19151"/>
                    <a:pt x="11676" y="11676"/>
                  </a:cubicBezTo>
                  <a:cubicBezTo>
                    <a:pt x="19151" y="4200"/>
                    <a:pt x="29291" y="0"/>
                    <a:pt x="3986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744378" cy="11567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08752" y="3266039"/>
            <a:ext cx="347534" cy="347534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2214593" y="1293701"/>
            <a:ext cx="179985" cy="179985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1304854" y="6960650"/>
            <a:ext cx="213757" cy="213757"/>
            <a:chOff x="0" y="0"/>
            <a:chExt cx="6350000" cy="6350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2162920" y="3266039"/>
            <a:ext cx="347534" cy="347534"/>
            <a:chOff x="0" y="0"/>
            <a:chExt cx="6350000" cy="6350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2449804" y="1293701"/>
            <a:ext cx="179985" cy="179985"/>
            <a:chOff x="0" y="0"/>
            <a:chExt cx="6350000" cy="6350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1584198" y="6960650"/>
            <a:ext cx="213757" cy="213757"/>
            <a:chOff x="0" y="0"/>
            <a:chExt cx="6350000" cy="63500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2615229" y="3266039"/>
            <a:ext cx="347534" cy="347534"/>
            <a:chOff x="0" y="0"/>
            <a:chExt cx="6350000" cy="63500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2684051" y="1293701"/>
            <a:ext cx="179985" cy="179985"/>
            <a:chOff x="0" y="0"/>
            <a:chExt cx="6350000" cy="63500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1862399" y="6960650"/>
            <a:ext cx="213757" cy="213757"/>
            <a:chOff x="0" y="0"/>
            <a:chExt cx="6350000" cy="63500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12214593" y="1828370"/>
            <a:ext cx="4710409" cy="2482334"/>
            <a:chOff x="0" y="0"/>
            <a:chExt cx="729766" cy="38457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729766" cy="384579"/>
            </a:xfrm>
            <a:custGeom>
              <a:avLst/>
              <a:gdLst/>
              <a:ahLst/>
              <a:cxnLst/>
              <a:rect r="r" b="b" t="t" l="l"/>
              <a:pathLst>
                <a:path h="384579" w="729766">
                  <a:moveTo>
                    <a:pt x="18079" y="0"/>
                  </a:moveTo>
                  <a:lnTo>
                    <a:pt x="711686" y="0"/>
                  </a:lnTo>
                  <a:cubicBezTo>
                    <a:pt x="716481" y="0"/>
                    <a:pt x="721080" y="1905"/>
                    <a:pt x="724470" y="5295"/>
                  </a:cubicBezTo>
                  <a:cubicBezTo>
                    <a:pt x="727861" y="8686"/>
                    <a:pt x="729766" y="13284"/>
                    <a:pt x="729766" y="18079"/>
                  </a:cubicBezTo>
                  <a:lnTo>
                    <a:pt x="729766" y="366499"/>
                  </a:lnTo>
                  <a:cubicBezTo>
                    <a:pt x="729766" y="371294"/>
                    <a:pt x="727861" y="375893"/>
                    <a:pt x="724470" y="379283"/>
                  </a:cubicBezTo>
                  <a:cubicBezTo>
                    <a:pt x="721080" y="382674"/>
                    <a:pt x="716481" y="384579"/>
                    <a:pt x="711686" y="384579"/>
                  </a:cubicBezTo>
                  <a:lnTo>
                    <a:pt x="18079" y="384579"/>
                  </a:lnTo>
                  <a:cubicBezTo>
                    <a:pt x="13284" y="384579"/>
                    <a:pt x="8686" y="382674"/>
                    <a:pt x="5295" y="379283"/>
                  </a:cubicBezTo>
                  <a:cubicBezTo>
                    <a:pt x="1905" y="375893"/>
                    <a:pt x="0" y="371294"/>
                    <a:pt x="0" y="366499"/>
                  </a:cubicBezTo>
                  <a:lnTo>
                    <a:pt x="0" y="18079"/>
                  </a:lnTo>
                  <a:cubicBezTo>
                    <a:pt x="0" y="13284"/>
                    <a:pt x="1905" y="8686"/>
                    <a:pt x="5295" y="5295"/>
                  </a:cubicBezTo>
                  <a:cubicBezTo>
                    <a:pt x="8686" y="1905"/>
                    <a:pt x="13284" y="0"/>
                    <a:pt x="18079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3212" r="0" b="-13212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708752" y="5320110"/>
            <a:ext cx="9388999" cy="1391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83"/>
              </a:lnSpc>
            </a:pPr>
            <a:r>
              <a:rPr lang="en-US" sz="95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Python Sets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304854" y="8027981"/>
            <a:ext cx="4808964" cy="738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18"/>
              </a:lnSpc>
            </a:pPr>
            <a:r>
              <a:rPr lang="en-US" sz="5017" b="true">
                <a:solidFill>
                  <a:srgbClr val="071330"/>
                </a:solidFill>
                <a:latin typeface="Poppins Bold"/>
                <a:ea typeface="Poppins Bold"/>
                <a:cs typeface="Poppins Bold"/>
                <a:sym typeface="Poppins Bold"/>
              </a:rPr>
              <a:t>Prachiti Salvi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304854" y="7589502"/>
            <a:ext cx="2711120" cy="419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1"/>
              </a:lnSpc>
            </a:pPr>
            <a:r>
              <a:rPr lang="en-US" sz="2828">
                <a:solidFill>
                  <a:srgbClr val="071330"/>
                </a:solidFill>
                <a:latin typeface="Poppins"/>
                <a:ea typeface="Poppins"/>
                <a:cs typeface="Poppins"/>
                <a:sym typeface="Poppins"/>
              </a:rPr>
              <a:t>Presenting By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3149787" y="1227700"/>
            <a:ext cx="2711120" cy="321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7"/>
              </a:lnSpc>
            </a:pPr>
            <a:r>
              <a:rPr lang="en-US" sz="222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Python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4714342" y="1028700"/>
            <a:ext cx="5396478" cy="3498503"/>
            <a:chOff x="0" y="0"/>
            <a:chExt cx="2744378" cy="1779163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2744378" cy="1779163"/>
            </a:xfrm>
            <a:custGeom>
              <a:avLst/>
              <a:gdLst/>
              <a:ahLst/>
              <a:cxnLst/>
              <a:rect r="r" b="b" t="t" l="l"/>
              <a:pathLst>
                <a:path h="1779163" w="2744378">
                  <a:moveTo>
                    <a:pt x="24389" y="0"/>
                  </a:moveTo>
                  <a:lnTo>
                    <a:pt x="2719990" y="0"/>
                  </a:lnTo>
                  <a:cubicBezTo>
                    <a:pt x="2726458" y="0"/>
                    <a:pt x="2732661" y="2570"/>
                    <a:pt x="2737235" y="7143"/>
                  </a:cubicBezTo>
                  <a:cubicBezTo>
                    <a:pt x="2741809" y="11717"/>
                    <a:pt x="2744378" y="17920"/>
                    <a:pt x="2744378" y="24389"/>
                  </a:cubicBezTo>
                  <a:lnTo>
                    <a:pt x="2744378" y="1754774"/>
                  </a:lnTo>
                  <a:cubicBezTo>
                    <a:pt x="2744378" y="1768244"/>
                    <a:pt x="2733459" y="1779163"/>
                    <a:pt x="2719990" y="1779163"/>
                  </a:cubicBezTo>
                  <a:lnTo>
                    <a:pt x="24389" y="1779163"/>
                  </a:lnTo>
                  <a:cubicBezTo>
                    <a:pt x="17920" y="1779163"/>
                    <a:pt x="11717" y="1776594"/>
                    <a:pt x="7143" y="1772020"/>
                  </a:cubicBezTo>
                  <a:cubicBezTo>
                    <a:pt x="2570" y="1767446"/>
                    <a:pt x="0" y="1761243"/>
                    <a:pt x="0" y="1754774"/>
                  </a:cubicBezTo>
                  <a:lnTo>
                    <a:pt x="0" y="24389"/>
                  </a:lnTo>
                  <a:cubicBezTo>
                    <a:pt x="0" y="17920"/>
                    <a:pt x="2570" y="11717"/>
                    <a:pt x="7143" y="7143"/>
                  </a:cubicBezTo>
                  <a:cubicBezTo>
                    <a:pt x="11717" y="2570"/>
                    <a:pt x="17920" y="0"/>
                    <a:pt x="2438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5066536" y="1293701"/>
            <a:ext cx="179985" cy="179985"/>
            <a:chOff x="0" y="0"/>
            <a:chExt cx="6350000" cy="63500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5301747" y="1293701"/>
            <a:ext cx="179985" cy="179985"/>
            <a:chOff x="0" y="0"/>
            <a:chExt cx="6350000" cy="63500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5535994" y="1293701"/>
            <a:ext cx="179985" cy="179985"/>
            <a:chOff x="0" y="0"/>
            <a:chExt cx="6350000" cy="63500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5066536" y="1786212"/>
            <a:ext cx="4710409" cy="2351465"/>
            <a:chOff x="0" y="0"/>
            <a:chExt cx="729766" cy="364303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729766" cy="364303"/>
            </a:xfrm>
            <a:custGeom>
              <a:avLst/>
              <a:gdLst/>
              <a:ahLst/>
              <a:cxnLst/>
              <a:rect r="r" b="b" t="t" l="l"/>
              <a:pathLst>
                <a:path h="364303" w="729766">
                  <a:moveTo>
                    <a:pt x="18079" y="0"/>
                  </a:moveTo>
                  <a:lnTo>
                    <a:pt x="711686" y="0"/>
                  </a:lnTo>
                  <a:cubicBezTo>
                    <a:pt x="716481" y="0"/>
                    <a:pt x="721080" y="1905"/>
                    <a:pt x="724470" y="5295"/>
                  </a:cubicBezTo>
                  <a:cubicBezTo>
                    <a:pt x="727861" y="8686"/>
                    <a:pt x="729766" y="13284"/>
                    <a:pt x="729766" y="18079"/>
                  </a:cubicBezTo>
                  <a:lnTo>
                    <a:pt x="729766" y="346224"/>
                  </a:lnTo>
                  <a:cubicBezTo>
                    <a:pt x="729766" y="351019"/>
                    <a:pt x="727861" y="355618"/>
                    <a:pt x="724470" y="359008"/>
                  </a:cubicBezTo>
                  <a:cubicBezTo>
                    <a:pt x="721080" y="362399"/>
                    <a:pt x="716481" y="364303"/>
                    <a:pt x="711686" y="364303"/>
                  </a:cubicBezTo>
                  <a:lnTo>
                    <a:pt x="18079" y="364303"/>
                  </a:lnTo>
                  <a:cubicBezTo>
                    <a:pt x="13284" y="364303"/>
                    <a:pt x="8686" y="362399"/>
                    <a:pt x="5295" y="359008"/>
                  </a:cubicBezTo>
                  <a:cubicBezTo>
                    <a:pt x="1905" y="355618"/>
                    <a:pt x="0" y="351019"/>
                    <a:pt x="0" y="346224"/>
                  </a:cubicBezTo>
                  <a:lnTo>
                    <a:pt x="0" y="18079"/>
                  </a:lnTo>
                  <a:cubicBezTo>
                    <a:pt x="0" y="13284"/>
                    <a:pt x="1905" y="8686"/>
                    <a:pt x="5295" y="5295"/>
                  </a:cubicBezTo>
                  <a:cubicBezTo>
                    <a:pt x="8686" y="1905"/>
                    <a:pt x="13284" y="0"/>
                    <a:pt x="18079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16730" r="0" b="-16730"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AC6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359389" y="0"/>
              <a:ext cx="14252110" cy="14252110"/>
            </a:xfrm>
            <a:custGeom>
              <a:avLst/>
              <a:gdLst/>
              <a:ahLst/>
              <a:cxnLst/>
              <a:rect r="r" b="b" t="t" l="l"/>
              <a:pathLst>
                <a:path h="14252110" w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4549642"/>
            <a:ext cx="10420061" cy="4708658"/>
            <a:chOff x="0" y="0"/>
            <a:chExt cx="2744378" cy="12401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44378" cy="1240140"/>
            </a:xfrm>
            <a:custGeom>
              <a:avLst/>
              <a:gdLst/>
              <a:ahLst/>
              <a:cxnLst/>
              <a:rect r="r" b="b" t="t" l="l"/>
              <a:pathLst>
                <a:path h="1240140" w="2744378">
                  <a:moveTo>
                    <a:pt x="37892" y="0"/>
                  </a:moveTo>
                  <a:lnTo>
                    <a:pt x="2706486" y="0"/>
                  </a:lnTo>
                  <a:cubicBezTo>
                    <a:pt x="2727413" y="0"/>
                    <a:pt x="2744378" y="16965"/>
                    <a:pt x="2744378" y="37892"/>
                  </a:cubicBezTo>
                  <a:lnTo>
                    <a:pt x="2744378" y="1202248"/>
                  </a:lnTo>
                  <a:cubicBezTo>
                    <a:pt x="2744378" y="1223175"/>
                    <a:pt x="2727413" y="1240140"/>
                    <a:pt x="2706486" y="1240140"/>
                  </a:cubicBezTo>
                  <a:lnTo>
                    <a:pt x="37892" y="1240140"/>
                  </a:lnTo>
                  <a:cubicBezTo>
                    <a:pt x="16965" y="1240140"/>
                    <a:pt x="0" y="1223175"/>
                    <a:pt x="0" y="1202248"/>
                  </a:cubicBezTo>
                  <a:lnTo>
                    <a:pt x="0" y="37892"/>
                  </a:lnTo>
                  <a:cubicBezTo>
                    <a:pt x="0" y="16965"/>
                    <a:pt x="16965" y="0"/>
                    <a:pt x="37892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44378" cy="12782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708752" y="6640579"/>
            <a:ext cx="10883404" cy="1813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088"/>
              </a:lnSpc>
            </a:pPr>
            <a:r>
              <a:rPr lang="en-US" sz="12584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708752" y="5061333"/>
            <a:ext cx="347534" cy="347534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2162920" y="5061333"/>
            <a:ext cx="347534" cy="347534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2615229" y="5061333"/>
            <a:ext cx="347534" cy="347534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9354181" y="1453563"/>
            <a:ext cx="5612780" cy="3638730"/>
            <a:chOff x="0" y="0"/>
            <a:chExt cx="2744378" cy="177916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744378" cy="1779163"/>
            </a:xfrm>
            <a:custGeom>
              <a:avLst/>
              <a:gdLst/>
              <a:ahLst/>
              <a:cxnLst/>
              <a:rect r="r" b="b" t="t" l="l"/>
              <a:pathLst>
                <a:path h="1779163" w="2744378">
                  <a:moveTo>
                    <a:pt x="23449" y="0"/>
                  </a:moveTo>
                  <a:lnTo>
                    <a:pt x="2720929" y="0"/>
                  </a:lnTo>
                  <a:cubicBezTo>
                    <a:pt x="2727148" y="0"/>
                    <a:pt x="2733113" y="2470"/>
                    <a:pt x="2737510" y="6868"/>
                  </a:cubicBezTo>
                  <a:cubicBezTo>
                    <a:pt x="2741908" y="11265"/>
                    <a:pt x="2744378" y="17230"/>
                    <a:pt x="2744378" y="23449"/>
                  </a:cubicBezTo>
                  <a:lnTo>
                    <a:pt x="2744378" y="1755714"/>
                  </a:lnTo>
                  <a:cubicBezTo>
                    <a:pt x="2744378" y="1768665"/>
                    <a:pt x="2733880" y="1779163"/>
                    <a:pt x="2720929" y="1779163"/>
                  </a:cubicBezTo>
                  <a:lnTo>
                    <a:pt x="23449" y="1779163"/>
                  </a:lnTo>
                  <a:cubicBezTo>
                    <a:pt x="17230" y="1779163"/>
                    <a:pt x="11265" y="1776693"/>
                    <a:pt x="6868" y="1772295"/>
                  </a:cubicBezTo>
                  <a:cubicBezTo>
                    <a:pt x="2470" y="1767898"/>
                    <a:pt x="0" y="1761933"/>
                    <a:pt x="0" y="1755714"/>
                  </a:cubicBezTo>
                  <a:lnTo>
                    <a:pt x="0" y="23449"/>
                  </a:lnTo>
                  <a:cubicBezTo>
                    <a:pt x="0" y="10498"/>
                    <a:pt x="10498" y="0"/>
                    <a:pt x="2344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28700" y="1028700"/>
            <a:ext cx="4969751" cy="3221858"/>
            <a:chOff x="0" y="0"/>
            <a:chExt cx="2744378" cy="177916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744378" cy="1779163"/>
            </a:xfrm>
            <a:custGeom>
              <a:avLst/>
              <a:gdLst/>
              <a:ahLst/>
              <a:cxnLst/>
              <a:rect r="r" b="b" t="t" l="l"/>
              <a:pathLst>
                <a:path h="1779163" w="2744378">
                  <a:moveTo>
                    <a:pt x="26483" y="0"/>
                  </a:moveTo>
                  <a:lnTo>
                    <a:pt x="2717896" y="0"/>
                  </a:lnTo>
                  <a:cubicBezTo>
                    <a:pt x="2724919" y="0"/>
                    <a:pt x="2731655" y="2790"/>
                    <a:pt x="2736622" y="7757"/>
                  </a:cubicBezTo>
                  <a:cubicBezTo>
                    <a:pt x="2741588" y="12723"/>
                    <a:pt x="2744378" y="19459"/>
                    <a:pt x="2744378" y="26483"/>
                  </a:cubicBezTo>
                  <a:lnTo>
                    <a:pt x="2744378" y="1752680"/>
                  </a:lnTo>
                  <a:cubicBezTo>
                    <a:pt x="2744378" y="1759704"/>
                    <a:pt x="2741588" y="1766440"/>
                    <a:pt x="2736622" y="1771406"/>
                  </a:cubicBezTo>
                  <a:cubicBezTo>
                    <a:pt x="2731655" y="1776373"/>
                    <a:pt x="2724919" y="1779163"/>
                    <a:pt x="2717896" y="1779163"/>
                  </a:cubicBezTo>
                  <a:lnTo>
                    <a:pt x="26483" y="1779163"/>
                  </a:lnTo>
                  <a:cubicBezTo>
                    <a:pt x="19459" y="1779163"/>
                    <a:pt x="12723" y="1776373"/>
                    <a:pt x="7757" y="1771406"/>
                  </a:cubicBezTo>
                  <a:cubicBezTo>
                    <a:pt x="2790" y="1766440"/>
                    <a:pt x="0" y="1759704"/>
                    <a:pt x="0" y="1752680"/>
                  </a:cubicBezTo>
                  <a:lnTo>
                    <a:pt x="0" y="26483"/>
                  </a:lnTo>
                  <a:cubicBezTo>
                    <a:pt x="0" y="19459"/>
                    <a:pt x="2790" y="12723"/>
                    <a:pt x="7757" y="7757"/>
                  </a:cubicBezTo>
                  <a:cubicBezTo>
                    <a:pt x="12723" y="2790"/>
                    <a:pt x="19459" y="0"/>
                    <a:pt x="2648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720492" y="1729185"/>
            <a:ext cx="187200" cy="187200"/>
            <a:chOff x="0" y="0"/>
            <a:chExt cx="6350000" cy="63500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353044" y="1272746"/>
            <a:ext cx="165753" cy="165753"/>
            <a:chOff x="0" y="0"/>
            <a:chExt cx="6350000" cy="63500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9965130" y="1729185"/>
            <a:ext cx="187200" cy="187200"/>
            <a:chOff x="0" y="0"/>
            <a:chExt cx="6350000" cy="63500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569656" y="1272746"/>
            <a:ext cx="165753" cy="165753"/>
            <a:chOff x="0" y="0"/>
            <a:chExt cx="6350000" cy="63500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10208767" y="1729185"/>
            <a:ext cx="187200" cy="187200"/>
            <a:chOff x="0" y="0"/>
            <a:chExt cx="6350000" cy="63500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1785380" y="1272746"/>
            <a:ext cx="165753" cy="165753"/>
            <a:chOff x="0" y="0"/>
            <a:chExt cx="6350000" cy="63500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9720492" y="2241437"/>
            <a:ext cx="4899212" cy="2445717"/>
            <a:chOff x="0" y="0"/>
            <a:chExt cx="729766" cy="364303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729766" cy="364303"/>
            </a:xfrm>
            <a:custGeom>
              <a:avLst/>
              <a:gdLst/>
              <a:ahLst/>
              <a:cxnLst/>
              <a:rect r="r" b="b" t="t" l="l"/>
              <a:pathLst>
                <a:path h="364303" w="729766">
                  <a:moveTo>
                    <a:pt x="17383" y="0"/>
                  </a:moveTo>
                  <a:lnTo>
                    <a:pt x="712383" y="0"/>
                  </a:lnTo>
                  <a:cubicBezTo>
                    <a:pt x="716993" y="0"/>
                    <a:pt x="721414" y="1831"/>
                    <a:pt x="724674" y="5091"/>
                  </a:cubicBezTo>
                  <a:cubicBezTo>
                    <a:pt x="727934" y="8351"/>
                    <a:pt x="729766" y="12772"/>
                    <a:pt x="729766" y="17383"/>
                  </a:cubicBezTo>
                  <a:lnTo>
                    <a:pt x="729766" y="346921"/>
                  </a:lnTo>
                  <a:cubicBezTo>
                    <a:pt x="729766" y="356521"/>
                    <a:pt x="721983" y="364303"/>
                    <a:pt x="712383" y="364303"/>
                  </a:cubicBezTo>
                  <a:lnTo>
                    <a:pt x="17383" y="364303"/>
                  </a:lnTo>
                  <a:cubicBezTo>
                    <a:pt x="12772" y="364303"/>
                    <a:pt x="8351" y="362472"/>
                    <a:pt x="5091" y="359212"/>
                  </a:cubicBezTo>
                  <a:cubicBezTo>
                    <a:pt x="1831" y="355952"/>
                    <a:pt x="0" y="351531"/>
                    <a:pt x="0" y="346921"/>
                  </a:cubicBezTo>
                  <a:lnTo>
                    <a:pt x="0" y="17383"/>
                  </a:lnTo>
                  <a:cubicBezTo>
                    <a:pt x="0" y="12772"/>
                    <a:pt x="1831" y="8351"/>
                    <a:pt x="5091" y="5091"/>
                  </a:cubicBezTo>
                  <a:cubicBezTo>
                    <a:pt x="8351" y="1831"/>
                    <a:pt x="12772" y="0"/>
                    <a:pt x="17383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16355" r="0" b="-16355"/>
              </a:stretch>
            </a:blip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1353044" y="1726311"/>
            <a:ext cx="4337933" cy="2165523"/>
            <a:chOff x="0" y="0"/>
            <a:chExt cx="729766" cy="364303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729766" cy="364303"/>
            </a:xfrm>
            <a:custGeom>
              <a:avLst/>
              <a:gdLst/>
              <a:ahLst/>
              <a:cxnLst/>
              <a:rect r="r" b="b" t="t" l="l"/>
              <a:pathLst>
                <a:path h="364303" w="729766">
                  <a:moveTo>
                    <a:pt x="19632" y="0"/>
                  </a:moveTo>
                  <a:lnTo>
                    <a:pt x="710134" y="0"/>
                  </a:lnTo>
                  <a:cubicBezTo>
                    <a:pt x="715341" y="0"/>
                    <a:pt x="720334" y="2068"/>
                    <a:pt x="724016" y="5750"/>
                  </a:cubicBezTo>
                  <a:cubicBezTo>
                    <a:pt x="727697" y="9432"/>
                    <a:pt x="729766" y="14425"/>
                    <a:pt x="729766" y="19632"/>
                  </a:cubicBezTo>
                  <a:lnTo>
                    <a:pt x="729766" y="344672"/>
                  </a:lnTo>
                  <a:cubicBezTo>
                    <a:pt x="729766" y="355514"/>
                    <a:pt x="720976" y="364303"/>
                    <a:pt x="710134" y="364303"/>
                  </a:cubicBezTo>
                  <a:lnTo>
                    <a:pt x="19632" y="364303"/>
                  </a:lnTo>
                  <a:cubicBezTo>
                    <a:pt x="14425" y="364303"/>
                    <a:pt x="9432" y="362235"/>
                    <a:pt x="5750" y="358553"/>
                  </a:cubicBezTo>
                  <a:cubicBezTo>
                    <a:pt x="2068" y="354872"/>
                    <a:pt x="0" y="349878"/>
                    <a:pt x="0" y="344672"/>
                  </a:cubicBezTo>
                  <a:lnTo>
                    <a:pt x="0" y="19632"/>
                  </a:lnTo>
                  <a:cubicBezTo>
                    <a:pt x="0" y="14425"/>
                    <a:pt x="2068" y="9432"/>
                    <a:pt x="5750" y="5750"/>
                  </a:cubicBezTo>
                  <a:cubicBezTo>
                    <a:pt x="9432" y="2068"/>
                    <a:pt x="14425" y="0"/>
                    <a:pt x="19632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16730" r="0" b="-16730"/>
              </a:stretch>
            </a:blip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11739021" y="4066960"/>
            <a:ext cx="5520279" cy="3578762"/>
            <a:chOff x="0" y="0"/>
            <a:chExt cx="2744378" cy="1779163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2744378" cy="1779163"/>
            </a:xfrm>
            <a:custGeom>
              <a:avLst/>
              <a:gdLst/>
              <a:ahLst/>
              <a:cxnLst/>
              <a:rect r="r" b="b" t="t" l="l"/>
              <a:pathLst>
                <a:path h="1779163" w="2744378">
                  <a:moveTo>
                    <a:pt x="23842" y="0"/>
                  </a:moveTo>
                  <a:lnTo>
                    <a:pt x="2720537" y="0"/>
                  </a:lnTo>
                  <a:cubicBezTo>
                    <a:pt x="2726860" y="0"/>
                    <a:pt x="2732924" y="2512"/>
                    <a:pt x="2737395" y="6983"/>
                  </a:cubicBezTo>
                  <a:cubicBezTo>
                    <a:pt x="2741866" y="11454"/>
                    <a:pt x="2744378" y="17518"/>
                    <a:pt x="2744378" y="23842"/>
                  </a:cubicBezTo>
                  <a:lnTo>
                    <a:pt x="2744378" y="1755322"/>
                  </a:lnTo>
                  <a:cubicBezTo>
                    <a:pt x="2744378" y="1768489"/>
                    <a:pt x="2733704" y="1779163"/>
                    <a:pt x="2720537" y="1779163"/>
                  </a:cubicBezTo>
                  <a:lnTo>
                    <a:pt x="23842" y="1779163"/>
                  </a:lnTo>
                  <a:cubicBezTo>
                    <a:pt x="17518" y="1779163"/>
                    <a:pt x="11454" y="1776651"/>
                    <a:pt x="6983" y="1772180"/>
                  </a:cubicBezTo>
                  <a:cubicBezTo>
                    <a:pt x="2512" y="1767709"/>
                    <a:pt x="0" y="1761645"/>
                    <a:pt x="0" y="1755322"/>
                  </a:cubicBezTo>
                  <a:lnTo>
                    <a:pt x="0" y="23842"/>
                  </a:lnTo>
                  <a:cubicBezTo>
                    <a:pt x="0" y="17518"/>
                    <a:pt x="2512" y="11454"/>
                    <a:pt x="6983" y="6983"/>
                  </a:cubicBezTo>
                  <a:cubicBezTo>
                    <a:pt x="11454" y="2512"/>
                    <a:pt x="17518" y="0"/>
                    <a:pt x="23842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2099295" y="4338040"/>
            <a:ext cx="184114" cy="184114"/>
            <a:chOff x="0" y="0"/>
            <a:chExt cx="6350000" cy="63500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2339902" y="4338040"/>
            <a:ext cx="184114" cy="184114"/>
            <a:chOff x="0" y="0"/>
            <a:chExt cx="6350000" cy="63500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2579523" y="4338040"/>
            <a:ext cx="184114" cy="184114"/>
            <a:chOff x="0" y="0"/>
            <a:chExt cx="6350000" cy="63500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2099295" y="4841850"/>
            <a:ext cx="4818470" cy="2405410"/>
            <a:chOff x="0" y="0"/>
            <a:chExt cx="729766" cy="364303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729766" cy="364303"/>
            </a:xfrm>
            <a:custGeom>
              <a:avLst/>
              <a:gdLst/>
              <a:ahLst/>
              <a:cxnLst/>
              <a:rect r="r" b="b" t="t" l="l"/>
              <a:pathLst>
                <a:path h="364303" w="729766">
                  <a:moveTo>
                    <a:pt x="17674" y="0"/>
                  </a:moveTo>
                  <a:lnTo>
                    <a:pt x="712092" y="0"/>
                  </a:lnTo>
                  <a:cubicBezTo>
                    <a:pt x="716779" y="0"/>
                    <a:pt x="721275" y="1862"/>
                    <a:pt x="724589" y="5177"/>
                  </a:cubicBezTo>
                  <a:cubicBezTo>
                    <a:pt x="727904" y="8491"/>
                    <a:pt x="729766" y="12986"/>
                    <a:pt x="729766" y="17674"/>
                  </a:cubicBezTo>
                  <a:lnTo>
                    <a:pt x="729766" y="346630"/>
                  </a:lnTo>
                  <a:cubicBezTo>
                    <a:pt x="729766" y="356391"/>
                    <a:pt x="721853" y="364303"/>
                    <a:pt x="712092" y="364303"/>
                  </a:cubicBezTo>
                  <a:lnTo>
                    <a:pt x="17674" y="364303"/>
                  </a:lnTo>
                  <a:cubicBezTo>
                    <a:pt x="7913" y="364303"/>
                    <a:pt x="0" y="356391"/>
                    <a:pt x="0" y="346630"/>
                  </a:cubicBezTo>
                  <a:lnTo>
                    <a:pt x="0" y="17674"/>
                  </a:lnTo>
                  <a:cubicBezTo>
                    <a:pt x="0" y="7913"/>
                    <a:pt x="7913" y="0"/>
                    <a:pt x="17674" y="0"/>
                  </a:cubicBezTo>
                  <a:close/>
                </a:path>
              </a:pathLst>
            </a:custGeom>
            <a:blipFill>
              <a:blip r:embed="rId6"/>
              <a:stretch>
                <a:fillRect l="0" t="-16730" r="0" b="-1673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6AC6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64542" y="2295515"/>
            <a:ext cx="9958916" cy="7191833"/>
            <a:chOff x="0" y="0"/>
            <a:chExt cx="4320659" cy="31201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660" cy="3120165"/>
            </a:xfrm>
            <a:custGeom>
              <a:avLst/>
              <a:gdLst/>
              <a:ahLst/>
              <a:cxnLst/>
              <a:rect r="r" b="b" t="t" l="l"/>
              <a:pathLst>
                <a:path h="3120165" w="4320660">
                  <a:moveTo>
                    <a:pt x="24099" y="0"/>
                  </a:moveTo>
                  <a:lnTo>
                    <a:pt x="4296561" y="0"/>
                  </a:lnTo>
                  <a:cubicBezTo>
                    <a:pt x="4309870" y="0"/>
                    <a:pt x="4320660" y="10789"/>
                    <a:pt x="4320660" y="24099"/>
                  </a:cubicBezTo>
                  <a:lnTo>
                    <a:pt x="4320660" y="3096066"/>
                  </a:lnTo>
                  <a:cubicBezTo>
                    <a:pt x="4320660" y="3109376"/>
                    <a:pt x="4309870" y="3120165"/>
                    <a:pt x="4296561" y="3120165"/>
                  </a:cubicBezTo>
                  <a:lnTo>
                    <a:pt x="24099" y="3120165"/>
                  </a:lnTo>
                  <a:cubicBezTo>
                    <a:pt x="10789" y="3120165"/>
                    <a:pt x="0" y="3109376"/>
                    <a:pt x="0" y="3096066"/>
                  </a:cubicBezTo>
                  <a:lnTo>
                    <a:pt x="0" y="24099"/>
                  </a:lnTo>
                  <a:cubicBezTo>
                    <a:pt x="0" y="10789"/>
                    <a:pt x="10789" y="0"/>
                    <a:pt x="24099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20659" cy="31582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682866" y="3479528"/>
            <a:ext cx="7668203" cy="5187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8849" indent="-239425" lvl="1">
              <a:lnSpc>
                <a:spcPts val="4635"/>
              </a:lnSpc>
              <a:buAutoNum type="arabicPeriod" startAt="1"/>
            </a:pPr>
            <a:r>
              <a:rPr lang="en-US" sz="221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Introduction to Sets</a:t>
            </a:r>
          </a:p>
          <a:p>
            <a:pPr algn="l" marL="478849" indent="-239425" lvl="1">
              <a:lnSpc>
                <a:spcPts val="4635"/>
              </a:lnSpc>
              <a:buAutoNum type="arabicPeriod" startAt="1"/>
            </a:pPr>
            <a:r>
              <a:rPr lang="en-US" sz="221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Characteristics of Sets</a:t>
            </a:r>
          </a:p>
          <a:p>
            <a:pPr algn="l" marL="478849" indent="-239425" lvl="1">
              <a:lnSpc>
                <a:spcPts val="4635"/>
              </a:lnSpc>
              <a:buAutoNum type="arabicPeriod" startAt="1"/>
            </a:pPr>
            <a:r>
              <a:rPr lang="en-US" sz="221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Creating a Set</a:t>
            </a:r>
          </a:p>
          <a:p>
            <a:pPr algn="l" marL="478849" indent="-239425" lvl="1">
              <a:lnSpc>
                <a:spcPts val="4635"/>
              </a:lnSpc>
              <a:buAutoNum type="arabicPeriod" startAt="1"/>
            </a:pPr>
            <a:r>
              <a:rPr lang="en-US" sz="221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Set Operations</a:t>
            </a:r>
          </a:p>
          <a:p>
            <a:pPr algn="l" marL="478849" indent="-239425" lvl="1">
              <a:lnSpc>
                <a:spcPts val="4635"/>
              </a:lnSpc>
              <a:buAutoNum type="arabicPeriod" startAt="1"/>
            </a:pPr>
            <a:r>
              <a:rPr lang="en-US" sz="221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Adding &amp; Removing Elements</a:t>
            </a:r>
          </a:p>
          <a:p>
            <a:pPr algn="l" marL="478849" indent="-239425" lvl="1">
              <a:lnSpc>
                <a:spcPts val="4635"/>
              </a:lnSpc>
              <a:buAutoNum type="arabicPeriod" startAt="1"/>
            </a:pPr>
            <a:r>
              <a:rPr lang="en-US" sz="221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Set Methods</a:t>
            </a:r>
          </a:p>
          <a:p>
            <a:pPr algn="l" marL="478849" indent="-239425" lvl="1">
              <a:lnSpc>
                <a:spcPts val="4635"/>
              </a:lnSpc>
              <a:buAutoNum type="arabicPeriod" startAt="1"/>
            </a:pPr>
            <a:r>
              <a:rPr lang="en-US" sz="221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Use Cases of Sets</a:t>
            </a:r>
          </a:p>
          <a:p>
            <a:pPr algn="l">
              <a:lnSpc>
                <a:spcPts val="4635"/>
              </a:lnSpc>
            </a:pPr>
            <a:r>
              <a:rPr lang="en-US" sz="221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</a:t>
            </a:r>
          </a:p>
          <a:p>
            <a:pPr algn="l">
              <a:lnSpc>
                <a:spcPts val="4635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4682866" y="2606145"/>
            <a:ext cx="210976" cy="210976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4958576" y="2606145"/>
            <a:ext cx="210976" cy="210976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5233157" y="2606145"/>
            <a:ext cx="210976" cy="210976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5338645" y="1066800"/>
            <a:ext cx="6666260" cy="819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2"/>
              </a:lnSpc>
            </a:pPr>
            <a:r>
              <a:rPr lang="en-US" sz="5646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A Quick Overview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F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227249" y="3978059"/>
            <a:ext cx="9833502" cy="5917582"/>
            <a:chOff x="0" y="0"/>
            <a:chExt cx="4714915" cy="28373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14915" cy="2837331"/>
            </a:xfrm>
            <a:custGeom>
              <a:avLst/>
              <a:gdLst/>
              <a:ahLst/>
              <a:cxnLst/>
              <a:rect r="r" b="b" t="t" l="l"/>
              <a:pathLst>
                <a:path h="2837331" w="4714915">
                  <a:moveTo>
                    <a:pt x="24406" y="0"/>
                  </a:moveTo>
                  <a:lnTo>
                    <a:pt x="4690509" y="0"/>
                  </a:lnTo>
                  <a:cubicBezTo>
                    <a:pt x="4696982" y="0"/>
                    <a:pt x="4703190" y="2571"/>
                    <a:pt x="4707767" y="7148"/>
                  </a:cubicBezTo>
                  <a:cubicBezTo>
                    <a:pt x="4712344" y="11726"/>
                    <a:pt x="4714915" y="17933"/>
                    <a:pt x="4714915" y="24406"/>
                  </a:cubicBezTo>
                  <a:lnTo>
                    <a:pt x="4714915" y="2812925"/>
                  </a:lnTo>
                  <a:cubicBezTo>
                    <a:pt x="4714915" y="2819398"/>
                    <a:pt x="4712344" y="2825606"/>
                    <a:pt x="4707767" y="2830183"/>
                  </a:cubicBezTo>
                  <a:cubicBezTo>
                    <a:pt x="4703190" y="2834760"/>
                    <a:pt x="4696982" y="2837331"/>
                    <a:pt x="4690509" y="2837331"/>
                  </a:cubicBezTo>
                  <a:lnTo>
                    <a:pt x="24406" y="2837331"/>
                  </a:lnTo>
                  <a:cubicBezTo>
                    <a:pt x="17933" y="2837331"/>
                    <a:pt x="11726" y="2834760"/>
                    <a:pt x="7148" y="2830183"/>
                  </a:cubicBezTo>
                  <a:cubicBezTo>
                    <a:pt x="2571" y="2825606"/>
                    <a:pt x="0" y="2819398"/>
                    <a:pt x="0" y="2812925"/>
                  </a:cubicBezTo>
                  <a:lnTo>
                    <a:pt x="0" y="24406"/>
                  </a:lnTo>
                  <a:cubicBezTo>
                    <a:pt x="0" y="17933"/>
                    <a:pt x="2571" y="11726"/>
                    <a:pt x="7148" y="7148"/>
                  </a:cubicBezTo>
                  <a:cubicBezTo>
                    <a:pt x="11726" y="2571"/>
                    <a:pt x="17933" y="0"/>
                    <a:pt x="24406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714915" cy="28754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623468" y="4259129"/>
            <a:ext cx="231813" cy="190900"/>
            <a:chOff x="0" y="0"/>
            <a:chExt cx="7710941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710941" cy="6350000"/>
            </a:xfrm>
            <a:custGeom>
              <a:avLst/>
              <a:gdLst/>
              <a:ahLst/>
              <a:cxnLst/>
              <a:rect r="r" b="b" t="t" l="l"/>
              <a:pathLst>
                <a:path h="6350000" w="7710941">
                  <a:moveTo>
                    <a:pt x="3855470" y="0"/>
                  </a:moveTo>
                  <a:cubicBezTo>
                    <a:pt x="1726153" y="0"/>
                    <a:pt x="0" y="1421496"/>
                    <a:pt x="0" y="3175000"/>
                  </a:cubicBezTo>
                  <a:cubicBezTo>
                    <a:pt x="0" y="4928504"/>
                    <a:pt x="1726153" y="6350000"/>
                    <a:pt x="3855470" y="6350000"/>
                  </a:cubicBezTo>
                  <a:cubicBezTo>
                    <a:pt x="5984789" y="6350000"/>
                    <a:pt x="7710941" y="4928504"/>
                    <a:pt x="7710941" y="3175000"/>
                  </a:cubicBezTo>
                  <a:cubicBezTo>
                    <a:pt x="7710941" y="1421496"/>
                    <a:pt x="5984789" y="0"/>
                    <a:pt x="385547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4926409" y="4259129"/>
            <a:ext cx="231813" cy="190900"/>
            <a:chOff x="0" y="0"/>
            <a:chExt cx="7710941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710941" cy="6350000"/>
            </a:xfrm>
            <a:custGeom>
              <a:avLst/>
              <a:gdLst/>
              <a:ahLst/>
              <a:cxnLst/>
              <a:rect r="r" b="b" t="t" l="l"/>
              <a:pathLst>
                <a:path h="6350000" w="7710941">
                  <a:moveTo>
                    <a:pt x="3855470" y="0"/>
                  </a:moveTo>
                  <a:cubicBezTo>
                    <a:pt x="1726153" y="0"/>
                    <a:pt x="0" y="1421496"/>
                    <a:pt x="0" y="3175000"/>
                  </a:cubicBezTo>
                  <a:cubicBezTo>
                    <a:pt x="0" y="4928504"/>
                    <a:pt x="1726153" y="6350000"/>
                    <a:pt x="3855470" y="6350000"/>
                  </a:cubicBezTo>
                  <a:cubicBezTo>
                    <a:pt x="5984789" y="6350000"/>
                    <a:pt x="7710941" y="4928504"/>
                    <a:pt x="7710941" y="3175000"/>
                  </a:cubicBezTo>
                  <a:cubicBezTo>
                    <a:pt x="7710941" y="1421496"/>
                    <a:pt x="5984789" y="0"/>
                    <a:pt x="385547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5228110" y="4259129"/>
            <a:ext cx="231813" cy="190900"/>
            <a:chOff x="0" y="0"/>
            <a:chExt cx="7710941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710941" cy="6350000"/>
            </a:xfrm>
            <a:custGeom>
              <a:avLst/>
              <a:gdLst/>
              <a:ahLst/>
              <a:cxnLst/>
              <a:rect r="r" b="b" t="t" l="l"/>
              <a:pathLst>
                <a:path h="6350000" w="7710941">
                  <a:moveTo>
                    <a:pt x="3855470" y="0"/>
                  </a:moveTo>
                  <a:cubicBezTo>
                    <a:pt x="1726153" y="0"/>
                    <a:pt x="0" y="1421496"/>
                    <a:pt x="0" y="3175000"/>
                  </a:cubicBezTo>
                  <a:cubicBezTo>
                    <a:pt x="0" y="4928504"/>
                    <a:pt x="1726153" y="6350000"/>
                    <a:pt x="3855470" y="6350000"/>
                  </a:cubicBezTo>
                  <a:cubicBezTo>
                    <a:pt x="5984789" y="6350000"/>
                    <a:pt x="7710941" y="4928504"/>
                    <a:pt x="7710941" y="3175000"/>
                  </a:cubicBezTo>
                  <a:cubicBezTo>
                    <a:pt x="7710941" y="1421496"/>
                    <a:pt x="5984789" y="0"/>
                    <a:pt x="385547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6534006" y="4943460"/>
            <a:ext cx="1058300" cy="1052527"/>
          </a:xfrm>
          <a:custGeom>
            <a:avLst/>
            <a:gdLst/>
            <a:ahLst/>
            <a:cxnLst/>
            <a:rect r="r" b="b" t="t" l="l"/>
            <a:pathLst>
              <a:path h="1052527" w="1058300">
                <a:moveTo>
                  <a:pt x="0" y="0"/>
                </a:moveTo>
                <a:lnTo>
                  <a:pt x="1058300" y="0"/>
                </a:lnTo>
                <a:lnTo>
                  <a:pt x="1058300" y="1052528"/>
                </a:lnTo>
                <a:lnTo>
                  <a:pt x="0" y="1052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0942746" y="5028529"/>
            <a:ext cx="1050365" cy="1050365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020557" y="5238783"/>
            <a:ext cx="552046" cy="552046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710071" y="5164346"/>
            <a:ext cx="579764" cy="579764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1300780" y="5198525"/>
            <a:ext cx="552046" cy="552046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331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004364" y="5122066"/>
            <a:ext cx="579764" cy="579764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331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1296580" y="5394405"/>
            <a:ext cx="552046" cy="552046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66994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8999953" y="5327781"/>
            <a:ext cx="579764" cy="579764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66994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-5400000">
            <a:off x="9000700" y="7427405"/>
            <a:ext cx="401838" cy="2797608"/>
          </a:xfrm>
          <a:custGeom>
            <a:avLst/>
            <a:gdLst/>
            <a:ahLst/>
            <a:cxnLst/>
            <a:rect r="r" b="b" t="t" l="l"/>
            <a:pathLst>
              <a:path h="2797608" w="401838">
                <a:moveTo>
                  <a:pt x="0" y="0"/>
                </a:moveTo>
                <a:lnTo>
                  <a:pt x="401838" y="0"/>
                </a:lnTo>
                <a:lnTo>
                  <a:pt x="401838" y="2797608"/>
                </a:lnTo>
                <a:lnTo>
                  <a:pt x="0" y="27976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-5488131">
            <a:off x="5972494" y="8817165"/>
            <a:ext cx="657791" cy="198982"/>
          </a:xfrm>
          <a:custGeom>
            <a:avLst/>
            <a:gdLst/>
            <a:ahLst/>
            <a:cxnLst/>
            <a:rect r="r" b="b" t="t" l="l"/>
            <a:pathLst>
              <a:path h="198982" w="657791">
                <a:moveTo>
                  <a:pt x="0" y="0"/>
                </a:moveTo>
                <a:lnTo>
                  <a:pt x="657791" y="0"/>
                </a:lnTo>
                <a:lnTo>
                  <a:pt x="657791" y="198982"/>
                </a:lnTo>
                <a:lnTo>
                  <a:pt x="0" y="1989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-80156">
            <a:off x="7911277" y="5415315"/>
            <a:ext cx="657791" cy="198982"/>
          </a:xfrm>
          <a:custGeom>
            <a:avLst/>
            <a:gdLst/>
            <a:ahLst/>
            <a:cxnLst/>
            <a:rect r="r" b="b" t="t" l="l"/>
            <a:pathLst>
              <a:path h="198982" w="657791">
                <a:moveTo>
                  <a:pt x="0" y="0"/>
                </a:moveTo>
                <a:lnTo>
                  <a:pt x="657791" y="0"/>
                </a:lnTo>
                <a:lnTo>
                  <a:pt x="657791" y="198982"/>
                </a:lnTo>
                <a:lnTo>
                  <a:pt x="0" y="1989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6" id="36"/>
          <p:cNvGrpSpPr/>
          <p:nvPr/>
        </p:nvGrpSpPr>
        <p:grpSpPr>
          <a:xfrm rot="0">
            <a:off x="4794858" y="6126519"/>
            <a:ext cx="8998776" cy="1117328"/>
            <a:chOff x="0" y="0"/>
            <a:chExt cx="2370048" cy="294276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370048" cy="294276"/>
            </a:xfrm>
            <a:custGeom>
              <a:avLst/>
              <a:gdLst/>
              <a:ahLst/>
              <a:cxnLst/>
              <a:rect r="r" b="b" t="t" l="l"/>
              <a:pathLst>
                <a:path h="294276" w="2370048">
                  <a:moveTo>
                    <a:pt x="43877" y="0"/>
                  </a:moveTo>
                  <a:lnTo>
                    <a:pt x="2326171" y="0"/>
                  </a:lnTo>
                  <a:cubicBezTo>
                    <a:pt x="2337808" y="0"/>
                    <a:pt x="2348968" y="4623"/>
                    <a:pt x="2357197" y="12851"/>
                  </a:cubicBezTo>
                  <a:cubicBezTo>
                    <a:pt x="2365425" y="21080"/>
                    <a:pt x="2370048" y="32240"/>
                    <a:pt x="2370048" y="43877"/>
                  </a:cubicBezTo>
                  <a:lnTo>
                    <a:pt x="2370048" y="250399"/>
                  </a:lnTo>
                  <a:cubicBezTo>
                    <a:pt x="2370048" y="274631"/>
                    <a:pt x="2350404" y="294276"/>
                    <a:pt x="2326171" y="294276"/>
                  </a:cubicBezTo>
                  <a:lnTo>
                    <a:pt x="43877" y="294276"/>
                  </a:lnTo>
                  <a:cubicBezTo>
                    <a:pt x="32240" y="294276"/>
                    <a:pt x="21080" y="289653"/>
                    <a:pt x="12851" y="281424"/>
                  </a:cubicBezTo>
                  <a:cubicBezTo>
                    <a:pt x="4623" y="273196"/>
                    <a:pt x="0" y="262036"/>
                    <a:pt x="0" y="250399"/>
                  </a:cubicBezTo>
                  <a:lnTo>
                    <a:pt x="0" y="43877"/>
                  </a:lnTo>
                  <a:cubicBezTo>
                    <a:pt x="0" y="32240"/>
                    <a:pt x="4623" y="21080"/>
                    <a:pt x="12851" y="12851"/>
                  </a:cubicBezTo>
                  <a:cubicBezTo>
                    <a:pt x="21080" y="4623"/>
                    <a:pt x="32240" y="0"/>
                    <a:pt x="43877" y="0"/>
                  </a:cubicBezTo>
                  <a:close/>
                </a:path>
              </a:pathLst>
            </a:custGeom>
            <a:solidFill>
              <a:srgbClr val="387EB8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2370048" cy="3323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4343358" y="595924"/>
            <a:ext cx="10085294" cy="1131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25"/>
              </a:lnSpc>
            </a:pPr>
            <a:r>
              <a:rPr lang="en-US" sz="7813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 to Sets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3033714" y="2257719"/>
            <a:ext cx="12220571" cy="1034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8051" indent="-249025" lvl="1">
              <a:lnSpc>
                <a:spcPts val="4221"/>
              </a:lnSpc>
              <a:buFont typeface="Arial"/>
              <a:buChar char="•"/>
            </a:pPr>
            <a:r>
              <a:rPr lang="en-US" b="true" sz="2306">
                <a:solidFill>
                  <a:srgbClr val="071330"/>
                </a:solidFill>
                <a:latin typeface="Poppins Bold"/>
                <a:ea typeface="Poppins Bold"/>
                <a:cs typeface="Poppins Bold"/>
                <a:sym typeface="Poppins Bold"/>
              </a:rPr>
              <a:t>A set is a collection of unique, unordered elements in Python.</a:t>
            </a:r>
          </a:p>
          <a:p>
            <a:pPr algn="l" marL="498051" indent="-249025" lvl="1">
              <a:lnSpc>
                <a:spcPts val="4221"/>
              </a:lnSpc>
              <a:buFont typeface="Arial"/>
              <a:buChar char="•"/>
            </a:pPr>
            <a:r>
              <a:rPr lang="en-US" b="true" sz="2306">
                <a:solidFill>
                  <a:srgbClr val="071330"/>
                </a:solidFill>
                <a:latin typeface="Poppins Bold"/>
                <a:ea typeface="Poppins Bold"/>
                <a:cs typeface="Poppins Bold"/>
                <a:sym typeface="Poppins Bold"/>
              </a:rPr>
              <a:t>It does not allow duplicate values and is defined using {} or the set() function.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5611192" y="6439598"/>
            <a:ext cx="1596174" cy="323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88"/>
              </a:lnSpc>
            </a:pPr>
            <a:r>
              <a:rPr lang="en-US" sz="2006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Python Set 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7365457" y="6743706"/>
            <a:ext cx="874716" cy="258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92"/>
              </a:lnSpc>
            </a:pPr>
            <a:r>
              <a:rPr lang="en-US" sz="1606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stores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0583199" y="6743706"/>
            <a:ext cx="874716" cy="258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92"/>
              </a:lnSpc>
            </a:pPr>
            <a:r>
              <a:rPr lang="en-US" sz="1606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8240172" y="6439598"/>
            <a:ext cx="2108148" cy="323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88"/>
              </a:lnSpc>
            </a:pPr>
            <a:r>
              <a:rPr lang="en-US" sz="2006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Multiples Items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5739506" y="7539122"/>
            <a:ext cx="1339545" cy="323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88"/>
              </a:lnSpc>
            </a:pPr>
            <a:r>
              <a:rPr lang="en-US" sz="2006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Example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5723611" y="9362294"/>
            <a:ext cx="1339545" cy="323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88"/>
              </a:lnSpc>
            </a:pPr>
            <a:r>
              <a:rPr lang="en-US" sz="2006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Variables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8914356" y="9362294"/>
            <a:ext cx="1339545" cy="323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88"/>
              </a:lnSpc>
            </a:pPr>
            <a:r>
              <a:rPr lang="en-US" sz="2006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Items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5739506" y="8119370"/>
            <a:ext cx="7661302" cy="323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88"/>
              </a:lnSpc>
            </a:pPr>
            <a:r>
              <a:rPr lang="en-US" sz="20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Fruits = {”Apple”, “Pineappl”, “Custard apple”}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1020557" y="6439598"/>
            <a:ext cx="2108148" cy="323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88"/>
              </a:lnSpc>
            </a:pPr>
            <a:r>
              <a:rPr lang="en-US" sz="2006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Single Variable</a:t>
            </a:r>
          </a:p>
        </p:txBody>
      </p:sp>
      <p:sp>
        <p:nvSpPr>
          <p:cNvPr name="Freeform 50" id="50"/>
          <p:cNvSpPr/>
          <p:nvPr/>
        </p:nvSpPr>
        <p:spPr>
          <a:xfrm flipH="false" flipV="false" rot="-80156">
            <a:off x="8063677" y="5567715"/>
            <a:ext cx="657791" cy="198982"/>
          </a:xfrm>
          <a:custGeom>
            <a:avLst/>
            <a:gdLst/>
            <a:ahLst/>
            <a:cxnLst/>
            <a:rect r="r" b="b" t="t" l="l"/>
            <a:pathLst>
              <a:path h="198982" w="657791">
                <a:moveTo>
                  <a:pt x="0" y="0"/>
                </a:moveTo>
                <a:lnTo>
                  <a:pt x="657791" y="0"/>
                </a:lnTo>
                <a:lnTo>
                  <a:pt x="657791" y="198982"/>
                </a:lnTo>
                <a:lnTo>
                  <a:pt x="0" y="1989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AC6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38619" y="1028700"/>
            <a:ext cx="8020681" cy="4340222"/>
            <a:chOff x="0" y="0"/>
            <a:chExt cx="3845713" cy="2081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45713" cy="2081026"/>
            </a:xfrm>
            <a:custGeom>
              <a:avLst/>
              <a:gdLst/>
              <a:ahLst/>
              <a:cxnLst/>
              <a:rect r="r" b="b" t="t" l="l"/>
              <a:pathLst>
                <a:path h="2081026" w="3845713">
                  <a:moveTo>
                    <a:pt x="29923" y="0"/>
                  </a:moveTo>
                  <a:lnTo>
                    <a:pt x="3815791" y="0"/>
                  </a:lnTo>
                  <a:cubicBezTo>
                    <a:pt x="3832316" y="0"/>
                    <a:pt x="3845713" y="13397"/>
                    <a:pt x="3845713" y="29923"/>
                  </a:cubicBezTo>
                  <a:lnTo>
                    <a:pt x="3845713" y="2051104"/>
                  </a:lnTo>
                  <a:cubicBezTo>
                    <a:pt x="3845713" y="2059040"/>
                    <a:pt x="3842561" y="2066651"/>
                    <a:pt x="3836949" y="2072262"/>
                  </a:cubicBezTo>
                  <a:cubicBezTo>
                    <a:pt x="3831337" y="2077874"/>
                    <a:pt x="3823727" y="2081026"/>
                    <a:pt x="3815791" y="2081026"/>
                  </a:cubicBezTo>
                  <a:lnTo>
                    <a:pt x="29923" y="2081026"/>
                  </a:lnTo>
                  <a:cubicBezTo>
                    <a:pt x="21987" y="2081026"/>
                    <a:pt x="14376" y="2077874"/>
                    <a:pt x="8764" y="2072262"/>
                  </a:cubicBezTo>
                  <a:cubicBezTo>
                    <a:pt x="3153" y="2066651"/>
                    <a:pt x="0" y="2059040"/>
                    <a:pt x="0" y="2051104"/>
                  </a:cubicBezTo>
                  <a:lnTo>
                    <a:pt x="0" y="29923"/>
                  </a:lnTo>
                  <a:cubicBezTo>
                    <a:pt x="0" y="21987"/>
                    <a:pt x="3153" y="14376"/>
                    <a:pt x="8764" y="8764"/>
                  </a:cubicBezTo>
                  <a:cubicBezTo>
                    <a:pt x="14376" y="3153"/>
                    <a:pt x="21987" y="0"/>
                    <a:pt x="29923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845713" cy="2119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707620" y="1309770"/>
            <a:ext cx="190900" cy="190900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9957094" y="1309770"/>
            <a:ext cx="190900" cy="190900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205546" y="1309770"/>
            <a:ext cx="190900" cy="190900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445202" y="4746740"/>
            <a:ext cx="4991233" cy="3235785"/>
            <a:chOff x="0" y="0"/>
            <a:chExt cx="2744378" cy="17791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744378" cy="1779163"/>
            </a:xfrm>
            <a:custGeom>
              <a:avLst/>
              <a:gdLst/>
              <a:ahLst/>
              <a:cxnLst/>
              <a:rect r="r" b="b" t="t" l="l"/>
              <a:pathLst>
                <a:path h="1779163" w="2744378">
                  <a:moveTo>
                    <a:pt x="26369" y="0"/>
                  </a:moveTo>
                  <a:lnTo>
                    <a:pt x="2718009" y="0"/>
                  </a:lnTo>
                  <a:cubicBezTo>
                    <a:pt x="2732573" y="0"/>
                    <a:pt x="2744378" y="11806"/>
                    <a:pt x="2744378" y="26369"/>
                  </a:cubicBezTo>
                  <a:lnTo>
                    <a:pt x="2744378" y="1752794"/>
                  </a:lnTo>
                  <a:cubicBezTo>
                    <a:pt x="2744378" y="1767357"/>
                    <a:pt x="2732573" y="1779163"/>
                    <a:pt x="2718009" y="1779163"/>
                  </a:cubicBezTo>
                  <a:lnTo>
                    <a:pt x="26369" y="1779163"/>
                  </a:lnTo>
                  <a:cubicBezTo>
                    <a:pt x="11806" y="1779163"/>
                    <a:pt x="0" y="1767357"/>
                    <a:pt x="0" y="1752794"/>
                  </a:cubicBezTo>
                  <a:lnTo>
                    <a:pt x="0" y="26369"/>
                  </a:lnTo>
                  <a:cubicBezTo>
                    <a:pt x="0" y="11806"/>
                    <a:pt x="11806" y="0"/>
                    <a:pt x="2636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642828" y="5737214"/>
            <a:ext cx="3864275" cy="2505185"/>
            <a:chOff x="0" y="0"/>
            <a:chExt cx="2744378" cy="17791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744378" cy="1779163"/>
            </a:xfrm>
            <a:custGeom>
              <a:avLst/>
              <a:gdLst/>
              <a:ahLst/>
              <a:cxnLst/>
              <a:rect r="r" b="b" t="t" l="l"/>
              <a:pathLst>
                <a:path h="1779163" w="2744378">
                  <a:moveTo>
                    <a:pt x="34059" y="0"/>
                  </a:moveTo>
                  <a:lnTo>
                    <a:pt x="2710319" y="0"/>
                  </a:lnTo>
                  <a:cubicBezTo>
                    <a:pt x="2719352" y="0"/>
                    <a:pt x="2728015" y="3588"/>
                    <a:pt x="2734403" y="9976"/>
                  </a:cubicBezTo>
                  <a:cubicBezTo>
                    <a:pt x="2740790" y="16363"/>
                    <a:pt x="2744378" y="25026"/>
                    <a:pt x="2744378" y="34059"/>
                  </a:cubicBezTo>
                  <a:lnTo>
                    <a:pt x="2744378" y="1745104"/>
                  </a:lnTo>
                  <a:cubicBezTo>
                    <a:pt x="2744378" y="1763914"/>
                    <a:pt x="2729130" y="1779163"/>
                    <a:pt x="2710319" y="1779163"/>
                  </a:cubicBezTo>
                  <a:lnTo>
                    <a:pt x="34059" y="1779163"/>
                  </a:lnTo>
                  <a:cubicBezTo>
                    <a:pt x="25026" y="1779163"/>
                    <a:pt x="16363" y="1775575"/>
                    <a:pt x="9976" y="1769188"/>
                  </a:cubicBezTo>
                  <a:cubicBezTo>
                    <a:pt x="3588" y="1762800"/>
                    <a:pt x="0" y="1754137"/>
                    <a:pt x="0" y="1745104"/>
                  </a:cubicBezTo>
                  <a:lnTo>
                    <a:pt x="0" y="34059"/>
                  </a:lnTo>
                  <a:cubicBezTo>
                    <a:pt x="0" y="25026"/>
                    <a:pt x="3588" y="16363"/>
                    <a:pt x="9976" y="9976"/>
                  </a:cubicBezTo>
                  <a:cubicBezTo>
                    <a:pt x="16363" y="3588"/>
                    <a:pt x="25026" y="0"/>
                    <a:pt x="3405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70949" y="4991841"/>
            <a:ext cx="166469" cy="166469"/>
            <a:chOff x="0" y="0"/>
            <a:chExt cx="6350000" cy="6350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895025" y="5926975"/>
            <a:ext cx="128883" cy="128883"/>
            <a:chOff x="0" y="0"/>
            <a:chExt cx="6350000" cy="6350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988496" y="4991841"/>
            <a:ext cx="166469" cy="166469"/>
            <a:chOff x="0" y="0"/>
            <a:chExt cx="6350000" cy="63500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9063453" y="5926975"/>
            <a:ext cx="128883" cy="128883"/>
            <a:chOff x="0" y="0"/>
            <a:chExt cx="6350000" cy="63500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205153" y="4991841"/>
            <a:ext cx="166469" cy="166469"/>
            <a:chOff x="0" y="0"/>
            <a:chExt cx="6350000" cy="63500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9231192" y="5926975"/>
            <a:ext cx="128883" cy="128883"/>
            <a:chOff x="0" y="0"/>
            <a:chExt cx="6350000" cy="63500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750411" y="5447367"/>
            <a:ext cx="4356684" cy="2174883"/>
            <a:chOff x="0" y="0"/>
            <a:chExt cx="729766" cy="36430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729766" cy="364303"/>
            </a:xfrm>
            <a:custGeom>
              <a:avLst/>
              <a:gdLst/>
              <a:ahLst/>
              <a:cxnLst/>
              <a:rect r="r" b="b" t="t" l="l"/>
              <a:pathLst>
                <a:path h="364303" w="729766">
                  <a:moveTo>
                    <a:pt x="19547" y="0"/>
                  </a:moveTo>
                  <a:lnTo>
                    <a:pt x="710218" y="0"/>
                  </a:lnTo>
                  <a:cubicBezTo>
                    <a:pt x="715403" y="0"/>
                    <a:pt x="720375" y="2059"/>
                    <a:pt x="724040" y="5725"/>
                  </a:cubicBezTo>
                  <a:cubicBezTo>
                    <a:pt x="727706" y="9391"/>
                    <a:pt x="729766" y="14363"/>
                    <a:pt x="729766" y="19547"/>
                  </a:cubicBezTo>
                  <a:lnTo>
                    <a:pt x="729766" y="344756"/>
                  </a:lnTo>
                  <a:cubicBezTo>
                    <a:pt x="729766" y="355552"/>
                    <a:pt x="721014" y="364303"/>
                    <a:pt x="710218" y="364303"/>
                  </a:cubicBezTo>
                  <a:lnTo>
                    <a:pt x="19547" y="364303"/>
                  </a:lnTo>
                  <a:cubicBezTo>
                    <a:pt x="8752" y="364303"/>
                    <a:pt x="0" y="355552"/>
                    <a:pt x="0" y="344756"/>
                  </a:cubicBezTo>
                  <a:lnTo>
                    <a:pt x="0" y="19547"/>
                  </a:lnTo>
                  <a:cubicBezTo>
                    <a:pt x="0" y="8752"/>
                    <a:pt x="8752" y="0"/>
                    <a:pt x="19547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57286" r="0" b="0"/>
              </a:stretch>
            </a:blip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4430399" y="6694428"/>
            <a:ext cx="4490236" cy="2910992"/>
            <a:chOff x="0" y="0"/>
            <a:chExt cx="2744378" cy="1779163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2744378" cy="1779163"/>
            </a:xfrm>
            <a:custGeom>
              <a:avLst/>
              <a:gdLst/>
              <a:ahLst/>
              <a:cxnLst/>
              <a:rect r="r" b="b" t="t" l="l"/>
              <a:pathLst>
                <a:path h="1779163" w="2744378">
                  <a:moveTo>
                    <a:pt x="29311" y="0"/>
                  </a:moveTo>
                  <a:lnTo>
                    <a:pt x="2715067" y="0"/>
                  </a:lnTo>
                  <a:cubicBezTo>
                    <a:pt x="2722841" y="0"/>
                    <a:pt x="2730297" y="3088"/>
                    <a:pt x="2735793" y="8585"/>
                  </a:cubicBezTo>
                  <a:cubicBezTo>
                    <a:pt x="2741290" y="14082"/>
                    <a:pt x="2744378" y="21537"/>
                    <a:pt x="2744378" y="29311"/>
                  </a:cubicBezTo>
                  <a:lnTo>
                    <a:pt x="2744378" y="1749852"/>
                  </a:lnTo>
                  <a:cubicBezTo>
                    <a:pt x="2744378" y="1757626"/>
                    <a:pt x="2741290" y="1765081"/>
                    <a:pt x="2735793" y="1770578"/>
                  </a:cubicBezTo>
                  <a:cubicBezTo>
                    <a:pt x="2730297" y="1776075"/>
                    <a:pt x="2722841" y="1779163"/>
                    <a:pt x="2715067" y="1779163"/>
                  </a:cubicBezTo>
                  <a:lnTo>
                    <a:pt x="29311" y="1779163"/>
                  </a:lnTo>
                  <a:cubicBezTo>
                    <a:pt x="21537" y="1779163"/>
                    <a:pt x="14082" y="1776075"/>
                    <a:pt x="8585" y="1770578"/>
                  </a:cubicBezTo>
                  <a:cubicBezTo>
                    <a:pt x="3088" y="1765081"/>
                    <a:pt x="0" y="1757626"/>
                    <a:pt x="0" y="1749852"/>
                  </a:cubicBezTo>
                  <a:lnTo>
                    <a:pt x="0" y="29311"/>
                  </a:lnTo>
                  <a:cubicBezTo>
                    <a:pt x="0" y="21537"/>
                    <a:pt x="3088" y="14082"/>
                    <a:pt x="8585" y="8585"/>
                  </a:cubicBezTo>
                  <a:cubicBezTo>
                    <a:pt x="14082" y="3088"/>
                    <a:pt x="21537" y="0"/>
                    <a:pt x="29311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2270581" y="6786904"/>
            <a:ext cx="4490236" cy="2910992"/>
            <a:chOff x="0" y="0"/>
            <a:chExt cx="2744378" cy="1779163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744378" cy="1779163"/>
            </a:xfrm>
            <a:custGeom>
              <a:avLst/>
              <a:gdLst/>
              <a:ahLst/>
              <a:cxnLst/>
              <a:rect r="r" b="b" t="t" l="l"/>
              <a:pathLst>
                <a:path h="1779163" w="2744378">
                  <a:moveTo>
                    <a:pt x="29311" y="0"/>
                  </a:moveTo>
                  <a:lnTo>
                    <a:pt x="2715067" y="0"/>
                  </a:lnTo>
                  <a:cubicBezTo>
                    <a:pt x="2722841" y="0"/>
                    <a:pt x="2730297" y="3088"/>
                    <a:pt x="2735793" y="8585"/>
                  </a:cubicBezTo>
                  <a:cubicBezTo>
                    <a:pt x="2741290" y="14082"/>
                    <a:pt x="2744378" y="21537"/>
                    <a:pt x="2744378" y="29311"/>
                  </a:cubicBezTo>
                  <a:lnTo>
                    <a:pt x="2744378" y="1749852"/>
                  </a:lnTo>
                  <a:cubicBezTo>
                    <a:pt x="2744378" y="1757626"/>
                    <a:pt x="2741290" y="1765081"/>
                    <a:pt x="2735793" y="1770578"/>
                  </a:cubicBezTo>
                  <a:cubicBezTo>
                    <a:pt x="2730297" y="1776075"/>
                    <a:pt x="2722841" y="1779163"/>
                    <a:pt x="2715067" y="1779163"/>
                  </a:cubicBezTo>
                  <a:lnTo>
                    <a:pt x="29311" y="1779163"/>
                  </a:lnTo>
                  <a:cubicBezTo>
                    <a:pt x="21537" y="1779163"/>
                    <a:pt x="14082" y="1776075"/>
                    <a:pt x="8585" y="1770578"/>
                  </a:cubicBezTo>
                  <a:cubicBezTo>
                    <a:pt x="3088" y="1765081"/>
                    <a:pt x="0" y="1757626"/>
                    <a:pt x="0" y="1749852"/>
                  </a:cubicBezTo>
                  <a:lnTo>
                    <a:pt x="0" y="29311"/>
                  </a:lnTo>
                  <a:cubicBezTo>
                    <a:pt x="0" y="21537"/>
                    <a:pt x="3088" y="14082"/>
                    <a:pt x="8585" y="8585"/>
                  </a:cubicBezTo>
                  <a:cubicBezTo>
                    <a:pt x="14082" y="3088"/>
                    <a:pt x="21537" y="0"/>
                    <a:pt x="29311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4723448" y="6914927"/>
            <a:ext cx="149760" cy="149760"/>
            <a:chOff x="0" y="0"/>
            <a:chExt cx="6350000" cy="63500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39" id="39"/>
          <p:cNvGrpSpPr/>
          <p:nvPr/>
        </p:nvGrpSpPr>
        <p:grpSpPr>
          <a:xfrm rot="0">
            <a:off x="12547633" y="7194699"/>
            <a:ext cx="149760" cy="149760"/>
            <a:chOff x="0" y="0"/>
            <a:chExt cx="6350000" cy="63500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4919159" y="6914927"/>
            <a:ext cx="149760" cy="149760"/>
            <a:chOff x="0" y="0"/>
            <a:chExt cx="6350000" cy="63500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12743344" y="7194699"/>
            <a:ext cx="149760" cy="149760"/>
            <a:chOff x="0" y="0"/>
            <a:chExt cx="6350000" cy="63500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5114069" y="6914927"/>
            <a:ext cx="149760" cy="149760"/>
            <a:chOff x="0" y="0"/>
            <a:chExt cx="6350000" cy="63500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47" id="47"/>
          <p:cNvGrpSpPr/>
          <p:nvPr/>
        </p:nvGrpSpPr>
        <p:grpSpPr>
          <a:xfrm rot="0">
            <a:off x="12938254" y="7194699"/>
            <a:ext cx="149760" cy="149760"/>
            <a:chOff x="0" y="0"/>
            <a:chExt cx="6350000" cy="63500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49" id="49"/>
          <p:cNvGrpSpPr/>
          <p:nvPr/>
        </p:nvGrpSpPr>
        <p:grpSpPr>
          <a:xfrm rot="0">
            <a:off x="4723448" y="7324729"/>
            <a:ext cx="3919380" cy="1956578"/>
            <a:chOff x="0" y="0"/>
            <a:chExt cx="729766" cy="364303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729766" cy="364303"/>
            </a:xfrm>
            <a:custGeom>
              <a:avLst/>
              <a:gdLst/>
              <a:ahLst/>
              <a:cxnLst/>
              <a:rect r="r" b="b" t="t" l="l"/>
              <a:pathLst>
                <a:path h="364303" w="729766">
                  <a:moveTo>
                    <a:pt x="21728" y="0"/>
                  </a:moveTo>
                  <a:lnTo>
                    <a:pt x="708037" y="0"/>
                  </a:lnTo>
                  <a:cubicBezTo>
                    <a:pt x="713800" y="0"/>
                    <a:pt x="719327" y="2289"/>
                    <a:pt x="723402" y="6364"/>
                  </a:cubicBezTo>
                  <a:cubicBezTo>
                    <a:pt x="727476" y="10439"/>
                    <a:pt x="729766" y="15966"/>
                    <a:pt x="729766" y="21728"/>
                  </a:cubicBezTo>
                  <a:lnTo>
                    <a:pt x="729766" y="342575"/>
                  </a:lnTo>
                  <a:cubicBezTo>
                    <a:pt x="729766" y="354575"/>
                    <a:pt x="720038" y="364303"/>
                    <a:pt x="708037" y="364303"/>
                  </a:cubicBezTo>
                  <a:lnTo>
                    <a:pt x="21728" y="364303"/>
                  </a:lnTo>
                  <a:cubicBezTo>
                    <a:pt x="9728" y="364303"/>
                    <a:pt x="0" y="354575"/>
                    <a:pt x="0" y="342575"/>
                  </a:cubicBezTo>
                  <a:lnTo>
                    <a:pt x="0" y="21728"/>
                  </a:lnTo>
                  <a:cubicBezTo>
                    <a:pt x="0" y="9728"/>
                    <a:pt x="9728" y="0"/>
                    <a:pt x="21728" y="0"/>
                  </a:cubicBezTo>
                  <a:close/>
                </a:path>
              </a:pathLst>
            </a:custGeom>
            <a:blipFill>
              <a:blip r:embed="rId3"/>
              <a:stretch>
                <a:fillRect l="-8981" t="0" r="-8981" b="0"/>
              </a:stretch>
            </a:blipFill>
          </p:spPr>
        </p:sp>
      </p:grpSp>
      <p:sp>
        <p:nvSpPr>
          <p:cNvPr name="Freeform 51" id="51"/>
          <p:cNvSpPr/>
          <p:nvPr/>
        </p:nvSpPr>
        <p:spPr>
          <a:xfrm flipH="false" flipV="false" rot="0">
            <a:off x="8074757" y="6534808"/>
            <a:ext cx="832591" cy="789921"/>
          </a:xfrm>
          <a:custGeom>
            <a:avLst/>
            <a:gdLst/>
            <a:ahLst/>
            <a:cxnLst/>
            <a:rect r="r" b="b" t="t" l="l"/>
            <a:pathLst>
              <a:path h="789921" w="832591">
                <a:moveTo>
                  <a:pt x="0" y="0"/>
                </a:moveTo>
                <a:lnTo>
                  <a:pt x="832592" y="0"/>
                </a:lnTo>
                <a:lnTo>
                  <a:pt x="832592" y="789921"/>
                </a:lnTo>
                <a:lnTo>
                  <a:pt x="0" y="7899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2" id="52"/>
          <p:cNvSpPr/>
          <p:nvPr/>
        </p:nvSpPr>
        <p:spPr>
          <a:xfrm flipH="false" flipV="false" rot="-1280407">
            <a:off x="10300780" y="6646155"/>
            <a:ext cx="858865" cy="886258"/>
          </a:xfrm>
          <a:custGeom>
            <a:avLst/>
            <a:gdLst/>
            <a:ahLst/>
            <a:cxnLst/>
            <a:rect r="r" b="b" t="t" l="l"/>
            <a:pathLst>
              <a:path h="886258" w="858865">
                <a:moveTo>
                  <a:pt x="0" y="0"/>
                </a:moveTo>
                <a:lnTo>
                  <a:pt x="858865" y="0"/>
                </a:lnTo>
                <a:lnTo>
                  <a:pt x="858865" y="886258"/>
                </a:lnTo>
                <a:lnTo>
                  <a:pt x="0" y="8862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3" id="53"/>
          <p:cNvSpPr/>
          <p:nvPr/>
        </p:nvSpPr>
        <p:spPr>
          <a:xfrm flipH="false" flipV="false" rot="0">
            <a:off x="12622513" y="7856205"/>
            <a:ext cx="3753021" cy="1402095"/>
          </a:xfrm>
          <a:custGeom>
            <a:avLst/>
            <a:gdLst/>
            <a:ahLst/>
            <a:cxnLst/>
            <a:rect r="r" b="b" t="t" l="l"/>
            <a:pathLst>
              <a:path h="1402095" w="3753021">
                <a:moveTo>
                  <a:pt x="0" y="0"/>
                </a:moveTo>
                <a:lnTo>
                  <a:pt x="3753021" y="0"/>
                </a:lnTo>
                <a:lnTo>
                  <a:pt x="3753021" y="1402095"/>
                </a:lnTo>
                <a:lnTo>
                  <a:pt x="0" y="140209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54" id="54"/>
          <p:cNvSpPr txBox="true"/>
          <p:nvPr/>
        </p:nvSpPr>
        <p:spPr>
          <a:xfrm rot="0">
            <a:off x="585934" y="1319495"/>
            <a:ext cx="7905119" cy="2390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06"/>
              </a:lnSpc>
            </a:pPr>
            <a:r>
              <a:rPr lang="en-US" sz="7546" b="true">
                <a:solidFill>
                  <a:srgbClr val="071330"/>
                </a:solidFill>
                <a:latin typeface="Poppins Bold"/>
                <a:ea typeface="Poppins Bold"/>
                <a:cs typeface="Poppins Bold"/>
                <a:sym typeface="Poppins Bold"/>
              </a:rPr>
              <a:t>Characteristics of Sets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9707620" y="1682729"/>
            <a:ext cx="6938505" cy="3048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3282" indent="-216641" lvl="1">
              <a:lnSpc>
                <a:spcPts val="3451"/>
              </a:lnSpc>
              <a:buFont typeface="Arial"/>
              <a:buChar char="•"/>
            </a:pPr>
            <a:r>
              <a:rPr lang="en-US" sz="20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Unordered → Elements do not maintain a specific order</a:t>
            </a:r>
          </a:p>
          <a:p>
            <a:pPr algn="l" marL="433282" indent="-216641" lvl="1">
              <a:lnSpc>
                <a:spcPts val="3451"/>
              </a:lnSpc>
              <a:buFont typeface="Arial"/>
              <a:buChar char="•"/>
            </a:pPr>
            <a:r>
              <a:rPr lang="en-US" sz="20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 Duplicates → Each element appears only once</a:t>
            </a:r>
          </a:p>
          <a:p>
            <a:pPr algn="l" marL="433282" indent="-216641" lvl="1">
              <a:lnSpc>
                <a:spcPts val="3451"/>
              </a:lnSpc>
              <a:buFont typeface="Arial"/>
              <a:buChar char="•"/>
            </a:pPr>
            <a:r>
              <a:rPr lang="en-US" sz="20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Mutable → We can add or remove elements</a:t>
            </a:r>
          </a:p>
          <a:p>
            <a:pPr algn="l" marL="433282" indent="-216641" lvl="1">
              <a:lnSpc>
                <a:spcPts val="3451"/>
              </a:lnSpc>
              <a:buFont typeface="Arial"/>
              <a:buChar char="•"/>
            </a:pPr>
            <a:r>
              <a:rPr lang="en-US" sz="20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Supports Set Operations → Union, intersection, difference, etc.</a:t>
            </a:r>
          </a:p>
          <a:p>
            <a:pPr algn="l">
              <a:lnSpc>
                <a:spcPts val="3451"/>
              </a:lnSpc>
            </a:pPr>
          </a:p>
        </p:txBody>
      </p:sp>
      <p:sp>
        <p:nvSpPr>
          <p:cNvPr name="TextBox 56" id="56"/>
          <p:cNvSpPr txBox="true"/>
          <p:nvPr/>
        </p:nvSpPr>
        <p:spPr>
          <a:xfrm rot="0">
            <a:off x="5353694" y="6722721"/>
            <a:ext cx="1907970" cy="419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1"/>
              </a:lnSpc>
            </a:pPr>
            <a:r>
              <a:rPr lang="en-US" sz="2006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No Duplicates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3177878" y="7002493"/>
            <a:ext cx="3289134" cy="419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1"/>
              </a:lnSpc>
            </a:pPr>
            <a:r>
              <a:rPr lang="en-US" sz="2006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Supports Set Operations 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9571011" y="5778332"/>
            <a:ext cx="1625115" cy="374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170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Mutable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9476755" y="6613911"/>
            <a:ext cx="465049" cy="741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6"/>
              </a:lnSpc>
            </a:pPr>
            <a:r>
              <a:rPr lang="en-US" sz="3497" b="true">
                <a:solidFill>
                  <a:srgbClr val="38B6FF"/>
                </a:solidFill>
                <a:latin typeface="Poppins Bold"/>
                <a:ea typeface="Poppins Bold"/>
                <a:cs typeface="Poppins Bold"/>
                <a:sym typeface="Poppins Bold"/>
              </a:rPr>
              <a:t>12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1519781" y="6613911"/>
            <a:ext cx="465049" cy="741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6"/>
              </a:lnSpc>
            </a:pPr>
            <a:r>
              <a:rPr lang="en-US" sz="3497" b="true">
                <a:solidFill>
                  <a:srgbClr val="38B6FF"/>
                </a:solidFill>
                <a:latin typeface="Poppins Bold"/>
                <a:ea typeface="Poppins Bold"/>
                <a:cs typeface="Poppins Bold"/>
                <a:sym typeface="Poppins Bold"/>
              </a:rPr>
              <a:t>21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420114" y="4831137"/>
            <a:ext cx="1618899" cy="373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8"/>
              </a:lnSpc>
            </a:pPr>
            <a:r>
              <a:rPr lang="en-US" sz="1702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Unordered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FCF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49731" y="2428720"/>
            <a:ext cx="8020681" cy="3171980"/>
            <a:chOff x="0" y="0"/>
            <a:chExt cx="3845713" cy="15208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45713" cy="1520884"/>
            </a:xfrm>
            <a:custGeom>
              <a:avLst/>
              <a:gdLst/>
              <a:ahLst/>
              <a:cxnLst/>
              <a:rect r="r" b="b" t="t" l="l"/>
              <a:pathLst>
                <a:path h="1520884" w="3845713">
                  <a:moveTo>
                    <a:pt x="29923" y="0"/>
                  </a:moveTo>
                  <a:lnTo>
                    <a:pt x="3815791" y="0"/>
                  </a:lnTo>
                  <a:cubicBezTo>
                    <a:pt x="3832316" y="0"/>
                    <a:pt x="3845713" y="13397"/>
                    <a:pt x="3845713" y="29923"/>
                  </a:cubicBezTo>
                  <a:lnTo>
                    <a:pt x="3845713" y="1490962"/>
                  </a:lnTo>
                  <a:cubicBezTo>
                    <a:pt x="3845713" y="1498898"/>
                    <a:pt x="3842561" y="1506509"/>
                    <a:pt x="3836949" y="1512120"/>
                  </a:cubicBezTo>
                  <a:cubicBezTo>
                    <a:pt x="3831337" y="1517732"/>
                    <a:pt x="3823727" y="1520884"/>
                    <a:pt x="3815791" y="1520884"/>
                  </a:cubicBezTo>
                  <a:lnTo>
                    <a:pt x="29923" y="1520884"/>
                  </a:lnTo>
                  <a:cubicBezTo>
                    <a:pt x="21987" y="1520884"/>
                    <a:pt x="14376" y="1517732"/>
                    <a:pt x="8764" y="1512120"/>
                  </a:cubicBezTo>
                  <a:cubicBezTo>
                    <a:pt x="3153" y="1506509"/>
                    <a:pt x="0" y="1498898"/>
                    <a:pt x="0" y="1490962"/>
                  </a:cubicBezTo>
                  <a:lnTo>
                    <a:pt x="0" y="29923"/>
                  </a:lnTo>
                  <a:cubicBezTo>
                    <a:pt x="0" y="21987"/>
                    <a:pt x="3153" y="14376"/>
                    <a:pt x="8764" y="8764"/>
                  </a:cubicBezTo>
                  <a:cubicBezTo>
                    <a:pt x="14376" y="3153"/>
                    <a:pt x="21987" y="0"/>
                    <a:pt x="29923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845713" cy="15589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18731" y="2709790"/>
            <a:ext cx="190900" cy="190900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68205" y="2709790"/>
            <a:ext cx="190900" cy="190900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716658" y="2709790"/>
            <a:ext cx="190900" cy="190900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4625991" y="760859"/>
            <a:ext cx="9702224" cy="1096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848"/>
              </a:lnSpc>
            </a:pPr>
            <a:r>
              <a:rPr lang="en-US" b="true" sz="7546">
                <a:solidFill>
                  <a:srgbClr val="071330"/>
                </a:solidFill>
                <a:latin typeface="Poppins Bold"/>
                <a:ea typeface="Poppins Bold"/>
                <a:cs typeface="Poppins Bold"/>
                <a:sym typeface="Poppins Bold"/>
              </a:rPr>
              <a:t>How to create Sets?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18731" y="3486423"/>
            <a:ext cx="6814518" cy="884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6"/>
              </a:lnSpc>
            </a:pPr>
            <a:r>
              <a:rPr lang="en-US" sz="2206" spc="18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my_set = {1, 2, 3, 3}</a:t>
            </a:r>
          </a:p>
          <a:p>
            <a:pPr algn="l">
              <a:lnSpc>
                <a:spcPts val="3682"/>
              </a:lnSpc>
            </a:pPr>
            <a:r>
              <a:rPr lang="en-US" sz="2406" spc="206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print(my_set)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771989" y="4053511"/>
            <a:ext cx="6814518" cy="949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1229" indent="-270615" lvl="1">
              <a:lnSpc>
                <a:spcPts val="3785"/>
              </a:lnSpc>
              <a:buFont typeface="Arial"/>
              <a:buChar char="•"/>
            </a:pPr>
            <a:r>
              <a:rPr lang="en-US" b="true" sz="2506" spc="203">
                <a:solidFill>
                  <a:srgbClr val="071330"/>
                </a:solidFill>
                <a:latin typeface="Poppins Bold"/>
                <a:ea typeface="Poppins Bold"/>
                <a:cs typeface="Poppins Bold"/>
                <a:sym typeface="Poppins Bold"/>
              </a:rPr>
              <a:t>Define a set using curly braces {} or the set() function.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771989" y="2557390"/>
            <a:ext cx="6814518" cy="1082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1229" indent="-270615" lvl="1">
              <a:lnSpc>
                <a:spcPts val="4386"/>
              </a:lnSpc>
              <a:buFont typeface="Arial"/>
              <a:buChar char="•"/>
            </a:pPr>
            <a:r>
              <a:rPr lang="en-US" b="true" sz="2506" spc="215">
                <a:solidFill>
                  <a:srgbClr val="071330"/>
                </a:solidFill>
                <a:latin typeface="Poppins Bold"/>
                <a:ea typeface="Poppins Bold"/>
                <a:cs typeface="Poppins Bold"/>
                <a:sym typeface="Poppins Bold"/>
              </a:rPr>
              <a:t>Define a variable to store the set.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771989" y="5454634"/>
            <a:ext cx="6814518" cy="1723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1229" indent="-270615" lvl="1">
              <a:lnSpc>
                <a:spcPts val="3384"/>
              </a:lnSpc>
              <a:buFont typeface="Arial"/>
              <a:buChar char="•"/>
            </a:pPr>
            <a:r>
              <a:rPr lang="en-US" b="true" sz="2506" spc="203">
                <a:solidFill>
                  <a:srgbClr val="071330"/>
                </a:solidFill>
                <a:latin typeface="Poppins Bold"/>
                <a:ea typeface="Poppins Bold"/>
                <a:cs typeface="Poppins Bold"/>
                <a:sym typeface="Poppins Bold"/>
              </a:rPr>
              <a:t>my_set = {1, 2, 3, 3}  # Duplicates are automatically removed</a:t>
            </a:r>
          </a:p>
          <a:p>
            <a:pPr algn="l" marL="541229" indent="-270615" lvl="1">
              <a:lnSpc>
                <a:spcPts val="3384"/>
              </a:lnSpc>
              <a:buFont typeface="Arial"/>
              <a:buChar char="•"/>
            </a:pPr>
            <a:r>
              <a:rPr lang="en-US" b="true" sz="2506" spc="203">
                <a:solidFill>
                  <a:srgbClr val="071330"/>
                </a:solidFill>
                <a:latin typeface="Poppins Bold"/>
                <a:ea typeface="Poppins Bold"/>
                <a:cs typeface="Poppins Bold"/>
                <a:sym typeface="Poppins Bold"/>
              </a:rPr>
              <a:t>print(my_set)  # {1, 2, 3}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771989" y="7582971"/>
            <a:ext cx="6814518" cy="97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1229" indent="-270615" lvl="1">
              <a:lnSpc>
                <a:spcPts val="3835"/>
              </a:lnSpc>
              <a:buFont typeface="Arial"/>
              <a:buChar char="•"/>
            </a:pPr>
            <a:r>
              <a:rPr lang="en-US" b="true" sz="2506" spc="215">
                <a:solidFill>
                  <a:srgbClr val="071330"/>
                </a:solidFill>
                <a:latin typeface="Poppins Bold"/>
                <a:ea typeface="Poppins Bold"/>
                <a:cs typeface="Poppins Bold"/>
                <a:sym typeface="Poppins Bold"/>
              </a:rPr>
              <a:t>Print the set to verify its contents.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12357" y="2551447"/>
            <a:ext cx="1638085" cy="421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6"/>
              </a:lnSpc>
            </a:pPr>
            <a:r>
              <a:rPr lang="en-US" sz="2206" spc="18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Syntax: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749731" y="5968304"/>
            <a:ext cx="8020681" cy="2152642"/>
            <a:chOff x="0" y="0"/>
            <a:chExt cx="3845713" cy="103213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845713" cy="1032137"/>
            </a:xfrm>
            <a:custGeom>
              <a:avLst/>
              <a:gdLst/>
              <a:ahLst/>
              <a:cxnLst/>
              <a:rect r="r" b="b" t="t" l="l"/>
              <a:pathLst>
                <a:path h="1032137" w="3845713">
                  <a:moveTo>
                    <a:pt x="29923" y="0"/>
                  </a:moveTo>
                  <a:lnTo>
                    <a:pt x="3815791" y="0"/>
                  </a:lnTo>
                  <a:cubicBezTo>
                    <a:pt x="3832316" y="0"/>
                    <a:pt x="3845713" y="13397"/>
                    <a:pt x="3845713" y="29923"/>
                  </a:cubicBezTo>
                  <a:lnTo>
                    <a:pt x="3845713" y="1002215"/>
                  </a:lnTo>
                  <a:cubicBezTo>
                    <a:pt x="3845713" y="1010151"/>
                    <a:pt x="3842561" y="1017762"/>
                    <a:pt x="3836949" y="1023373"/>
                  </a:cubicBezTo>
                  <a:cubicBezTo>
                    <a:pt x="3831337" y="1028985"/>
                    <a:pt x="3823727" y="1032137"/>
                    <a:pt x="3815791" y="1032137"/>
                  </a:cubicBezTo>
                  <a:lnTo>
                    <a:pt x="29923" y="1032137"/>
                  </a:lnTo>
                  <a:cubicBezTo>
                    <a:pt x="21987" y="1032137"/>
                    <a:pt x="14376" y="1028985"/>
                    <a:pt x="8764" y="1023373"/>
                  </a:cubicBezTo>
                  <a:cubicBezTo>
                    <a:pt x="3153" y="1017762"/>
                    <a:pt x="0" y="1010151"/>
                    <a:pt x="0" y="1002215"/>
                  </a:cubicBezTo>
                  <a:lnTo>
                    <a:pt x="0" y="29923"/>
                  </a:lnTo>
                  <a:cubicBezTo>
                    <a:pt x="0" y="21987"/>
                    <a:pt x="3153" y="14376"/>
                    <a:pt x="8764" y="8764"/>
                  </a:cubicBezTo>
                  <a:cubicBezTo>
                    <a:pt x="14376" y="3153"/>
                    <a:pt x="21987" y="0"/>
                    <a:pt x="2992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3845713" cy="1070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218731" y="6249374"/>
            <a:ext cx="190900" cy="190900"/>
            <a:chOff x="0" y="0"/>
            <a:chExt cx="6350000" cy="63500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468205" y="6249374"/>
            <a:ext cx="190900" cy="190900"/>
            <a:chOff x="0" y="0"/>
            <a:chExt cx="6350000" cy="63500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716658" y="6249374"/>
            <a:ext cx="190900" cy="190900"/>
            <a:chOff x="0" y="0"/>
            <a:chExt cx="6350000" cy="63500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1218731" y="7016482"/>
            <a:ext cx="6814518" cy="461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2"/>
              </a:lnSpc>
            </a:pPr>
            <a:r>
              <a:rPr lang="en-US" sz="2406" spc="206" b="true">
                <a:solidFill>
                  <a:srgbClr val="071330"/>
                </a:solidFill>
                <a:latin typeface="Poppins Bold"/>
                <a:ea typeface="Poppins Bold"/>
                <a:cs typeface="Poppins Bold"/>
                <a:sym typeface="Poppins Bold"/>
              </a:rPr>
              <a:t>my_set = set()  # Not {}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212357" y="6091031"/>
            <a:ext cx="4117813" cy="421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6"/>
              </a:lnSpc>
            </a:pPr>
            <a:r>
              <a:rPr lang="en-US" sz="2206" spc="189" b="true">
                <a:solidFill>
                  <a:srgbClr val="071330"/>
                </a:solidFill>
                <a:latin typeface="Poppins Bold"/>
                <a:ea typeface="Poppins Bold"/>
                <a:cs typeface="Poppins Bold"/>
                <a:sym typeface="Poppins Bold"/>
              </a:rPr>
              <a:t>Creating an Empty Set: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6AC6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7061" y="5651003"/>
            <a:ext cx="5737893" cy="3769647"/>
            <a:chOff x="0" y="0"/>
            <a:chExt cx="2489375" cy="16354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89376" cy="1635455"/>
            </a:xfrm>
            <a:custGeom>
              <a:avLst/>
              <a:gdLst/>
              <a:ahLst/>
              <a:cxnLst/>
              <a:rect r="r" b="b" t="t" l="l"/>
              <a:pathLst>
                <a:path h="1635455" w="2489376">
                  <a:moveTo>
                    <a:pt x="41827" y="0"/>
                  </a:moveTo>
                  <a:lnTo>
                    <a:pt x="2447548" y="0"/>
                  </a:lnTo>
                  <a:cubicBezTo>
                    <a:pt x="2458642" y="0"/>
                    <a:pt x="2469281" y="4407"/>
                    <a:pt x="2477125" y="12251"/>
                  </a:cubicBezTo>
                  <a:cubicBezTo>
                    <a:pt x="2484969" y="20095"/>
                    <a:pt x="2489376" y="30734"/>
                    <a:pt x="2489376" y="41827"/>
                  </a:cubicBezTo>
                  <a:lnTo>
                    <a:pt x="2489376" y="1593628"/>
                  </a:lnTo>
                  <a:cubicBezTo>
                    <a:pt x="2489376" y="1604722"/>
                    <a:pt x="2484969" y="1615360"/>
                    <a:pt x="2477125" y="1623205"/>
                  </a:cubicBezTo>
                  <a:cubicBezTo>
                    <a:pt x="2469281" y="1631049"/>
                    <a:pt x="2458642" y="1635455"/>
                    <a:pt x="2447548" y="1635455"/>
                  </a:cubicBezTo>
                  <a:lnTo>
                    <a:pt x="41827" y="1635455"/>
                  </a:lnTo>
                  <a:cubicBezTo>
                    <a:pt x="30734" y="1635455"/>
                    <a:pt x="20095" y="1631049"/>
                    <a:pt x="12251" y="1623205"/>
                  </a:cubicBezTo>
                  <a:cubicBezTo>
                    <a:pt x="4407" y="1615360"/>
                    <a:pt x="0" y="1604722"/>
                    <a:pt x="0" y="1593628"/>
                  </a:cubicBezTo>
                  <a:lnTo>
                    <a:pt x="0" y="41827"/>
                  </a:lnTo>
                  <a:cubicBezTo>
                    <a:pt x="0" y="30734"/>
                    <a:pt x="4407" y="20095"/>
                    <a:pt x="12251" y="12251"/>
                  </a:cubicBezTo>
                  <a:cubicBezTo>
                    <a:pt x="20095" y="4407"/>
                    <a:pt x="30734" y="0"/>
                    <a:pt x="41827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89375" cy="16735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375735" y="5651003"/>
            <a:ext cx="5737893" cy="3769647"/>
            <a:chOff x="0" y="0"/>
            <a:chExt cx="2489375" cy="163545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89376" cy="1635455"/>
            </a:xfrm>
            <a:custGeom>
              <a:avLst/>
              <a:gdLst/>
              <a:ahLst/>
              <a:cxnLst/>
              <a:rect r="r" b="b" t="t" l="l"/>
              <a:pathLst>
                <a:path h="1635455" w="2489376">
                  <a:moveTo>
                    <a:pt x="41827" y="0"/>
                  </a:moveTo>
                  <a:lnTo>
                    <a:pt x="2447548" y="0"/>
                  </a:lnTo>
                  <a:cubicBezTo>
                    <a:pt x="2458642" y="0"/>
                    <a:pt x="2469281" y="4407"/>
                    <a:pt x="2477125" y="12251"/>
                  </a:cubicBezTo>
                  <a:cubicBezTo>
                    <a:pt x="2484969" y="20095"/>
                    <a:pt x="2489376" y="30734"/>
                    <a:pt x="2489376" y="41827"/>
                  </a:cubicBezTo>
                  <a:lnTo>
                    <a:pt x="2489376" y="1593628"/>
                  </a:lnTo>
                  <a:cubicBezTo>
                    <a:pt x="2489376" y="1604722"/>
                    <a:pt x="2484969" y="1615360"/>
                    <a:pt x="2477125" y="1623205"/>
                  </a:cubicBezTo>
                  <a:cubicBezTo>
                    <a:pt x="2469281" y="1631049"/>
                    <a:pt x="2458642" y="1635455"/>
                    <a:pt x="2447548" y="1635455"/>
                  </a:cubicBezTo>
                  <a:lnTo>
                    <a:pt x="41827" y="1635455"/>
                  </a:lnTo>
                  <a:cubicBezTo>
                    <a:pt x="30734" y="1635455"/>
                    <a:pt x="20095" y="1631049"/>
                    <a:pt x="12251" y="1623205"/>
                  </a:cubicBezTo>
                  <a:cubicBezTo>
                    <a:pt x="4407" y="1615360"/>
                    <a:pt x="0" y="1604722"/>
                    <a:pt x="0" y="1593628"/>
                  </a:cubicBezTo>
                  <a:lnTo>
                    <a:pt x="0" y="41827"/>
                  </a:lnTo>
                  <a:cubicBezTo>
                    <a:pt x="0" y="30734"/>
                    <a:pt x="4407" y="20095"/>
                    <a:pt x="12251" y="12251"/>
                  </a:cubicBezTo>
                  <a:cubicBezTo>
                    <a:pt x="20095" y="4407"/>
                    <a:pt x="30734" y="0"/>
                    <a:pt x="41827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489375" cy="16735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389846" y="5651003"/>
            <a:ext cx="5737893" cy="3769647"/>
            <a:chOff x="0" y="0"/>
            <a:chExt cx="2489375" cy="163545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89376" cy="1635455"/>
            </a:xfrm>
            <a:custGeom>
              <a:avLst/>
              <a:gdLst/>
              <a:ahLst/>
              <a:cxnLst/>
              <a:rect r="r" b="b" t="t" l="l"/>
              <a:pathLst>
                <a:path h="1635455" w="2489376">
                  <a:moveTo>
                    <a:pt x="41827" y="0"/>
                  </a:moveTo>
                  <a:lnTo>
                    <a:pt x="2447548" y="0"/>
                  </a:lnTo>
                  <a:cubicBezTo>
                    <a:pt x="2458642" y="0"/>
                    <a:pt x="2469281" y="4407"/>
                    <a:pt x="2477125" y="12251"/>
                  </a:cubicBezTo>
                  <a:cubicBezTo>
                    <a:pt x="2484969" y="20095"/>
                    <a:pt x="2489376" y="30734"/>
                    <a:pt x="2489376" y="41827"/>
                  </a:cubicBezTo>
                  <a:lnTo>
                    <a:pt x="2489376" y="1593628"/>
                  </a:lnTo>
                  <a:cubicBezTo>
                    <a:pt x="2489376" y="1604722"/>
                    <a:pt x="2484969" y="1615360"/>
                    <a:pt x="2477125" y="1623205"/>
                  </a:cubicBezTo>
                  <a:cubicBezTo>
                    <a:pt x="2469281" y="1631049"/>
                    <a:pt x="2458642" y="1635455"/>
                    <a:pt x="2447548" y="1635455"/>
                  </a:cubicBezTo>
                  <a:lnTo>
                    <a:pt x="41827" y="1635455"/>
                  </a:lnTo>
                  <a:cubicBezTo>
                    <a:pt x="30734" y="1635455"/>
                    <a:pt x="20095" y="1631049"/>
                    <a:pt x="12251" y="1623205"/>
                  </a:cubicBezTo>
                  <a:cubicBezTo>
                    <a:pt x="4407" y="1615360"/>
                    <a:pt x="0" y="1604722"/>
                    <a:pt x="0" y="1593628"/>
                  </a:cubicBezTo>
                  <a:lnTo>
                    <a:pt x="0" y="41827"/>
                  </a:lnTo>
                  <a:cubicBezTo>
                    <a:pt x="0" y="30734"/>
                    <a:pt x="4407" y="20095"/>
                    <a:pt x="12251" y="12251"/>
                  </a:cubicBezTo>
                  <a:cubicBezTo>
                    <a:pt x="20095" y="4407"/>
                    <a:pt x="30734" y="0"/>
                    <a:pt x="41827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489375" cy="16735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498328" y="2599180"/>
            <a:ext cx="1766664" cy="176666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052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826873" y="2599180"/>
            <a:ext cx="1766664" cy="1766664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052"/>
            </a:soli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926768" y="2599180"/>
            <a:ext cx="1766664" cy="1766664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052"/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923113" y="2599180"/>
            <a:ext cx="1766664" cy="1766664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66994"/>
            </a:solidFill>
            <a:ln cap="sq">
              <a:noFill/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2023008" y="2599180"/>
            <a:ext cx="1766664" cy="1766664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66994"/>
            </a:solidFill>
            <a:ln cap="sq">
              <a:noFill/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8779556" y="2784804"/>
            <a:ext cx="1030543" cy="1395416"/>
            <a:chOff x="0" y="0"/>
            <a:chExt cx="474129" cy="64199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74129" cy="641998"/>
            </a:xfrm>
            <a:custGeom>
              <a:avLst/>
              <a:gdLst/>
              <a:ahLst/>
              <a:cxnLst/>
              <a:rect r="r" b="b" t="t" l="l"/>
              <a:pathLst>
                <a:path h="641998" w="474129">
                  <a:moveTo>
                    <a:pt x="237064" y="0"/>
                  </a:moveTo>
                  <a:cubicBezTo>
                    <a:pt x="106137" y="0"/>
                    <a:pt x="0" y="143716"/>
                    <a:pt x="0" y="320999"/>
                  </a:cubicBezTo>
                  <a:cubicBezTo>
                    <a:pt x="0" y="498282"/>
                    <a:pt x="106137" y="641998"/>
                    <a:pt x="237064" y="641998"/>
                  </a:cubicBezTo>
                  <a:cubicBezTo>
                    <a:pt x="367991" y="641998"/>
                    <a:pt x="474129" y="498282"/>
                    <a:pt x="474129" y="320999"/>
                  </a:cubicBezTo>
                  <a:cubicBezTo>
                    <a:pt x="474129" y="143716"/>
                    <a:pt x="367991" y="0"/>
                    <a:pt x="237064" y="0"/>
                  </a:cubicBezTo>
                  <a:close/>
                </a:path>
              </a:pathLst>
            </a:custGeom>
            <a:solidFill>
              <a:srgbClr val="366994"/>
            </a:solidFill>
            <a:ln cap="sq">
              <a:noFill/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44450" y="22087"/>
              <a:ext cx="385229" cy="559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875796" y="2784804"/>
            <a:ext cx="1030543" cy="1395416"/>
            <a:chOff x="0" y="0"/>
            <a:chExt cx="474129" cy="64199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74129" cy="641998"/>
            </a:xfrm>
            <a:custGeom>
              <a:avLst/>
              <a:gdLst/>
              <a:ahLst/>
              <a:cxnLst/>
              <a:rect r="r" b="b" t="t" l="l"/>
              <a:pathLst>
                <a:path h="641998" w="474129">
                  <a:moveTo>
                    <a:pt x="237064" y="0"/>
                  </a:moveTo>
                  <a:cubicBezTo>
                    <a:pt x="106137" y="0"/>
                    <a:pt x="0" y="143716"/>
                    <a:pt x="0" y="320999"/>
                  </a:cubicBezTo>
                  <a:cubicBezTo>
                    <a:pt x="0" y="498282"/>
                    <a:pt x="106137" y="641998"/>
                    <a:pt x="237064" y="641998"/>
                  </a:cubicBezTo>
                  <a:cubicBezTo>
                    <a:pt x="367991" y="641998"/>
                    <a:pt x="474129" y="498282"/>
                    <a:pt x="474129" y="320999"/>
                  </a:cubicBezTo>
                  <a:cubicBezTo>
                    <a:pt x="474129" y="143716"/>
                    <a:pt x="367991" y="0"/>
                    <a:pt x="237064" y="0"/>
                  </a:cubicBezTo>
                  <a:close/>
                </a:path>
              </a:pathLst>
            </a:custGeom>
            <a:solidFill>
              <a:srgbClr val="FFE052"/>
            </a:solidFill>
            <a:ln cap="sq">
              <a:noFill/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44450" y="22087"/>
              <a:ext cx="385229" cy="559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5666519" y="2599180"/>
            <a:ext cx="1766664" cy="1766664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052"/>
            </a:solidFill>
            <a:ln cap="sq">
              <a:noFill/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5439762" y="732284"/>
            <a:ext cx="7408475" cy="1096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848"/>
              </a:lnSpc>
            </a:pPr>
            <a:r>
              <a:rPr lang="en-US" b="true" sz="7546">
                <a:solidFill>
                  <a:srgbClr val="071330"/>
                </a:solidFill>
                <a:latin typeface="Poppins Bold"/>
                <a:ea typeface="Poppins Bold"/>
                <a:cs typeface="Poppins Bold"/>
                <a:sym typeface="Poppins Bold"/>
              </a:rPr>
              <a:t>Set Operations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855541" y="4591166"/>
            <a:ext cx="1621956" cy="288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80"/>
              </a:lnSpc>
            </a:pPr>
            <a:r>
              <a:rPr lang="en-US" b="true" sz="2000">
                <a:solidFill>
                  <a:srgbClr val="071330"/>
                </a:solidFill>
                <a:latin typeface="Poppins Bold"/>
                <a:ea typeface="Poppins Bold"/>
                <a:cs typeface="Poppins Bold"/>
                <a:sym typeface="Poppins Bold"/>
              </a:rPr>
              <a:t>UNION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649846" y="6396997"/>
            <a:ext cx="3578444" cy="288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80"/>
              </a:lnSpc>
            </a:pPr>
            <a:r>
              <a:rPr lang="en-US" b="true" sz="2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Union (|) → Combines sets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6768520" y="6281076"/>
            <a:ext cx="5037924" cy="986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0"/>
              </a:lnSpc>
            </a:pPr>
            <a:r>
              <a:rPr lang="en-US" sz="20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Intersection (&amp;) → Finds common elements</a:t>
            </a:r>
          </a:p>
          <a:p>
            <a:pPr algn="l">
              <a:lnSpc>
                <a:spcPts val="2580"/>
              </a:lnSpc>
            </a:pPr>
          </a:p>
        </p:txBody>
      </p:sp>
      <p:sp>
        <p:nvSpPr>
          <p:cNvPr name="TextBox 39" id="39"/>
          <p:cNvSpPr txBox="true"/>
          <p:nvPr/>
        </p:nvSpPr>
        <p:spPr>
          <a:xfrm rot="0">
            <a:off x="12782632" y="6140774"/>
            <a:ext cx="5060016" cy="1200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sz="20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Difference (-) → Finds elements in one set but not another</a:t>
            </a:r>
          </a:p>
          <a:p>
            <a:pPr algn="just">
              <a:lnSpc>
                <a:spcPts val="3220"/>
              </a:lnSpc>
            </a:pPr>
          </a:p>
        </p:txBody>
      </p:sp>
      <p:sp>
        <p:nvSpPr>
          <p:cNvPr name="TextBox 40" id="40"/>
          <p:cNvSpPr txBox="true"/>
          <p:nvPr/>
        </p:nvSpPr>
        <p:spPr>
          <a:xfrm rot="0">
            <a:off x="6739939" y="4591166"/>
            <a:ext cx="3539158" cy="288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80"/>
              </a:lnSpc>
            </a:pPr>
            <a:r>
              <a:rPr lang="en-US" b="true" sz="2000">
                <a:solidFill>
                  <a:srgbClr val="071330"/>
                </a:solidFill>
                <a:latin typeface="Poppins Bold"/>
                <a:ea typeface="Poppins Bold"/>
                <a:cs typeface="Poppins Bold"/>
                <a:sym typeface="Poppins Bold"/>
              </a:rPr>
              <a:t>INTERSECTION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9593537" y="4591166"/>
            <a:ext cx="3539158" cy="288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80"/>
              </a:lnSpc>
            </a:pPr>
            <a:r>
              <a:rPr lang="en-US" b="true" sz="2000">
                <a:solidFill>
                  <a:srgbClr val="071330"/>
                </a:solidFill>
                <a:latin typeface="Poppins Bold"/>
                <a:ea typeface="Poppins Bold"/>
                <a:cs typeface="Poppins Bold"/>
                <a:sym typeface="Poppins Bold"/>
              </a:rPr>
              <a:t>DIFFERENCE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649846" y="7038160"/>
            <a:ext cx="7668203" cy="1701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35"/>
              </a:lnSpc>
            </a:pPr>
            <a:r>
              <a:rPr lang="en-US" sz="2217" b="true">
                <a:solidFill>
                  <a:srgbClr val="387EB8"/>
                </a:solidFill>
                <a:latin typeface="Poppins Bold"/>
                <a:ea typeface="Poppins Bold"/>
                <a:cs typeface="Poppins Bold"/>
                <a:sym typeface="Poppins Bold"/>
              </a:rPr>
              <a:t>set1 = {1, 2, 3}</a:t>
            </a:r>
          </a:p>
          <a:p>
            <a:pPr algn="l">
              <a:lnSpc>
                <a:spcPts val="4635"/>
              </a:lnSpc>
            </a:pPr>
            <a:r>
              <a:rPr lang="en-US" sz="2217" b="true">
                <a:solidFill>
                  <a:srgbClr val="387EB8"/>
                </a:solidFill>
                <a:latin typeface="Poppins Bold"/>
                <a:ea typeface="Poppins Bold"/>
                <a:cs typeface="Poppins Bold"/>
                <a:sym typeface="Poppins Bold"/>
              </a:rPr>
              <a:t>set2 = {3, 4, 5}</a:t>
            </a:r>
          </a:p>
          <a:p>
            <a:pPr algn="l">
              <a:lnSpc>
                <a:spcPts val="4635"/>
              </a:lnSpc>
            </a:pPr>
            <a:r>
              <a:rPr lang="en-US" b="true" sz="2217">
                <a:solidFill>
                  <a:srgbClr val="387EB8"/>
                </a:solidFill>
                <a:latin typeface="Poppins Bold"/>
                <a:ea typeface="Poppins Bold"/>
                <a:cs typeface="Poppins Bold"/>
                <a:sym typeface="Poppins Bold"/>
              </a:rPr>
              <a:t>print(set1 | set2)  # {1, 2, 3, 4, 5}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6739939" y="7038160"/>
            <a:ext cx="7668203" cy="1701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35"/>
              </a:lnSpc>
            </a:pPr>
            <a:r>
              <a:rPr lang="en-US" sz="2217" b="true">
                <a:solidFill>
                  <a:srgbClr val="387EB8"/>
                </a:solidFill>
                <a:latin typeface="Poppins Bold"/>
                <a:ea typeface="Poppins Bold"/>
                <a:cs typeface="Poppins Bold"/>
                <a:sym typeface="Poppins Bold"/>
              </a:rPr>
              <a:t>set1 = {1, 2, 3}</a:t>
            </a:r>
          </a:p>
          <a:p>
            <a:pPr algn="l">
              <a:lnSpc>
                <a:spcPts val="4635"/>
              </a:lnSpc>
            </a:pPr>
            <a:r>
              <a:rPr lang="en-US" sz="2217" b="true">
                <a:solidFill>
                  <a:srgbClr val="387EB8"/>
                </a:solidFill>
                <a:latin typeface="Poppins Bold"/>
                <a:ea typeface="Poppins Bold"/>
                <a:cs typeface="Poppins Bold"/>
                <a:sym typeface="Poppins Bold"/>
              </a:rPr>
              <a:t>set2 = {3, 4, 5}</a:t>
            </a:r>
          </a:p>
          <a:p>
            <a:pPr algn="l">
              <a:lnSpc>
                <a:spcPts val="4635"/>
              </a:lnSpc>
            </a:pPr>
            <a:r>
              <a:rPr lang="en-US" b="true" sz="2217">
                <a:solidFill>
                  <a:srgbClr val="387EB8"/>
                </a:solidFill>
                <a:latin typeface="Poppins Bold"/>
                <a:ea typeface="Poppins Bold"/>
                <a:cs typeface="Poppins Bold"/>
                <a:sym typeface="Poppins Bold"/>
              </a:rPr>
              <a:t>print(set1 &amp; set2)  # {3}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2974100" y="6875809"/>
            <a:ext cx="7668203" cy="1701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35"/>
              </a:lnSpc>
            </a:pPr>
            <a:r>
              <a:rPr lang="en-US" sz="2217" b="true">
                <a:solidFill>
                  <a:srgbClr val="387EB8"/>
                </a:solidFill>
                <a:latin typeface="Poppins Bold"/>
                <a:ea typeface="Poppins Bold"/>
                <a:cs typeface="Poppins Bold"/>
                <a:sym typeface="Poppins Bold"/>
              </a:rPr>
              <a:t>set1 = {1, 2, 3}</a:t>
            </a:r>
          </a:p>
          <a:p>
            <a:pPr algn="l">
              <a:lnSpc>
                <a:spcPts val="4635"/>
              </a:lnSpc>
            </a:pPr>
            <a:r>
              <a:rPr lang="en-US" sz="2217" b="true">
                <a:solidFill>
                  <a:srgbClr val="387EB8"/>
                </a:solidFill>
                <a:latin typeface="Poppins Bold"/>
                <a:ea typeface="Poppins Bold"/>
                <a:cs typeface="Poppins Bold"/>
                <a:sym typeface="Poppins Bold"/>
              </a:rPr>
              <a:t>set2 = {3, 4, 5}</a:t>
            </a:r>
          </a:p>
          <a:p>
            <a:pPr algn="l">
              <a:lnSpc>
                <a:spcPts val="4635"/>
              </a:lnSpc>
            </a:pPr>
            <a:r>
              <a:rPr lang="en-US" b="true" sz="2217">
                <a:solidFill>
                  <a:srgbClr val="387EB8"/>
                </a:solidFill>
                <a:latin typeface="Poppins Bold"/>
                <a:ea typeface="Poppins Bold"/>
                <a:cs typeface="Poppins Bold"/>
                <a:sym typeface="Poppins Bold"/>
              </a:rPr>
              <a:t>print(set1 - set2)  # {1, 2}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FCF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58280" y="2941638"/>
            <a:ext cx="8202872" cy="6912240"/>
            <a:chOff x="0" y="0"/>
            <a:chExt cx="4103903" cy="34581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03903" cy="3458199"/>
            </a:xfrm>
            <a:custGeom>
              <a:avLst/>
              <a:gdLst/>
              <a:ahLst/>
              <a:cxnLst/>
              <a:rect r="r" b="b" t="t" l="l"/>
              <a:pathLst>
                <a:path h="3458199" w="4103903">
                  <a:moveTo>
                    <a:pt x="29258" y="0"/>
                  </a:moveTo>
                  <a:lnTo>
                    <a:pt x="4074645" y="0"/>
                  </a:lnTo>
                  <a:cubicBezTo>
                    <a:pt x="4090804" y="0"/>
                    <a:pt x="4103903" y="13099"/>
                    <a:pt x="4103903" y="29258"/>
                  </a:cubicBezTo>
                  <a:lnTo>
                    <a:pt x="4103903" y="3428941"/>
                  </a:lnTo>
                  <a:cubicBezTo>
                    <a:pt x="4103903" y="3436701"/>
                    <a:pt x="4100821" y="3444142"/>
                    <a:pt x="4095333" y="3449629"/>
                  </a:cubicBezTo>
                  <a:cubicBezTo>
                    <a:pt x="4089846" y="3455117"/>
                    <a:pt x="4082405" y="3458199"/>
                    <a:pt x="4074645" y="3458199"/>
                  </a:cubicBezTo>
                  <a:lnTo>
                    <a:pt x="29258" y="3458199"/>
                  </a:lnTo>
                  <a:cubicBezTo>
                    <a:pt x="21498" y="3458199"/>
                    <a:pt x="14056" y="3455117"/>
                    <a:pt x="8569" y="3449629"/>
                  </a:cubicBezTo>
                  <a:cubicBezTo>
                    <a:pt x="3083" y="3444142"/>
                    <a:pt x="0" y="3436701"/>
                    <a:pt x="0" y="3428941"/>
                  </a:cubicBezTo>
                  <a:lnTo>
                    <a:pt x="0" y="29258"/>
                  </a:lnTo>
                  <a:cubicBezTo>
                    <a:pt x="0" y="21498"/>
                    <a:pt x="3083" y="14056"/>
                    <a:pt x="8569" y="8569"/>
                  </a:cubicBezTo>
                  <a:cubicBezTo>
                    <a:pt x="14056" y="3083"/>
                    <a:pt x="21498" y="0"/>
                    <a:pt x="29258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103903" cy="34962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056428" y="2941638"/>
            <a:ext cx="8202872" cy="6912240"/>
            <a:chOff x="0" y="0"/>
            <a:chExt cx="4103903" cy="345819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03903" cy="3458199"/>
            </a:xfrm>
            <a:custGeom>
              <a:avLst/>
              <a:gdLst/>
              <a:ahLst/>
              <a:cxnLst/>
              <a:rect r="r" b="b" t="t" l="l"/>
              <a:pathLst>
                <a:path h="3458199" w="4103903">
                  <a:moveTo>
                    <a:pt x="29258" y="0"/>
                  </a:moveTo>
                  <a:lnTo>
                    <a:pt x="4074645" y="0"/>
                  </a:lnTo>
                  <a:cubicBezTo>
                    <a:pt x="4090804" y="0"/>
                    <a:pt x="4103903" y="13099"/>
                    <a:pt x="4103903" y="29258"/>
                  </a:cubicBezTo>
                  <a:lnTo>
                    <a:pt x="4103903" y="3428941"/>
                  </a:lnTo>
                  <a:cubicBezTo>
                    <a:pt x="4103903" y="3436701"/>
                    <a:pt x="4100821" y="3444142"/>
                    <a:pt x="4095333" y="3449629"/>
                  </a:cubicBezTo>
                  <a:cubicBezTo>
                    <a:pt x="4089846" y="3455117"/>
                    <a:pt x="4082405" y="3458199"/>
                    <a:pt x="4074645" y="3458199"/>
                  </a:cubicBezTo>
                  <a:lnTo>
                    <a:pt x="29258" y="3458199"/>
                  </a:lnTo>
                  <a:cubicBezTo>
                    <a:pt x="21498" y="3458199"/>
                    <a:pt x="14056" y="3455117"/>
                    <a:pt x="8569" y="3449629"/>
                  </a:cubicBezTo>
                  <a:cubicBezTo>
                    <a:pt x="3083" y="3444142"/>
                    <a:pt x="0" y="3436701"/>
                    <a:pt x="0" y="3428941"/>
                  </a:cubicBezTo>
                  <a:lnTo>
                    <a:pt x="0" y="29258"/>
                  </a:lnTo>
                  <a:cubicBezTo>
                    <a:pt x="0" y="21498"/>
                    <a:pt x="3083" y="14056"/>
                    <a:pt x="8569" y="8569"/>
                  </a:cubicBezTo>
                  <a:cubicBezTo>
                    <a:pt x="14056" y="3083"/>
                    <a:pt x="21498" y="0"/>
                    <a:pt x="2925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103903" cy="34962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279015" y="994823"/>
            <a:ext cx="13177809" cy="994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16"/>
              </a:lnSpc>
            </a:pPr>
            <a:r>
              <a:rPr lang="en-US" sz="6746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Adding &amp; Removing Elements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0865" y="4125817"/>
            <a:ext cx="7532853" cy="3225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1923" spc="98" b="true">
                <a:solidFill>
                  <a:srgbClr val="387EB8"/>
                </a:solidFill>
                <a:latin typeface="Poppins Bold"/>
                <a:ea typeface="Poppins Bold"/>
                <a:cs typeface="Poppins Bold"/>
                <a:sym typeface="Poppins Bold"/>
              </a:rPr>
              <a:t>my_set = {"apple", "banana"}</a:t>
            </a:r>
          </a:p>
          <a:p>
            <a:pPr algn="l">
              <a:lnSpc>
                <a:spcPts val="2500"/>
              </a:lnSpc>
            </a:pPr>
          </a:p>
          <a:p>
            <a:pPr algn="l">
              <a:lnSpc>
                <a:spcPts val="2500"/>
              </a:lnSpc>
            </a:pPr>
            <a:r>
              <a:rPr lang="en-US" sz="1923" spc="98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# Add a single element</a:t>
            </a:r>
          </a:p>
          <a:p>
            <a:pPr algn="l">
              <a:lnSpc>
                <a:spcPts val="2500"/>
              </a:lnSpc>
            </a:pPr>
            <a:r>
              <a:rPr lang="en-US" sz="1923" spc="98" b="true">
                <a:solidFill>
                  <a:srgbClr val="387EB8"/>
                </a:solidFill>
                <a:latin typeface="Poppins Bold"/>
                <a:ea typeface="Poppins Bold"/>
                <a:cs typeface="Poppins Bold"/>
                <a:sym typeface="Poppins Bold"/>
              </a:rPr>
              <a:t>my_set.add("orange")</a:t>
            </a:r>
          </a:p>
          <a:p>
            <a:pPr algn="l">
              <a:lnSpc>
                <a:spcPts val="2500"/>
              </a:lnSpc>
            </a:pPr>
            <a:r>
              <a:rPr lang="en-US" sz="1923" spc="98" b="true">
                <a:solidFill>
                  <a:srgbClr val="387EB8"/>
                </a:solidFill>
                <a:latin typeface="Poppins Bold"/>
                <a:ea typeface="Poppins Bold"/>
                <a:cs typeface="Poppins Bold"/>
                <a:sym typeface="Poppins Bold"/>
              </a:rPr>
              <a:t>print(my_set)  # {'apple', 'banana', 'orange'}</a:t>
            </a:r>
          </a:p>
          <a:p>
            <a:pPr algn="l">
              <a:lnSpc>
                <a:spcPts val="2500"/>
              </a:lnSpc>
            </a:pPr>
          </a:p>
          <a:p>
            <a:pPr algn="l">
              <a:lnSpc>
                <a:spcPts val="2500"/>
              </a:lnSpc>
            </a:pPr>
            <a:r>
              <a:rPr lang="en-US" sz="1923" spc="98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# Add multiple elements</a:t>
            </a:r>
          </a:p>
          <a:p>
            <a:pPr algn="l">
              <a:lnSpc>
                <a:spcPts val="2500"/>
              </a:lnSpc>
            </a:pPr>
            <a:r>
              <a:rPr lang="en-US" sz="1923" spc="98" b="true">
                <a:solidFill>
                  <a:srgbClr val="387EB8"/>
                </a:solidFill>
                <a:latin typeface="Poppins Bold"/>
                <a:ea typeface="Poppins Bold"/>
                <a:cs typeface="Poppins Bold"/>
                <a:sym typeface="Poppins Bold"/>
              </a:rPr>
              <a:t>my_set.update(["grape", "mango"])</a:t>
            </a:r>
          </a:p>
          <a:p>
            <a:pPr algn="l">
              <a:lnSpc>
                <a:spcPts val="2923"/>
              </a:lnSpc>
            </a:pPr>
            <a:r>
              <a:rPr lang="en-US" sz="1923" spc="98" b="true">
                <a:solidFill>
                  <a:srgbClr val="387EB8"/>
                </a:solidFill>
                <a:latin typeface="Poppins Bold"/>
                <a:ea typeface="Poppins Bold"/>
                <a:cs typeface="Poppins Bold"/>
                <a:sym typeface="Poppins Bold"/>
              </a:rPr>
              <a:t>print(my_set)  # {'apple', 'banana', 'orange', 'grape', 'mango'}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319926" y="4306780"/>
            <a:ext cx="7532853" cy="2863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1923" spc="98" b="true">
                <a:solidFill>
                  <a:srgbClr val="366994"/>
                </a:solidFill>
                <a:latin typeface="Poppins Bold"/>
                <a:ea typeface="Poppins Bold"/>
                <a:cs typeface="Poppins Bold"/>
                <a:sym typeface="Poppins Bold"/>
              </a:rPr>
              <a:t>my_set = {'apple', 'banana', 'orange', 'grape', 'mango'}</a:t>
            </a:r>
          </a:p>
          <a:p>
            <a:pPr algn="l">
              <a:lnSpc>
                <a:spcPts val="2500"/>
              </a:lnSpc>
            </a:pPr>
          </a:p>
          <a:p>
            <a:pPr algn="l">
              <a:lnSpc>
                <a:spcPts val="2500"/>
              </a:lnSpc>
            </a:pPr>
            <a:r>
              <a:rPr lang="en-US" sz="1923" spc="98" b="true">
                <a:solidFill>
                  <a:srgbClr val="071330"/>
                </a:solidFill>
                <a:latin typeface="Poppins Bold"/>
                <a:ea typeface="Poppins Bold"/>
                <a:cs typeface="Poppins Bold"/>
                <a:sym typeface="Poppins Bold"/>
              </a:rPr>
              <a:t># remove a single element</a:t>
            </a:r>
          </a:p>
          <a:p>
            <a:pPr algn="l">
              <a:lnSpc>
                <a:spcPts val="2500"/>
              </a:lnSpc>
            </a:pPr>
            <a:r>
              <a:rPr lang="en-US" sz="1923" spc="98" b="true">
                <a:solidFill>
                  <a:srgbClr val="366994"/>
                </a:solidFill>
                <a:latin typeface="Poppins Bold"/>
                <a:ea typeface="Poppins Bold"/>
                <a:cs typeface="Poppins Bold"/>
                <a:sym typeface="Poppins Bold"/>
              </a:rPr>
              <a:t>my_set.remove("banana")</a:t>
            </a:r>
          </a:p>
          <a:p>
            <a:pPr algn="l">
              <a:lnSpc>
                <a:spcPts val="2500"/>
              </a:lnSpc>
            </a:pPr>
            <a:r>
              <a:rPr lang="en-US" sz="1923" spc="98" b="true">
                <a:solidFill>
                  <a:srgbClr val="366994"/>
                </a:solidFill>
                <a:latin typeface="Poppins Bold"/>
                <a:ea typeface="Poppins Bold"/>
                <a:cs typeface="Poppins Bold"/>
                <a:sym typeface="Poppins Bold"/>
              </a:rPr>
              <a:t>print(my_set)  # {'apple', 'orange', 'grape', 'mango'}</a:t>
            </a:r>
          </a:p>
          <a:p>
            <a:pPr algn="l">
              <a:lnSpc>
                <a:spcPts val="2500"/>
              </a:lnSpc>
            </a:pPr>
          </a:p>
          <a:p>
            <a:pPr algn="l">
              <a:lnSpc>
                <a:spcPts val="2500"/>
              </a:lnSpc>
            </a:pPr>
            <a:r>
              <a:rPr lang="en-US" sz="1923" spc="98" b="true">
                <a:solidFill>
                  <a:srgbClr val="071330"/>
                </a:solidFill>
                <a:latin typeface="Poppins Bold"/>
                <a:ea typeface="Poppins Bold"/>
                <a:cs typeface="Poppins Bold"/>
                <a:sym typeface="Poppins Bold"/>
              </a:rPr>
              <a:t># Remove all elements</a:t>
            </a:r>
          </a:p>
          <a:p>
            <a:pPr algn="l">
              <a:lnSpc>
                <a:spcPts val="2500"/>
              </a:lnSpc>
            </a:pPr>
            <a:r>
              <a:rPr lang="en-US" sz="1923" spc="98" b="true">
                <a:solidFill>
                  <a:srgbClr val="366994"/>
                </a:solidFill>
                <a:latin typeface="Poppins Bold"/>
                <a:ea typeface="Poppins Bold"/>
                <a:cs typeface="Poppins Bold"/>
                <a:sym typeface="Poppins Bold"/>
              </a:rPr>
              <a:t>my_set.clear()</a:t>
            </a:r>
          </a:p>
          <a:p>
            <a:pPr algn="l">
              <a:lnSpc>
                <a:spcPts val="2923"/>
              </a:lnSpc>
            </a:pPr>
            <a:r>
              <a:rPr lang="en-US" sz="1923" spc="98" b="true">
                <a:solidFill>
                  <a:srgbClr val="366994"/>
                </a:solidFill>
                <a:latin typeface="Poppins Bold"/>
                <a:ea typeface="Poppins Bold"/>
                <a:cs typeface="Poppins Bold"/>
                <a:sym typeface="Poppins Bold"/>
              </a:rPr>
              <a:t>print(my_set)  # set()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74043" y="3191958"/>
            <a:ext cx="6649675" cy="599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4"/>
              </a:lnSpc>
            </a:pPr>
            <a:r>
              <a:rPr lang="en-US" sz="1923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.add() </a:t>
            </a:r>
          </a:p>
          <a:p>
            <a:pPr algn="l">
              <a:lnSpc>
                <a:spcPts val="2384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275353" y="3191958"/>
            <a:ext cx="6649675" cy="30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4"/>
              </a:lnSpc>
            </a:pPr>
            <a:r>
              <a:rPr lang="en-US" sz="1923" b="true">
                <a:solidFill>
                  <a:srgbClr val="071330"/>
                </a:solidFill>
                <a:latin typeface="Poppins Bold"/>
                <a:ea typeface="Poppins Bold"/>
                <a:cs typeface="Poppins Bold"/>
                <a:sym typeface="Poppins Bold"/>
              </a:rPr>
              <a:t>.remove()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821779" y="3211008"/>
            <a:ext cx="182953" cy="182953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9319926" y="3211008"/>
            <a:ext cx="182953" cy="182953"/>
            <a:chOff x="0" y="0"/>
            <a:chExt cx="6350000" cy="6350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060868" y="3211008"/>
            <a:ext cx="182953" cy="182953"/>
            <a:chOff x="0" y="0"/>
            <a:chExt cx="6350000" cy="6350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9559015" y="3211008"/>
            <a:ext cx="182953" cy="182953"/>
            <a:chOff x="0" y="0"/>
            <a:chExt cx="6350000" cy="6350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298977" y="3211008"/>
            <a:ext cx="182953" cy="182953"/>
            <a:chOff x="0" y="0"/>
            <a:chExt cx="6350000" cy="63500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9797125" y="3211008"/>
            <a:ext cx="182953" cy="182953"/>
            <a:chOff x="0" y="0"/>
            <a:chExt cx="6350000" cy="63500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6AC6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32097" y="2522325"/>
            <a:ext cx="9209224" cy="6912240"/>
            <a:chOff x="0" y="0"/>
            <a:chExt cx="4607381" cy="34581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7381" cy="3458199"/>
            </a:xfrm>
            <a:custGeom>
              <a:avLst/>
              <a:gdLst/>
              <a:ahLst/>
              <a:cxnLst/>
              <a:rect r="r" b="b" t="t" l="l"/>
              <a:pathLst>
                <a:path h="3458199" w="4607381">
                  <a:moveTo>
                    <a:pt x="26061" y="0"/>
                  </a:moveTo>
                  <a:lnTo>
                    <a:pt x="4581320" y="0"/>
                  </a:lnTo>
                  <a:cubicBezTo>
                    <a:pt x="4595713" y="0"/>
                    <a:pt x="4607381" y="11668"/>
                    <a:pt x="4607381" y="26061"/>
                  </a:cubicBezTo>
                  <a:lnTo>
                    <a:pt x="4607381" y="3432138"/>
                  </a:lnTo>
                  <a:cubicBezTo>
                    <a:pt x="4607381" y="3446531"/>
                    <a:pt x="4595713" y="3458199"/>
                    <a:pt x="4581320" y="3458199"/>
                  </a:cubicBezTo>
                  <a:lnTo>
                    <a:pt x="26061" y="3458199"/>
                  </a:lnTo>
                  <a:cubicBezTo>
                    <a:pt x="11668" y="3458199"/>
                    <a:pt x="0" y="3446531"/>
                    <a:pt x="0" y="3432138"/>
                  </a:cubicBezTo>
                  <a:lnTo>
                    <a:pt x="0" y="26061"/>
                  </a:lnTo>
                  <a:cubicBezTo>
                    <a:pt x="0" y="11668"/>
                    <a:pt x="11668" y="0"/>
                    <a:pt x="2606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07381" cy="34962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426752" y="994823"/>
            <a:ext cx="5434495" cy="994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16"/>
              </a:lnSpc>
            </a:pPr>
            <a:r>
              <a:rPr lang="en-US" sz="6746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Set Methods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056041" y="3628180"/>
            <a:ext cx="7532853" cy="3620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5245" indent="-207623" lvl="1">
              <a:lnSpc>
                <a:spcPts val="4173"/>
              </a:lnSpc>
              <a:buFont typeface="Arial"/>
              <a:buChar char="•"/>
            </a:pPr>
            <a:r>
              <a:rPr lang="en-US" b="true" sz="1923" spc="98">
                <a:solidFill>
                  <a:srgbClr val="387EB8"/>
                </a:solidFill>
                <a:latin typeface="Poppins Bold"/>
                <a:ea typeface="Poppins Bold"/>
                <a:cs typeface="Poppins Bold"/>
                <a:sym typeface="Poppins Bold"/>
              </a:rPr>
              <a:t>.copy() → Returns a copy of the set</a:t>
            </a:r>
          </a:p>
          <a:p>
            <a:pPr algn="l" marL="415245" indent="-207623" lvl="1">
              <a:lnSpc>
                <a:spcPts val="4173"/>
              </a:lnSpc>
              <a:buFont typeface="Arial"/>
              <a:buChar char="•"/>
            </a:pPr>
            <a:r>
              <a:rPr lang="en-US" b="true" sz="1923" spc="98">
                <a:solidFill>
                  <a:srgbClr val="387EB8"/>
                </a:solidFill>
                <a:latin typeface="Poppins Bold"/>
                <a:ea typeface="Poppins Bold"/>
                <a:cs typeface="Poppins Bold"/>
                <a:sym typeface="Poppins Bold"/>
              </a:rPr>
              <a:t>.pop() → Removes and returns an</a:t>
            </a:r>
            <a:r>
              <a:rPr lang="en-US" b="true" sz="1923" spc="98">
                <a:solidFill>
                  <a:srgbClr val="387EB8"/>
                </a:solidFill>
                <a:latin typeface="Poppins Bold"/>
                <a:ea typeface="Poppins Bold"/>
                <a:cs typeface="Poppins Bold"/>
                <a:sym typeface="Poppins Bold"/>
              </a:rPr>
              <a:t> arbitrary element</a:t>
            </a:r>
          </a:p>
          <a:p>
            <a:pPr algn="l" marL="415245" indent="-207623" lvl="1">
              <a:lnSpc>
                <a:spcPts val="4173"/>
              </a:lnSpc>
              <a:buFont typeface="Arial"/>
              <a:buChar char="•"/>
            </a:pPr>
            <a:r>
              <a:rPr lang="en-US" b="true" sz="1923" spc="98">
                <a:solidFill>
                  <a:srgbClr val="387EB8"/>
                </a:solidFill>
                <a:latin typeface="Poppins Bold"/>
                <a:ea typeface="Poppins Bold"/>
                <a:cs typeface="Poppins Bold"/>
                <a:sym typeface="Poppins Bold"/>
              </a:rPr>
              <a:t>.clear() → Removes all elements</a:t>
            </a:r>
          </a:p>
          <a:p>
            <a:pPr algn="l" marL="415245" indent="-207623" lvl="1">
              <a:lnSpc>
                <a:spcPts val="4173"/>
              </a:lnSpc>
              <a:buFont typeface="Arial"/>
              <a:buChar char="•"/>
            </a:pPr>
            <a:r>
              <a:rPr lang="en-US" b="true" sz="1923" spc="98">
                <a:solidFill>
                  <a:srgbClr val="387EB8"/>
                </a:solidFill>
                <a:latin typeface="Poppins Bold"/>
                <a:ea typeface="Poppins Bold"/>
                <a:cs typeface="Poppins Bold"/>
                <a:sym typeface="Poppins Bold"/>
              </a:rPr>
              <a:t>.issub</a:t>
            </a:r>
            <a:r>
              <a:rPr lang="en-US" b="true" sz="1923" spc="98">
                <a:solidFill>
                  <a:srgbClr val="387EB8"/>
                </a:solidFill>
                <a:latin typeface="Poppins Bold"/>
                <a:ea typeface="Poppins Bold"/>
                <a:cs typeface="Poppins Bold"/>
                <a:sym typeface="Poppins Bold"/>
              </a:rPr>
              <a:t>set(set2) → Checks if set1 is a subset of set2</a:t>
            </a:r>
          </a:p>
          <a:p>
            <a:pPr algn="l" marL="415245" indent="-207623" lvl="1">
              <a:lnSpc>
                <a:spcPts val="4173"/>
              </a:lnSpc>
              <a:buFont typeface="Arial"/>
              <a:buChar char="•"/>
            </a:pPr>
            <a:r>
              <a:rPr lang="en-US" b="true" sz="1923" spc="98">
                <a:solidFill>
                  <a:srgbClr val="387EB8"/>
                </a:solidFill>
                <a:latin typeface="Poppins Bold"/>
                <a:ea typeface="Poppins Bold"/>
                <a:cs typeface="Poppins Bold"/>
                <a:sym typeface="Poppins Bold"/>
              </a:rPr>
              <a:t>.issu</a:t>
            </a:r>
            <a:r>
              <a:rPr lang="en-US" b="true" sz="1923" spc="98">
                <a:solidFill>
                  <a:srgbClr val="387EB8"/>
                </a:solidFill>
                <a:latin typeface="Poppins Bold"/>
                <a:ea typeface="Poppins Bold"/>
                <a:cs typeface="Poppins Bold"/>
                <a:sym typeface="Poppins Bold"/>
              </a:rPr>
              <a:t>perset(set2) → Checks if set1 is a superset of set2</a:t>
            </a:r>
          </a:p>
          <a:p>
            <a:pPr algn="l">
              <a:lnSpc>
                <a:spcPts val="4173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4986954" y="2791695"/>
            <a:ext cx="182953" cy="182953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5226043" y="2791695"/>
            <a:ext cx="182953" cy="182953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5464153" y="2791695"/>
            <a:ext cx="182953" cy="182953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FCF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42976" y="2346060"/>
            <a:ext cx="8202872" cy="6912240"/>
            <a:chOff x="0" y="0"/>
            <a:chExt cx="4103903" cy="34581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03903" cy="3458199"/>
            </a:xfrm>
            <a:custGeom>
              <a:avLst/>
              <a:gdLst/>
              <a:ahLst/>
              <a:cxnLst/>
              <a:rect r="r" b="b" t="t" l="l"/>
              <a:pathLst>
                <a:path h="3458199" w="4103903">
                  <a:moveTo>
                    <a:pt x="29258" y="0"/>
                  </a:moveTo>
                  <a:lnTo>
                    <a:pt x="4074645" y="0"/>
                  </a:lnTo>
                  <a:cubicBezTo>
                    <a:pt x="4090804" y="0"/>
                    <a:pt x="4103903" y="13099"/>
                    <a:pt x="4103903" y="29258"/>
                  </a:cubicBezTo>
                  <a:lnTo>
                    <a:pt x="4103903" y="3428941"/>
                  </a:lnTo>
                  <a:cubicBezTo>
                    <a:pt x="4103903" y="3436701"/>
                    <a:pt x="4100821" y="3444142"/>
                    <a:pt x="4095333" y="3449629"/>
                  </a:cubicBezTo>
                  <a:cubicBezTo>
                    <a:pt x="4089846" y="3455117"/>
                    <a:pt x="4082405" y="3458199"/>
                    <a:pt x="4074645" y="3458199"/>
                  </a:cubicBezTo>
                  <a:lnTo>
                    <a:pt x="29258" y="3458199"/>
                  </a:lnTo>
                  <a:cubicBezTo>
                    <a:pt x="21498" y="3458199"/>
                    <a:pt x="14056" y="3455117"/>
                    <a:pt x="8569" y="3449629"/>
                  </a:cubicBezTo>
                  <a:cubicBezTo>
                    <a:pt x="3083" y="3444142"/>
                    <a:pt x="0" y="3436701"/>
                    <a:pt x="0" y="3428941"/>
                  </a:cubicBezTo>
                  <a:lnTo>
                    <a:pt x="0" y="29258"/>
                  </a:lnTo>
                  <a:cubicBezTo>
                    <a:pt x="0" y="21498"/>
                    <a:pt x="3083" y="14056"/>
                    <a:pt x="8569" y="8569"/>
                  </a:cubicBezTo>
                  <a:cubicBezTo>
                    <a:pt x="14056" y="3083"/>
                    <a:pt x="21498" y="0"/>
                    <a:pt x="29258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103903" cy="34962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408996" y="1057275"/>
            <a:ext cx="7670831" cy="994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16"/>
              </a:lnSpc>
            </a:pPr>
            <a:r>
              <a:rPr lang="en-US" sz="6746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Use Cases of Sets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497951" y="3372710"/>
            <a:ext cx="7532853" cy="4668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5245" indent="-207623" lvl="1">
              <a:lnSpc>
                <a:spcPts val="4173"/>
              </a:lnSpc>
              <a:buFont typeface="Arial"/>
              <a:buChar char="•"/>
            </a:pPr>
            <a:r>
              <a:rPr lang="en-US" b="true" sz="1923" spc="98">
                <a:solidFill>
                  <a:srgbClr val="387EB8"/>
                </a:solidFill>
                <a:latin typeface="Poppins Bold"/>
                <a:ea typeface="Poppins Bold"/>
                <a:cs typeface="Poppins Bold"/>
                <a:sym typeface="Poppins Bold"/>
              </a:rPr>
              <a:t>Removing Duplicates → Extract unique elements from a list</a:t>
            </a:r>
          </a:p>
          <a:p>
            <a:pPr algn="l" marL="415245" indent="-207623" lvl="1">
              <a:lnSpc>
                <a:spcPts val="4173"/>
              </a:lnSpc>
              <a:buFont typeface="Arial"/>
              <a:buChar char="•"/>
            </a:pPr>
            <a:r>
              <a:rPr lang="en-US" b="true" sz="1923" spc="98">
                <a:solidFill>
                  <a:srgbClr val="387EB8"/>
                </a:solidFill>
                <a:latin typeface="Poppins Bold"/>
                <a:ea typeface="Poppins Bold"/>
                <a:cs typeface="Poppins Bold"/>
                <a:sym typeface="Poppins Bold"/>
              </a:rPr>
              <a:t>Mathematical Operations → Union, intersection, and difference</a:t>
            </a:r>
          </a:p>
          <a:p>
            <a:pPr algn="l" marL="415245" indent="-207623" lvl="1">
              <a:lnSpc>
                <a:spcPts val="4173"/>
              </a:lnSpc>
              <a:buFont typeface="Arial"/>
              <a:buChar char="•"/>
            </a:pPr>
            <a:r>
              <a:rPr lang="en-US" b="true" sz="1923" spc="98">
                <a:solidFill>
                  <a:srgbClr val="387EB8"/>
                </a:solidFill>
                <a:latin typeface="Poppins Bold"/>
                <a:ea typeface="Poppins Bold"/>
                <a:cs typeface="Poppins Bold"/>
                <a:sym typeface="Poppins Bold"/>
              </a:rPr>
              <a:t>Efficient Lookups → Checking membership in constant time (O(1))</a:t>
            </a:r>
          </a:p>
          <a:p>
            <a:pPr algn="l" marL="415245" indent="-207623" lvl="1">
              <a:lnSpc>
                <a:spcPts val="4173"/>
              </a:lnSpc>
              <a:buFont typeface="Arial"/>
              <a:buChar char="•"/>
            </a:pPr>
            <a:r>
              <a:rPr lang="en-US" b="true" sz="1923" spc="98">
                <a:solidFill>
                  <a:srgbClr val="387EB8"/>
                </a:solidFill>
                <a:latin typeface="Poppins Bold"/>
                <a:ea typeface="Poppins Bold"/>
                <a:cs typeface="Poppins Bold"/>
                <a:sym typeface="Poppins Bold"/>
              </a:rPr>
              <a:t>Data Filtering → Eliminating duplicate values from large datasets</a:t>
            </a:r>
          </a:p>
          <a:p>
            <a:pPr algn="l">
              <a:lnSpc>
                <a:spcPts val="4173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6358738" y="2596380"/>
            <a:ext cx="6649675" cy="30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4"/>
              </a:lnSpc>
            </a:pPr>
            <a:r>
              <a:rPr lang="en-US" sz="1923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Use Cases of Sets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5406474" y="2615430"/>
            <a:ext cx="182953" cy="182953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5645563" y="2615430"/>
            <a:ext cx="182953" cy="182953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5883673" y="2615430"/>
            <a:ext cx="182953" cy="182953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DAGfR-Cbmjs</dc:identifier>
  <dcterms:modified xsi:type="dcterms:W3CDTF">2011-08-01T06:04:30Z</dcterms:modified>
  <cp:revision>1</cp:revision>
  <dc:title>Python Sets</dc:title>
</cp:coreProperties>
</file>