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regular.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font" Target="fonts/HelveticaNeue-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9c3d7531_1_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db9c3d7531_1_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db9c3d7531_1_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b928ebb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b928ebb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b9c3d7531_1_13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b9c3d7531_1_138: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db9c3d7531_1_1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b9c3d7531_1_146: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b9c3d7531_1_14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b9c3d7531_1_154: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db9c3d7531_1_15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b9c3d7531_1_162: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db9c3d7531_1_16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b9c3d7531_1_170: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db9c3d7531_1_17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b9c3d7531_1_178: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db9c3d7531_1_17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b9c3d7531_1_186: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db9c3d7531_1_18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b9c3d7531_1_194: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db9c3d7531_1_19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b9c3d7531_1_20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db9c3d7531_1_20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db9c3d7531_1_2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b9c3d7531_1_48: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db9c3d7531_1_4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b9c3d7531_1_21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db9c3d7531_1_21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db9c3d7531_1_2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b9c3d7531_1_8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db9c3d7531_1_88: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db9c3d7531_1_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9c3d7531_1_95:notes"/>
          <p:cNvSpPr txBox="1"/>
          <p:nvPr>
            <p:ph idx="1" type="body"/>
          </p:nvPr>
        </p:nvSpPr>
        <p:spPr>
          <a:xfrm>
            <a:off x="685800" y="4400549"/>
            <a:ext cx="5486400" cy="360045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db9c3d7531_1_9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b928ebb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b928ebb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a:t>I</a:t>
            </a:r>
            <a:r>
              <a:rPr lang="en"/>
              <a:t>mport essential data analysis libraries: Pandas for data manipulation, NumPy for numerical operations, Matplotlib for plotting, and Seaborn for statistical visualization.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b928ebb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b928ebb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b928ebb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b928ebb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b928ebb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b928ebb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b928ebb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b928ebb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2" name="Shape 52"/>
        <p:cNvGrpSpPr/>
        <p:nvPr/>
      </p:nvGrpSpPr>
      <p:grpSpPr>
        <a:xfrm>
          <a:off x="0" y="0"/>
          <a:ext cx="0" cy="0"/>
          <a:chOff x="0" y="0"/>
          <a:chExt cx="0" cy="0"/>
        </a:xfrm>
      </p:grpSpPr>
      <p:sp>
        <p:nvSpPr>
          <p:cNvPr id="53" name="Google Shape;53;p14"/>
          <p:cNvSpPr/>
          <p:nvPr/>
        </p:nvSpPr>
        <p:spPr>
          <a:xfrm>
            <a:off x="5428445" y="2542772"/>
            <a:ext cx="3487080" cy="1280003"/>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14"/>
          <p:cNvSpPr txBox="1"/>
          <p:nvPr>
            <p:ph type="title"/>
          </p:nvPr>
        </p:nvSpPr>
        <p:spPr>
          <a:xfrm>
            <a:off x="5689242" y="2723881"/>
            <a:ext cx="3003997" cy="948847"/>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2500"/>
              <a:buFont typeface="Arial"/>
              <a:buNone/>
              <a:defRPr b="1" i="0" sz="2500" u="none" cap="none" strike="noStrike">
                <a:solidFill>
                  <a:srgbClr val="000000"/>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pic>
        <p:nvPicPr>
          <p:cNvPr descr="University of Massachusetts Amherst" id="55" name="Google Shape;55;p14"/>
          <p:cNvPicPr preferRelativeResize="0"/>
          <p:nvPr/>
        </p:nvPicPr>
        <p:blipFill rotWithShape="1">
          <a:blip r:embed="rId2">
            <a:alphaModFix amt="35000"/>
          </a:blip>
          <a:srcRect b="0" l="0" r="0" t="0"/>
          <a:stretch/>
        </p:blipFill>
        <p:spPr>
          <a:xfrm>
            <a:off x="841676" y="909940"/>
            <a:ext cx="3627882" cy="3627882"/>
          </a:xfrm>
          <a:prstGeom prst="rect">
            <a:avLst/>
          </a:prstGeom>
          <a:noFill/>
          <a:ln>
            <a:noFill/>
          </a:ln>
        </p:spPr>
      </p:pic>
    </p:spTree>
  </p:cSld>
  <p:clrMapOvr>
    <a:masterClrMapping/>
  </p:clrMapOvr>
  <p:extLst>
    <p:ext uri="{DCECCB84-F9BA-43D5-87BE-67443E8EF086}">
      <p15:sldGuideLst>
        <p15:guide id="1" pos="3582">
          <p15:clr>
            <a:srgbClr val="FBAE40"/>
          </p15:clr>
        </p15:guide>
        <p15:guide id="2" orient="horz" pos="17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Table">
  <p:cSld name="Full Block-Table">
    <p:spTree>
      <p:nvGrpSpPr>
        <p:cNvPr id="63" name="Shape 63"/>
        <p:cNvGrpSpPr/>
        <p:nvPr/>
      </p:nvGrpSpPr>
      <p:grpSpPr>
        <a:xfrm>
          <a:off x="0" y="0"/>
          <a:ext cx="0" cy="0"/>
          <a:chOff x="0" y="0"/>
          <a:chExt cx="0" cy="0"/>
        </a:xfrm>
      </p:grpSpPr>
      <p:sp>
        <p:nvSpPr>
          <p:cNvPr id="64" name="Google Shape;64;p16"/>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6"/>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text">
  <p:cSld name="Full Block-text">
    <p:spTree>
      <p:nvGrpSpPr>
        <p:cNvPr id="66" name="Shape 66"/>
        <p:cNvGrpSpPr/>
        <p:nvPr/>
      </p:nvGrpSpPr>
      <p:grpSpPr>
        <a:xfrm>
          <a:off x="0" y="0"/>
          <a:ext cx="0" cy="0"/>
          <a:chOff x="0" y="0"/>
          <a:chExt cx="0" cy="0"/>
        </a:xfrm>
      </p:grpSpPr>
      <p:sp>
        <p:nvSpPr>
          <p:cNvPr id="67" name="Google Shape;67;p17"/>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7"/>
          <p:cNvSpPr txBox="1"/>
          <p:nvPr>
            <p:ph idx="1" type="body"/>
          </p:nvPr>
        </p:nvSpPr>
        <p:spPr>
          <a:xfrm>
            <a:off x="473202" y="1114425"/>
            <a:ext cx="7351776" cy="285490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7"/>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Text_Pic">
  <p:cSld name="2 Columns-Text_Pic">
    <p:spTree>
      <p:nvGrpSpPr>
        <p:cNvPr id="70" name="Shape 70"/>
        <p:cNvGrpSpPr/>
        <p:nvPr/>
      </p:nvGrpSpPr>
      <p:grpSpPr>
        <a:xfrm>
          <a:off x="0" y="0"/>
          <a:ext cx="0" cy="0"/>
          <a:chOff x="0" y="0"/>
          <a:chExt cx="0" cy="0"/>
        </a:xfrm>
      </p:grpSpPr>
      <p:sp>
        <p:nvSpPr>
          <p:cNvPr id="71" name="Google Shape;71;p18"/>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8"/>
          <p:cNvSpPr txBox="1"/>
          <p:nvPr>
            <p:ph idx="1" type="body"/>
          </p:nvPr>
        </p:nvSpPr>
        <p:spPr>
          <a:xfrm>
            <a:off x="473201" y="1117854"/>
            <a:ext cx="3977640" cy="286875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8"/>
          <p:cNvSpPr/>
          <p:nvPr>
            <p:ph idx="2" type="pic"/>
          </p:nvPr>
        </p:nvSpPr>
        <p:spPr>
          <a:xfrm>
            <a:off x="4668440" y="1117854"/>
            <a:ext cx="3785616" cy="2868216"/>
          </a:xfrm>
          <a:prstGeom prst="rect">
            <a:avLst/>
          </a:prstGeom>
          <a:noFill/>
          <a:ln>
            <a:noFill/>
          </a:ln>
        </p:spPr>
      </p:sp>
      <p:sp>
        <p:nvSpPr>
          <p:cNvPr id="74" name="Google Shape;74;p18"/>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Text_Chart">
  <p:cSld name="2 Columns-Text_Chart">
    <p:spTree>
      <p:nvGrpSpPr>
        <p:cNvPr id="75" name="Shape 75"/>
        <p:cNvGrpSpPr/>
        <p:nvPr/>
      </p:nvGrpSpPr>
      <p:grpSpPr>
        <a:xfrm>
          <a:off x="0" y="0"/>
          <a:ext cx="0" cy="0"/>
          <a:chOff x="0" y="0"/>
          <a:chExt cx="0" cy="0"/>
        </a:xfrm>
      </p:grpSpPr>
      <p:sp>
        <p:nvSpPr>
          <p:cNvPr id="76" name="Google Shape;76;p19"/>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9"/>
          <p:cNvSpPr txBox="1"/>
          <p:nvPr>
            <p:ph idx="1" type="body"/>
          </p:nvPr>
        </p:nvSpPr>
        <p:spPr>
          <a:xfrm>
            <a:off x="473202" y="1117854"/>
            <a:ext cx="3977640" cy="28666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9"/>
          <p:cNvSpPr/>
          <p:nvPr>
            <p:ph idx="2" type="chart"/>
          </p:nvPr>
        </p:nvSpPr>
        <p:spPr>
          <a:xfrm>
            <a:off x="4670298" y="1117854"/>
            <a:ext cx="3782615" cy="286664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9"/>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Pic">
  <p:cSld name="Full block-Pic">
    <p:spTree>
      <p:nvGrpSpPr>
        <p:cNvPr id="80" name="Shape 80"/>
        <p:cNvGrpSpPr/>
        <p:nvPr/>
      </p:nvGrpSpPr>
      <p:grpSpPr>
        <a:xfrm>
          <a:off x="0" y="0"/>
          <a:ext cx="0" cy="0"/>
          <a:chOff x="0" y="0"/>
          <a:chExt cx="0" cy="0"/>
        </a:xfrm>
      </p:grpSpPr>
      <p:sp>
        <p:nvSpPr>
          <p:cNvPr id="81" name="Google Shape;81;p20"/>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20"/>
          <p:cNvSpPr/>
          <p:nvPr>
            <p:ph idx="2" type="pic"/>
          </p:nvPr>
        </p:nvSpPr>
        <p:spPr>
          <a:xfrm>
            <a:off x="472679" y="1114425"/>
            <a:ext cx="7352109" cy="2868216"/>
          </a:xfrm>
          <a:prstGeom prst="rect">
            <a:avLst/>
          </a:prstGeom>
          <a:noFill/>
          <a:ln>
            <a:noFill/>
          </a:ln>
        </p:spPr>
      </p:sp>
      <p:sp>
        <p:nvSpPr>
          <p:cNvPr id="83" name="Google Shape;83;p20"/>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Chart">
  <p:cSld name="Full block-Chart">
    <p:spTree>
      <p:nvGrpSpPr>
        <p:cNvPr id="84" name="Shape 84"/>
        <p:cNvGrpSpPr/>
        <p:nvPr/>
      </p:nvGrpSpPr>
      <p:grpSpPr>
        <a:xfrm>
          <a:off x="0" y="0"/>
          <a:ext cx="0" cy="0"/>
          <a:chOff x="0" y="0"/>
          <a:chExt cx="0" cy="0"/>
        </a:xfrm>
      </p:grpSpPr>
      <p:sp>
        <p:nvSpPr>
          <p:cNvPr id="85" name="Google Shape;85;p21"/>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1"/>
          <p:cNvSpPr/>
          <p:nvPr>
            <p:ph idx="2" type="chart"/>
          </p:nvPr>
        </p:nvSpPr>
        <p:spPr>
          <a:xfrm>
            <a:off x="473202" y="1114425"/>
            <a:ext cx="7358634" cy="28682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Text">
  <p:cSld name="Closing Slide-Text">
    <p:spTree>
      <p:nvGrpSpPr>
        <p:cNvPr id="90" name="Shape 90"/>
        <p:cNvGrpSpPr/>
        <p:nvPr/>
      </p:nvGrpSpPr>
      <p:grpSpPr>
        <a:xfrm>
          <a:off x="0" y="0"/>
          <a:ext cx="0" cy="0"/>
          <a:chOff x="0" y="0"/>
          <a:chExt cx="0" cy="0"/>
        </a:xfrm>
      </p:grpSpPr>
      <p:pic>
        <p:nvPicPr>
          <p:cNvPr descr="University of Massachusetts Amherst" id="91" name="Google Shape;91;p23"/>
          <p:cNvPicPr preferRelativeResize="0"/>
          <p:nvPr/>
        </p:nvPicPr>
        <p:blipFill rotWithShape="1">
          <a:blip r:embed="rId2">
            <a:alphaModFix/>
          </a:blip>
          <a:srcRect b="0" l="0" r="0" t="0"/>
          <a:stretch/>
        </p:blipFill>
        <p:spPr>
          <a:xfrm>
            <a:off x="3672445" y="3935896"/>
            <a:ext cx="1646415" cy="643003"/>
          </a:xfrm>
          <a:prstGeom prst="rect">
            <a:avLst/>
          </a:prstGeom>
          <a:noFill/>
          <a:ln>
            <a:noFill/>
          </a:ln>
        </p:spPr>
      </p:pic>
      <p:sp>
        <p:nvSpPr>
          <p:cNvPr id="92" name="Google Shape;92;p23"/>
          <p:cNvSpPr txBox="1"/>
          <p:nvPr>
            <p:ph idx="1" type="body"/>
          </p:nvPr>
        </p:nvSpPr>
        <p:spPr>
          <a:xfrm>
            <a:off x="228600" y="2250248"/>
            <a:ext cx="8686800" cy="643003"/>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2500"/>
              <a:buFont typeface="Arial"/>
              <a:buNone/>
              <a:defRPr b="0" i="0" sz="25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25469" y="225469"/>
            <a:ext cx="8689931" cy="4697260"/>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3582">
          <p15:clr>
            <a:srgbClr val="F26B43"/>
          </p15:clr>
        </p15:guide>
        <p15:guide id="4" orient="horz" pos="171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5"/>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A5A5A5"/>
                </a:solidFill>
                <a:latin typeface="Arial"/>
                <a:ea typeface="Arial"/>
                <a:cs typeface="Arial"/>
                <a:sym typeface="Arial"/>
              </a:defRPr>
            </a:lvl1pPr>
            <a:lvl2pPr indent="0" lvl="1" marL="0" marR="0" rtl="0" algn="r">
              <a:spcBef>
                <a:spcPts val="0"/>
              </a:spcBef>
              <a:buNone/>
              <a:defRPr sz="900">
                <a:solidFill>
                  <a:srgbClr val="A5A5A5"/>
                </a:solidFill>
                <a:latin typeface="Arial"/>
                <a:ea typeface="Arial"/>
                <a:cs typeface="Arial"/>
                <a:sym typeface="Arial"/>
              </a:defRPr>
            </a:lvl2pPr>
            <a:lvl3pPr indent="0" lvl="2" marL="0" marR="0" rtl="0" algn="r">
              <a:spcBef>
                <a:spcPts val="0"/>
              </a:spcBef>
              <a:buNone/>
              <a:defRPr sz="900">
                <a:solidFill>
                  <a:srgbClr val="A5A5A5"/>
                </a:solidFill>
                <a:latin typeface="Arial"/>
                <a:ea typeface="Arial"/>
                <a:cs typeface="Arial"/>
                <a:sym typeface="Arial"/>
              </a:defRPr>
            </a:lvl3pPr>
            <a:lvl4pPr indent="0" lvl="3" marL="0" marR="0" rtl="0" algn="r">
              <a:spcBef>
                <a:spcPts val="0"/>
              </a:spcBef>
              <a:buNone/>
              <a:defRPr sz="900">
                <a:solidFill>
                  <a:srgbClr val="A5A5A5"/>
                </a:solidFill>
                <a:latin typeface="Arial"/>
                <a:ea typeface="Arial"/>
                <a:cs typeface="Arial"/>
                <a:sym typeface="Arial"/>
              </a:defRPr>
            </a:lvl4pPr>
            <a:lvl5pPr indent="0" lvl="4" marL="0" marR="0" rtl="0" algn="r">
              <a:spcBef>
                <a:spcPts val="0"/>
              </a:spcBef>
              <a:buNone/>
              <a:defRPr sz="900">
                <a:solidFill>
                  <a:srgbClr val="A5A5A5"/>
                </a:solidFill>
                <a:latin typeface="Arial"/>
                <a:ea typeface="Arial"/>
                <a:cs typeface="Arial"/>
                <a:sym typeface="Arial"/>
              </a:defRPr>
            </a:lvl5pPr>
            <a:lvl6pPr indent="0" lvl="5" marL="0" marR="0" rtl="0" algn="r">
              <a:spcBef>
                <a:spcPts val="0"/>
              </a:spcBef>
              <a:buNone/>
              <a:defRPr sz="900">
                <a:solidFill>
                  <a:srgbClr val="A5A5A5"/>
                </a:solidFill>
                <a:latin typeface="Arial"/>
                <a:ea typeface="Arial"/>
                <a:cs typeface="Arial"/>
                <a:sym typeface="Arial"/>
              </a:defRPr>
            </a:lvl6pPr>
            <a:lvl7pPr indent="0" lvl="6" marL="0" marR="0" rtl="0" algn="r">
              <a:spcBef>
                <a:spcPts val="0"/>
              </a:spcBef>
              <a:buNone/>
              <a:defRPr sz="900">
                <a:solidFill>
                  <a:srgbClr val="A5A5A5"/>
                </a:solidFill>
                <a:latin typeface="Arial"/>
                <a:ea typeface="Arial"/>
                <a:cs typeface="Arial"/>
                <a:sym typeface="Arial"/>
              </a:defRPr>
            </a:lvl7pPr>
            <a:lvl8pPr indent="0" lvl="7" marL="0" marR="0" rtl="0" algn="r">
              <a:spcBef>
                <a:spcPts val="0"/>
              </a:spcBef>
              <a:buNone/>
              <a:defRPr sz="900">
                <a:solidFill>
                  <a:srgbClr val="A5A5A5"/>
                </a:solidFill>
                <a:latin typeface="Arial"/>
                <a:ea typeface="Arial"/>
                <a:cs typeface="Arial"/>
                <a:sym typeface="Arial"/>
              </a:defRPr>
            </a:lvl8pPr>
            <a:lvl9pPr indent="0" lvl="8" marL="0" marR="0" rtl="0" algn="r">
              <a:spcBef>
                <a:spcPts val="0"/>
              </a:spcBef>
              <a:buNone/>
              <a:defRPr sz="900">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
        <p:nvSpPr>
          <p:cNvPr id="58" name="Google Shape;58;p15"/>
          <p:cNvSpPr/>
          <p:nvPr/>
        </p:nvSpPr>
        <p:spPr>
          <a:xfrm>
            <a:off x="0" y="4149090"/>
            <a:ext cx="384048" cy="678942"/>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Logo&#10;&#10;Description automatically generated" id="59" name="Google Shape;59;p15"/>
          <p:cNvPicPr preferRelativeResize="0"/>
          <p:nvPr/>
        </p:nvPicPr>
        <p:blipFill rotWithShape="1">
          <a:blip r:embed="rId1">
            <a:alphaModFix/>
          </a:blip>
          <a:srcRect b="17225" l="6673" r="9768" t="15880"/>
          <a:stretch/>
        </p:blipFill>
        <p:spPr>
          <a:xfrm>
            <a:off x="7927848" y="294894"/>
            <a:ext cx="1028700" cy="412750"/>
          </a:xfrm>
          <a:prstGeom prst="rect">
            <a:avLst/>
          </a:prstGeom>
          <a:noFill/>
          <a:ln>
            <a:noFill/>
          </a:ln>
        </p:spPr>
      </p:pic>
      <p:cxnSp>
        <p:nvCxnSpPr>
          <p:cNvPr id="60" name="Google Shape;60;p15"/>
          <p:cNvCxnSpPr/>
          <p:nvPr/>
        </p:nvCxnSpPr>
        <p:spPr>
          <a:xfrm>
            <a:off x="7927848" y="809244"/>
            <a:ext cx="1035558" cy="0"/>
          </a:xfrm>
          <a:prstGeom prst="straightConnector1">
            <a:avLst/>
          </a:prstGeom>
          <a:noFill/>
          <a:ln cap="flat" cmpd="sng" w="31750">
            <a:solidFill>
              <a:schemeClr val="dk1"/>
            </a:solidFill>
            <a:prstDash val="solid"/>
            <a:miter lim="800000"/>
            <a:headEnd len="sm" w="sm" type="none"/>
            <a:tailEnd len="sm" w="sm" type="none"/>
          </a:ln>
        </p:spPr>
      </p:cxnSp>
      <p:sp>
        <p:nvSpPr>
          <p:cNvPr id="61" name="Google Shape;61;p15"/>
          <p:cNvSpPr txBox="1"/>
          <p:nvPr>
            <p:ph idx="1" type="body"/>
          </p:nvPr>
        </p:nvSpPr>
        <p:spPr>
          <a:xfrm>
            <a:off x="473202" y="1117854"/>
            <a:ext cx="7886700" cy="2613959"/>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5"/>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881C1C"/>
              </a:buClr>
              <a:buSzPts val="2500"/>
              <a:buFont typeface="Arial"/>
              <a:buNone/>
              <a:defRPr b="1" i="0" sz="2500" u="none" cap="none" strike="noStrike">
                <a:solidFill>
                  <a:srgbClr val="881C1C"/>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2">
          <p15:clr>
            <a:srgbClr val="F26B43"/>
          </p15:clr>
        </p15:guide>
        <p15:guide id="2" pos="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2"/>
          <p:cNvSpPr/>
          <p:nvPr/>
        </p:nvSpPr>
        <p:spPr>
          <a:xfrm>
            <a:off x="234863" y="225469"/>
            <a:ext cx="8689931" cy="4697260"/>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colab.research.google.com/drive/1PERP3jgPXXmuYPpEvqGkZsSpqqFZfMz8?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4"/>
          <p:cNvSpPr txBox="1"/>
          <p:nvPr>
            <p:ph type="title"/>
          </p:nvPr>
        </p:nvSpPr>
        <p:spPr>
          <a:xfrm>
            <a:off x="5541383" y="2571750"/>
            <a:ext cx="3282341" cy="1191787"/>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0000"/>
              </a:buClr>
              <a:buSzPts val="2400"/>
              <a:buFont typeface="Times New Roman"/>
              <a:buNone/>
            </a:pPr>
            <a:r>
              <a:rPr lang="en" sz="2400">
                <a:latin typeface="Times New Roman"/>
                <a:ea typeface="Times New Roman"/>
                <a:cs typeface="Times New Roman"/>
                <a:sym typeface="Times New Roman"/>
              </a:rPr>
              <a:t>LOAN APPROVAL PREDICTION</a:t>
            </a:r>
            <a:endParaRPr/>
          </a:p>
        </p:txBody>
      </p:sp>
      <p:pic>
        <p:nvPicPr>
          <p:cNvPr id="99" name="Google Shape;99;p24"/>
          <p:cNvPicPr preferRelativeResize="0"/>
          <p:nvPr/>
        </p:nvPicPr>
        <p:blipFill rotWithShape="1">
          <a:blip r:embed="rId3">
            <a:alphaModFix/>
          </a:blip>
          <a:srcRect b="0" l="0" r="0" t="0"/>
          <a:stretch/>
        </p:blipFill>
        <p:spPr>
          <a:xfrm>
            <a:off x="310664" y="4225489"/>
            <a:ext cx="1219841" cy="571579"/>
          </a:xfrm>
          <a:prstGeom prst="rect">
            <a:avLst/>
          </a:prstGeom>
          <a:noFill/>
          <a:ln>
            <a:noFill/>
          </a:ln>
        </p:spPr>
      </p:pic>
      <p:sp>
        <p:nvSpPr>
          <p:cNvPr id="100" name="Google Shape;100;p24"/>
          <p:cNvSpPr txBox="1"/>
          <p:nvPr/>
        </p:nvSpPr>
        <p:spPr>
          <a:xfrm>
            <a:off x="5378395" y="3906276"/>
            <a:ext cx="3551465" cy="110799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lt1"/>
                </a:solidFill>
                <a:latin typeface="Times New Roman"/>
                <a:ea typeface="Times New Roman"/>
                <a:cs typeface="Times New Roman"/>
                <a:sym typeface="Times New Roman"/>
              </a:rPr>
              <a:t>Section -2 - Group 03</a:t>
            </a:r>
            <a:endParaRPr sz="1100"/>
          </a:p>
          <a:p>
            <a:pPr indent="0" lvl="0" marL="0" marR="0" rtl="0" algn="l">
              <a:spcBef>
                <a:spcPts val="0"/>
              </a:spcBef>
              <a:spcAft>
                <a:spcPts val="0"/>
              </a:spcAft>
              <a:buNone/>
            </a:pPr>
            <a:r>
              <a:rPr b="1" lang="en" sz="1400">
                <a:solidFill>
                  <a:schemeClr val="lt1"/>
                </a:solidFill>
                <a:latin typeface="Times New Roman"/>
                <a:ea typeface="Times New Roman"/>
                <a:cs typeface="Times New Roman"/>
                <a:sym typeface="Times New Roman"/>
              </a:rPr>
              <a:t>Marik Gesin</a:t>
            </a:r>
            <a:endParaRPr b="1"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400">
                <a:solidFill>
                  <a:schemeClr val="lt1"/>
                </a:solidFill>
                <a:latin typeface="Times New Roman"/>
                <a:ea typeface="Times New Roman"/>
                <a:cs typeface="Times New Roman"/>
                <a:sym typeface="Times New Roman"/>
              </a:rPr>
              <a:t>Mohammad Nowas</a:t>
            </a:r>
            <a:endParaRPr b="1"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400">
                <a:solidFill>
                  <a:schemeClr val="lt1"/>
                </a:solidFill>
                <a:latin typeface="Times New Roman"/>
                <a:ea typeface="Times New Roman"/>
                <a:cs typeface="Times New Roman"/>
                <a:sym typeface="Times New Roman"/>
              </a:rPr>
              <a:t>Prajwal Kumar Hemmakki Rathnakar</a:t>
            </a:r>
            <a:endParaRPr b="1"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400">
              <a:solidFill>
                <a:schemeClr val="lt1"/>
              </a:solidFill>
              <a:latin typeface="Times New Roman"/>
              <a:ea typeface="Times New Roman"/>
              <a:cs typeface="Times New Roman"/>
              <a:sym typeface="Times New Roman"/>
            </a:endParaRPr>
          </a:p>
        </p:txBody>
      </p:sp>
      <p:sp>
        <p:nvSpPr>
          <p:cNvPr id="101" name="Google Shape;101;p24"/>
          <p:cNvSpPr txBox="1"/>
          <p:nvPr/>
        </p:nvSpPr>
        <p:spPr>
          <a:xfrm>
            <a:off x="704311" y="346432"/>
            <a:ext cx="8001902" cy="9925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3000">
                <a:solidFill>
                  <a:srgbClr val="FFFFFF"/>
                </a:solidFill>
                <a:latin typeface="Times New Roman"/>
                <a:ea typeface="Times New Roman"/>
                <a:cs typeface="Times New Roman"/>
                <a:sym typeface="Times New Roman"/>
              </a:rPr>
              <a:t>SCH-MGMT 661: Appl/Artificial Intel Business</a:t>
            </a:r>
            <a:endParaRPr sz="1100"/>
          </a:p>
          <a:p>
            <a:pPr indent="0" lvl="0" marL="0" marR="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p:txBody>
      </p:sp>
      <p:pic>
        <p:nvPicPr>
          <p:cNvPr id="102" name="Google Shape;102;p24"/>
          <p:cNvPicPr preferRelativeResize="0"/>
          <p:nvPr/>
        </p:nvPicPr>
        <p:blipFill rotWithShape="1">
          <a:blip r:embed="rId4">
            <a:alphaModFix/>
          </a:blip>
          <a:srcRect b="0" l="0" r="0" t="0"/>
          <a:stretch/>
        </p:blipFill>
        <p:spPr>
          <a:xfrm>
            <a:off x="4705262" y="2698763"/>
            <a:ext cx="587828" cy="1064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609000" y="146750"/>
            <a:ext cx="7304700" cy="48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881C1C"/>
                </a:solidFill>
              </a:rPr>
              <a:t>Implementing AI-Driven Loan Approval Automation at STAR House</a:t>
            </a:r>
            <a:endParaRPr b="1" sz="1500">
              <a:solidFill>
                <a:srgbClr val="881C1C"/>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200">
                <a:solidFill>
                  <a:schemeClr val="dk1"/>
                </a:solidFill>
              </a:rPr>
              <a:t>Overview:</a:t>
            </a:r>
            <a:endParaRPr b="1"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Context:</a:t>
            </a:r>
            <a:r>
              <a:rPr lang="en" sz="1000">
                <a:solidFill>
                  <a:schemeClr val="dk1"/>
                </a:solidFill>
              </a:rPr>
              <a:t> STAR House, a financial institution, aims to automate loan approval processes to enhance efficiency, optimize resource utilization, and reduce financial risks.</a:t>
            </a:r>
            <a:endParaRPr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Project Goal:</a:t>
            </a:r>
            <a:r>
              <a:rPr lang="en" sz="1000">
                <a:solidFill>
                  <a:schemeClr val="dk1"/>
                </a:solidFill>
              </a:rPr>
              <a:t> Develop a predictive model using historical data to swiftly and accurately evaluate loan approval probabilities.</a:t>
            </a:r>
            <a:endParaRPr sz="10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b="1" lang="en" sz="1200">
                <a:solidFill>
                  <a:schemeClr val="dk1"/>
                </a:solidFill>
              </a:rPr>
              <a:t>Implementation Strategy</a:t>
            </a:r>
            <a:endParaRPr b="1"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Data Utilization:</a:t>
            </a:r>
            <a:r>
              <a:rPr lang="en" sz="1000">
                <a:solidFill>
                  <a:schemeClr val="dk1"/>
                </a:solidFill>
              </a:rPr>
              <a:t> Use historical customer data (income, credit history, property details, etc.) to train the machine learning models that predict loan eligibility.</a:t>
            </a:r>
            <a:endParaRPr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Models Deployed</a:t>
            </a:r>
            <a:r>
              <a:rPr b="1" lang="en" sz="1100">
                <a:solidFill>
                  <a:schemeClr val="dk1"/>
                </a:solidFill>
              </a:rPr>
              <a:t>:</a:t>
            </a:r>
            <a:r>
              <a:rPr lang="en" sz="1000">
                <a:solidFill>
                  <a:schemeClr val="dk1"/>
                </a:solidFill>
              </a:rPr>
              <a:t> Logistic Regression, Decision Tree, and K-NN algorithms to evaluate their effectiveness in predicting loan approvals</a:t>
            </a:r>
            <a:r>
              <a:rPr lang="en" sz="800">
                <a:solidFill>
                  <a:schemeClr val="dk1"/>
                </a:solidFill>
              </a:rPr>
              <a:t>.</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b="1" lang="en" sz="1200">
                <a:solidFill>
                  <a:schemeClr val="dk1"/>
                </a:solidFill>
              </a:rPr>
              <a:t>Business Im</a:t>
            </a:r>
            <a:r>
              <a:rPr b="1" lang="en" sz="1200">
                <a:solidFill>
                  <a:schemeClr val="dk1"/>
                </a:solidFill>
              </a:rPr>
              <a:t>pact</a:t>
            </a:r>
            <a:endParaRPr b="1"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Risk Mitigation:</a:t>
            </a:r>
            <a:r>
              <a:rPr lang="en" sz="1000">
                <a:solidFill>
                  <a:schemeClr val="dk1"/>
                </a:solidFill>
              </a:rPr>
              <a:t> </a:t>
            </a:r>
            <a:r>
              <a:rPr lang="en" sz="1000">
                <a:solidFill>
                  <a:schemeClr val="dk1"/>
                </a:solidFill>
              </a:rPr>
              <a:t>By automating the assessment process, the model prioritizes minimizing false positives (approving ineligible loans), thereby reducing potential financial losses.</a:t>
            </a:r>
            <a:endParaRPr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Operational Efficiency:</a:t>
            </a:r>
            <a:r>
              <a:rPr lang="en" sz="1000">
                <a:solidFill>
                  <a:schemeClr val="dk1"/>
                </a:solidFill>
              </a:rPr>
              <a:t> Streamlines the loan approval process, reducing the time and labor involved in manual assessments.</a:t>
            </a:r>
            <a:endParaRPr sz="10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Customer Experience:</a:t>
            </a:r>
            <a:r>
              <a:rPr lang="en" sz="1000">
                <a:solidFill>
                  <a:schemeClr val="dk1"/>
                </a:solidFill>
              </a:rPr>
              <a:t> Speedier loan processing improves customer satisfaction and trust in the financial services provided by STAR House.</a:t>
            </a:r>
            <a:endParaRPr sz="10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b="1" lang="en" sz="1200">
                <a:solidFill>
                  <a:schemeClr val="dk1"/>
                </a:solidFill>
              </a:rPr>
              <a:t>Key Performance Indicators (KPIs)</a:t>
            </a:r>
            <a:endParaRPr b="1" sz="1300">
              <a:solidFill>
                <a:schemeClr val="dk1"/>
              </a:solidFill>
            </a:endParaRPr>
          </a:p>
          <a:p>
            <a:pPr indent="-317500" lvl="0" marL="457200" rtl="0" algn="l">
              <a:spcBef>
                <a:spcPts val="0"/>
              </a:spcBef>
              <a:spcAft>
                <a:spcPts val="0"/>
              </a:spcAft>
              <a:buClr>
                <a:schemeClr val="dk1"/>
              </a:buClr>
              <a:buSzPts val="1400"/>
              <a:buChar char="●"/>
            </a:pPr>
            <a:r>
              <a:rPr b="1" lang="en" sz="1100">
                <a:solidFill>
                  <a:schemeClr val="dk1"/>
                </a:solidFill>
              </a:rPr>
              <a:t>Accuracy and Precision:</a:t>
            </a:r>
            <a:r>
              <a:rPr lang="en" sz="1000">
                <a:solidFill>
                  <a:schemeClr val="dk1"/>
                </a:solidFill>
              </a:rPr>
              <a:t> Evaluate models based on their accuracy and precision, focusing on reducing false positives to prevent financial losses.</a:t>
            </a:r>
            <a:endParaRPr sz="1000">
              <a:solidFill>
                <a:schemeClr val="dk1"/>
              </a:solidFill>
            </a:endParaRPr>
          </a:p>
          <a:p>
            <a:pPr indent="-317500" lvl="0" marL="457200" rtl="0" algn="l">
              <a:spcBef>
                <a:spcPts val="0"/>
              </a:spcBef>
              <a:spcAft>
                <a:spcPts val="0"/>
              </a:spcAft>
              <a:buClr>
                <a:schemeClr val="dk1"/>
              </a:buClr>
              <a:buSzPts val="1400"/>
              <a:buChar char="●"/>
            </a:pPr>
            <a:r>
              <a:rPr b="1" lang="en" sz="1200">
                <a:solidFill>
                  <a:schemeClr val="dk1"/>
                </a:solidFill>
              </a:rPr>
              <a:t>Processing Time</a:t>
            </a:r>
            <a:r>
              <a:rPr b="1" lang="en" sz="1200">
                <a:solidFill>
                  <a:schemeClr val="dk1"/>
                </a:solidFill>
              </a:rPr>
              <a:t>:</a:t>
            </a:r>
            <a:r>
              <a:rPr lang="en" sz="1100">
                <a:solidFill>
                  <a:schemeClr val="dk1"/>
                </a:solidFill>
              </a:rPr>
              <a:t> Measure the reduction in average time from loan application to decision before and after implementation.</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01" name="Google Shape;201;p34"/>
          <p:cNvSpPr/>
          <p:nvPr/>
        </p:nvSpPr>
        <p:spPr>
          <a:xfrm>
            <a:off x="662940" y="417862"/>
            <a:ext cx="7125626" cy="425672"/>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910513"/>
              </a:buClr>
              <a:buSzPts val="3000"/>
              <a:buFont typeface="Times New Roman"/>
              <a:buNone/>
            </a:pPr>
            <a:r>
              <a:rPr b="1" lang="en" sz="3000">
                <a:solidFill>
                  <a:srgbClr val="910513"/>
                </a:solidFill>
                <a:latin typeface="Times New Roman"/>
                <a:ea typeface="Times New Roman"/>
                <a:cs typeface="Times New Roman"/>
                <a:sym typeface="Times New Roman"/>
              </a:rPr>
              <a:t>Exploratory Data Analysis - Notable Results:</a:t>
            </a:r>
            <a:endParaRPr b="1" i="0" sz="3000" u="none" cap="none" strike="noStrike">
              <a:solidFill>
                <a:srgbClr val="910513"/>
              </a:solidFill>
              <a:latin typeface="Times New Roman"/>
              <a:ea typeface="Times New Roman"/>
              <a:cs typeface="Times New Roman"/>
              <a:sym typeface="Times New Roman"/>
            </a:endParaRPr>
          </a:p>
        </p:txBody>
      </p:sp>
      <p:sp>
        <p:nvSpPr>
          <p:cNvPr id="202" name="Google Shape;202;p34"/>
          <p:cNvSpPr txBox="1"/>
          <p:nvPr/>
        </p:nvSpPr>
        <p:spPr>
          <a:xfrm>
            <a:off x="662940" y="1334765"/>
            <a:ext cx="5055967" cy="3808735"/>
          </a:xfrm>
          <a:prstGeom prst="rect">
            <a:avLst/>
          </a:prstGeom>
          <a:noFill/>
          <a:ln>
            <a:noFill/>
          </a:ln>
        </p:spPr>
        <p:txBody>
          <a:bodyPr anchorCtr="0" anchor="t" bIns="34275" lIns="68575" spcFirstLastPara="1" rIns="68575" wrap="square" tIns="34275">
            <a:spAutoFit/>
          </a:bodyPr>
          <a:lstStyle/>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Overall, around 69% of the people successfully get loan.</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Considering gender, around 65% of male and female are successful in getting a loan.</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Married people have a slight edge(around 5%) over the unmarried people in getting a loan.</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Graduates have a slight advantage over the non-graduates in getting a loan.</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Self-employed or not, everyone gets almost the same percentage of loans (65%)</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People with bad credit history have a bad chance at getting a loan(&lt;10%) whereas people with good credit history have a high success rate(&gt;80%)</a:t>
            </a:r>
            <a:endParaRPr sz="1100"/>
          </a:p>
          <a:p>
            <a:pPr indent="-127000" lvl="0" marL="215900" marR="0" rtl="0" algn="just">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pic>
        <p:nvPicPr>
          <p:cNvPr id="203" name="Google Shape;203;p34"/>
          <p:cNvPicPr preferRelativeResize="0"/>
          <p:nvPr/>
        </p:nvPicPr>
        <p:blipFill rotWithShape="1">
          <a:blip r:embed="rId3">
            <a:alphaModFix/>
          </a:blip>
          <a:srcRect b="0" l="0" r="0" t="0"/>
          <a:stretch/>
        </p:blipFill>
        <p:spPr>
          <a:xfrm>
            <a:off x="5976257" y="1847355"/>
            <a:ext cx="2724397" cy="2286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Logistic Regression:</a:t>
            </a:r>
            <a:endParaRPr sz="3300">
              <a:latin typeface="Times New Roman"/>
              <a:ea typeface="Times New Roman"/>
              <a:cs typeface="Times New Roman"/>
              <a:sym typeface="Times New Roman"/>
            </a:endParaRPr>
          </a:p>
        </p:txBody>
      </p:sp>
      <p:sp>
        <p:nvSpPr>
          <p:cNvPr id="209" name="Google Shape;209;p35"/>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10" name="Google Shape;210;p35"/>
          <p:cNvSpPr txBox="1"/>
          <p:nvPr/>
        </p:nvSpPr>
        <p:spPr>
          <a:xfrm>
            <a:off x="2443752" y="773315"/>
            <a:ext cx="3404297"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(Untuned Model)</a:t>
            </a:r>
            <a:endParaRPr sz="1100"/>
          </a:p>
        </p:txBody>
      </p:sp>
      <p:pic>
        <p:nvPicPr>
          <p:cNvPr id="211" name="Google Shape;211;p35"/>
          <p:cNvPicPr preferRelativeResize="0"/>
          <p:nvPr/>
        </p:nvPicPr>
        <p:blipFill rotWithShape="1">
          <a:blip r:embed="rId3">
            <a:alphaModFix/>
          </a:blip>
          <a:srcRect b="0" l="0" r="0" t="0"/>
          <a:stretch/>
        </p:blipFill>
        <p:spPr>
          <a:xfrm>
            <a:off x="4978729" y="1200506"/>
            <a:ext cx="3473756" cy="3448683"/>
          </a:xfrm>
          <a:prstGeom prst="rect">
            <a:avLst/>
          </a:prstGeom>
          <a:noFill/>
          <a:ln>
            <a:noFill/>
          </a:ln>
        </p:spPr>
      </p:pic>
      <p:sp>
        <p:nvSpPr>
          <p:cNvPr id="212" name="Google Shape;212;p35"/>
          <p:cNvSpPr txBox="1"/>
          <p:nvPr/>
        </p:nvSpPr>
        <p:spPr>
          <a:xfrm>
            <a:off x="470013" y="1601298"/>
            <a:ext cx="4383900" cy="26553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The model is giving 79% accuracy on train set while 85% accuracy</a:t>
            </a:r>
            <a:r>
              <a:rPr lang="en" sz="11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on the test set i.e. the model is able to generalize well.</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precision and recall on test set is 84% and 97%.</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model can be further improved with</a:t>
            </a:r>
            <a:r>
              <a:rPr lang="en">
                <a:solidFill>
                  <a:schemeClr val="dk1"/>
                </a:solidFill>
                <a:latin typeface="Times New Roman"/>
                <a:ea typeface="Times New Roman"/>
                <a:cs typeface="Times New Roman"/>
                <a:sym typeface="Times New Roman"/>
              </a:rPr>
              <a:t> h</a:t>
            </a:r>
            <a:r>
              <a:rPr lang="en" sz="1400">
                <a:solidFill>
                  <a:schemeClr val="dk1"/>
                </a:solidFill>
                <a:latin typeface="Times New Roman"/>
                <a:ea typeface="Times New Roman"/>
                <a:cs typeface="Times New Roman"/>
                <a:sym typeface="Times New Roman"/>
              </a:rPr>
              <a:t>yperparameter tuning to improve the precision score.</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Precision-Recall score will provide recall and precision score tradeoff with changing cutoff probability.</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Logistic Regression : Tuned</a:t>
            </a:r>
            <a:endParaRPr sz="3300">
              <a:latin typeface="Times New Roman"/>
              <a:ea typeface="Times New Roman"/>
              <a:cs typeface="Times New Roman"/>
              <a:sym typeface="Times New Roman"/>
            </a:endParaRPr>
          </a:p>
        </p:txBody>
      </p:sp>
      <p:sp>
        <p:nvSpPr>
          <p:cNvPr id="218" name="Google Shape;218;p36"/>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19" name="Google Shape;219;p36"/>
          <p:cNvSpPr txBox="1"/>
          <p:nvPr/>
        </p:nvSpPr>
        <p:spPr>
          <a:xfrm>
            <a:off x="2443752" y="773315"/>
            <a:ext cx="3203522"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(Tuned Model)</a:t>
            </a:r>
            <a:endParaRPr sz="1100"/>
          </a:p>
        </p:txBody>
      </p:sp>
      <p:pic>
        <p:nvPicPr>
          <p:cNvPr id="220" name="Google Shape;220;p36"/>
          <p:cNvPicPr preferRelativeResize="0"/>
          <p:nvPr/>
        </p:nvPicPr>
        <p:blipFill rotWithShape="1">
          <a:blip r:embed="rId3">
            <a:alphaModFix/>
          </a:blip>
          <a:srcRect b="0" l="0" r="0" t="0"/>
          <a:stretch/>
        </p:blipFill>
        <p:spPr>
          <a:xfrm>
            <a:off x="4928531" y="1235909"/>
            <a:ext cx="3461608" cy="3457813"/>
          </a:xfrm>
          <a:prstGeom prst="rect">
            <a:avLst/>
          </a:prstGeom>
          <a:noFill/>
          <a:ln>
            <a:noFill/>
          </a:ln>
        </p:spPr>
      </p:pic>
      <p:sp>
        <p:nvSpPr>
          <p:cNvPr id="221" name="Google Shape;221;p36"/>
          <p:cNvSpPr txBox="1"/>
          <p:nvPr/>
        </p:nvSpPr>
        <p:spPr>
          <a:xfrm>
            <a:off x="470013" y="1745481"/>
            <a:ext cx="4295100" cy="24396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model is giving 79% accuracy on train set while 86% accuracy on the test set, model has slightly improved by 1% on the test set.</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precision and recall on test set are 84% and 98%, recall has improved slightly better than untuned model.</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Precision-Recall score will provide recall and precision score tradeoff with changing cutoff probability but at reduced accuracy score.</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K-NN:</a:t>
            </a:r>
            <a:endParaRPr sz="3300">
              <a:latin typeface="Times New Roman"/>
              <a:ea typeface="Times New Roman"/>
              <a:cs typeface="Times New Roman"/>
              <a:sym typeface="Times New Roman"/>
            </a:endParaRPr>
          </a:p>
        </p:txBody>
      </p:sp>
      <p:sp>
        <p:nvSpPr>
          <p:cNvPr id="227" name="Google Shape;227;p37"/>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28" name="Google Shape;228;p37"/>
          <p:cNvSpPr txBox="1"/>
          <p:nvPr/>
        </p:nvSpPr>
        <p:spPr>
          <a:xfrm>
            <a:off x="2443752" y="773315"/>
            <a:ext cx="3404297"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(Untuned Model)</a:t>
            </a:r>
            <a:endParaRPr sz="1100"/>
          </a:p>
        </p:txBody>
      </p:sp>
      <p:pic>
        <p:nvPicPr>
          <p:cNvPr id="229" name="Google Shape;229;p37"/>
          <p:cNvPicPr preferRelativeResize="0"/>
          <p:nvPr/>
        </p:nvPicPr>
        <p:blipFill rotWithShape="1">
          <a:blip r:embed="rId3">
            <a:alphaModFix/>
          </a:blip>
          <a:srcRect b="0" l="0" r="0" t="0"/>
          <a:stretch/>
        </p:blipFill>
        <p:spPr>
          <a:xfrm>
            <a:off x="4978730" y="1246909"/>
            <a:ext cx="3473755" cy="3455719"/>
          </a:xfrm>
          <a:prstGeom prst="rect">
            <a:avLst/>
          </a:prstGeom>
          <a:noFill/>
          <a:ln>
            <a:noFill/>
          </a:ln>
        </p:spPr>
      </p:pic>
      <p:sp>
        <p:nvSpPr>
          <p:cNvPr id="230" name="Google Shape;230;p37"/>
          <p:cNvSpPr txBox="1"/>
          <p:nvPr/>
        </p:nvSpPr>
        <p:spPr>
          <a:xfrm>
            <a:off x="470013" y="1879253"/>
            <a:ext cx="4188000" cy="2039400"/>
          </a:xfrm>
          <a:prstGeom prst="rect">
            <a:avLst/>
          </a:prstGeom>
          <a:noFill/>
          <a:ln>
            <a:noFill/>
          </a:ln>
        </p:spPr>
        <p:txBody>
          <a:bodyPr anchorCtr="0" anchor="t" bIns="34275" lIns="68575" spcFirstLastPara="1" rIns="68575" wrap="square" tIns="34275">
            <a:spAutoFit/>
          </a:bodyPr>
          <a:lstStyle/>
          <a:p>
            <a:pPr indent="-228600" lvl="0" marL="215900" marR="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are getting an accuracy of around 81% on both test set and train dataset.</a:t>
            </a:r>
            <a:endParaRPr sz="13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600">
              <a:solidFill>
                <a:schemeClr val="dk1"/>
              </a:solidFill>
              <a:latin typeface="Times New Roman"/>
              <a:ea typeface="Times New Roman"/>
              <a:cs typeface="Times New Roman"/>
              <a:sym typeface="Times New Roman"/>
            </a:endParaRPr>
          </a:p>
          <a:p>
            <a:pPr indent="-228600" lvl="0" marL="215900" marR="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recall for this model is 94% and precision is 81% on test data which is very good as we have still not performed any tuning on the models.</a:t>
            </a:r>
            <a:endParaRPr sz="13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K-NN : Tuned</a:t>
            </a:r>
            <a:endParaRPr sz="3300">
              <a:latin typeface="Times New Roman"/>
              <a:ea typeface="Times New Roman"/>
              <a:cs typeface="Times New Roman"/>
              <a:sym typeface="Times New Roman"/>
            </a:endParaRPr>
          </a:p>
        </p:txBody>
      </p:sp>
      <p:sp>
        <p:nvSpPr>
          <p:cNvPr id="236" name="Google Shape;236;p38"/>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37" name="Google Shape;237;p38"/>
          <p:cNvSpPr txBox="1"/>
          <p:nvPr/>
        </p:nvSpPr>
        <p:spPr>
          <a:xfrm>
            <a:off x="2443752" y="773315"/>
            <a:ext cx="3203522"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(Tuned Model)</a:t>
            </a:r>
            <a:endParaRPr sz="1100"/>
          </a:p>
        </p:txBody>
      </p:sp>
      <p:pic>
        <p:nvPicPr>
          <p:cNvPr id="238" name="Google Shape;238;p38"/>
          <p:cNvPicPr preferRelativeResize="0"/>
          <p:nvPr/>
        </p:nvPicPr>
        <p:blipFill rotWithShape="1">
          <a:blip r:embed="rId3">
            <a:alphaModFix/>
          </a:blip>
          <a:srcRect b="0" l="0" r="0" t="0"/>
          <a:stretch/>
        </p:blipFill>
        <p:spPr>
          <a:xfrm>
            <a:off x="4972940" y="1235099"/>
            <a:ext cx="3479546" cy="3440809"/>
          </a:xfrm>
          <a:prstGeom prst="rect">
            <a:avLst/>
          </a:prstGeom>
          <a:noFill/>
          <a:ln>
            <a:noFill/>
          </a:ln>
        </p:spPr>
      </p:pic>
      <p:sp>
        <p:nvSpPr>
          <p:cNvPr id="239" name="Google Shape;239;p38"/>
          <p:cNvSpPr txBox="1"/>
          <p:nvPr/>
        </p:nvSpPr>
        <p:spPr>
          <a:xfrm>
            <a:off x="365167" y="1914896"/>
            <a:ext cx="4364100" cy="1793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After hyper </a:t>
            </a:r>
            <a:r>
              <a:rPr lang="en">
                <a:solidFill>
                  <a:schemeClr val="dk1"/>
                </a:solidFill>
                <a:latin typeface="Times New Roman"/>
                <a:ea typeface="Times New Roman"/>
                <a:cs typeface="Times New Roman"/>
                <a:sym typeface="Times New Roman"/>
              </a:rPr>
              <a:t>parameter</a:t>
            </a:r>
            <a:r>
              <a:rPr lang="en" sz="1400">
                <a:solidFill>
                  <a:schemeClr val="dk1"/>
                </a:solidFill>
                <a:latin typeface="Times New Roman"/>
                <a:ea typeface="Times New Roman"/>
                <a:cs typeface="Times New Roman"/>
                <a:sym typeface="Times New Roman"/>
              </a:rPr>
              <a:t> tuning, the model gives 58% accuracy on test data. Precision and Recall are at 68% and 66% respectively.</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With hyper parameter tuning, the model's accuracy, precision, and recall reduced drastically. This suggests the model performs better before tuning.</a:t>
            </a:r>
            <a:endParaRPr sz="1100"/>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Decision Tree:</a:t>
            </a:r>
            <a:endParaRPr sz="3300">
              <a:latin typeface="Times New Roman"/>
              <a:ea typeface="Times New Roman"/>
              <a:cs typeface="Times New Roman"/>
              <a:sym typeface="Times New Roman"/>
            </a:endParaRPr>
          </a:p>
        </p:txBody>
      </p:sp>
      <p:sp>
        <p:nvSpPr>
          <p:cNvPr id="245" name="Google Shape;245;p39"/>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pic>
        <p:nvPicPr>
          <p:cNvPr id="246" name="Google Shape;246;p39"/>
          <p:cNvPicPr preferRelativeResize="0"/>
          <p:nvPr/>
        </p:nvPicPr>
        <p:blipFill rotWithShape="1">
          <a:blip r:embed="rId3">
            <a:alphaModFix/>
          </a:blip>
          <a:srcRect b="0" l="0" r="0" t="0"/>
          <a:stretch/>
        </p:blipFill>
        <p:spPr>
          <a:xfrm>
            <a:off x="5048188" y="1310506"/>
            <a:ext cx="3404297" cy="3472280"/>
          </a:xfrm>
          <a:prstGeom prst="rect">
            <a:avLst/>
          </a:prstGeom>
          <a:noFill/>
          <a:ln>
            <a:noFill/>
          </a:ln>
        </p:spPr>
      </p:pic>
      <p:sp>
        <p:nvSpPr>
          <p:cNvPr id="247" name="Google Shape;247;p39"/>
          <p:cNvSpPr txBox="1"/>
          <p:nvPr/>
        </p:nvSpPr>
        <p:spPr>
          <a:xfrm>
            <a:off x="2443752" y="773315"/>
            <a:ext cx="3404297"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(Untuned Model)</a:t>
            </a:r>
            <a:endParaRPr sz="1100"/>
          </a:p>
        </p:txBody>
      </p:sp>
      <p:sp>
        <p:nvSpPr>
          <p:cNvPr id="248" name="Google Shape;248;p39"/>
          <p:cNvSpPr txBox="1"/>
          <p:nvPr/>
        </p:nvSpPr>
        <p:spPr>
          <a:xfrm>
            <a:off x="691515" y="1861265"/>
            <a:ext cx="3610200" cy="2224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model is giving 100% accuracy on train set while 71% accuracy on the test set i.e. the model is overfitting.</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precision and recall on test set is 84% and 72%.</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model can be further improved with Hyperparameter tuning to avoid overfitting.</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470013" y="101231"/>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Results – Decision Tree : Tuned</a:t>
            </a:r>
            <a:endParaRPr sz="3300">
              <a:latin typeface="Times New Roman"/>
              <a:ea typeface="Times New Roman"/>
              <a:cs typeface="Times New Roman"/>
              <a:sym typeface="Times New Roman"/>
            </a:endParaRPr>
          </a:p>
        </p:txBody>
      </p:sp>
      <p:sp>
        <p:nvSpPr>
          <p:cNvPr id="254" name="Google Shape;254;p40"/>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55" name="Google Shape;255;p40"/>
          <p:cNvSpPr txBox="1"/>
          <p:nvPr/>
        </p:nvSpPr>
        <p:spPr>
          <a:xfrm>
            <a:off x="2443752" y="773315"/>
            <a:ext cx="3203522"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Results on Test Dataset (Tuned Model)</a:t>
            </a:r>
            <a:endParaRPr sz="1100"/>
          </a:p>
        </p:txBody>
      </p:sp>
      <p:pic>
        <p:nvPicPr>
          <p:cNvPr id="256" name="Google Shape;256;p40"/>
          <p:cNvPicPr preferRelativeResize="0"/>
          <p:nvPr/>
        </p:nvPicPr>
        <p:blipFill rotWithShape="1">
          <a:blip r:embed="rId3">
            <a:alphaModFix/>
          </a:blip>
          <a:srcRect b="0" l="0" r="0" t="0"/>
          <a:stretch/>
        </p:blipFill>
        <p:spPr>
          <a:xfrm>
            <a:off x="5005449" y="1211764"/>
            <a:ext cx="3447036" cy="3553210"/>
          </a:xfrm>
          <a:prstGeom prst="rect">
            <a:avLst/>
          </a:prstGeom>
          <a:noFill/>
          <a:ln>
            <a:noFill/>
          </a:ln>
        </p:spPr>
      </p:pic>
      <p:sp>
        <p:nvSpPr>
          <p:cNvPr id="257" name="Google Shape;257;p40"/>
          <p:cNvSpPr txBox="1"/>
          <p:nvPr/>
        </p:nvSpPr>
        <p:spPr>
          <a:xfrm>
            <a:off x="653620" y="1707248"/>
            <a:ext cx="4134900" cy="2224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With the tuned model we have a score of 79% on the</a:t>
            </a:r>
            <a:r>
              <a:rPr lang="en" sz="11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t</a:t>
            </a:r>
            <a:r>
              <a:rPr lang="en" sz="1400">
                <a:solidFill>
                  <a:schemeClr val="dk1"/>
                </a:solidFill>
                <a:latin typeface="Times New Roman"/>
                <a:ea typeface="Times New Roman"/>
                <a:cs typeface="Times New Roman"/>
                <a:sym typeface="Times New Roman"/>
              </a:rPr>
              <a:t>est set.</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With this, the model is forming better and can</a:t>
            </a:r>
            <a:r>
              <a:rPr lang="en" sz="11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generalize.</a:t>
            </a:r>
            <a:endParaRPr sz="1100">
              <a:latin typeface="Times New Roman"/>
              <a:ea typeface="Times New Roman"/>
              <a:cs typeface="Times New Roman"/>
              <a:sym typeface="Times New Roman"/>
            </a:endParaRPr>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Precision has slightly reduced to 83% from 84% while</a:t>
            </a:r>
            <a:r>
              <a:rPr lang="en" sz="11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recall score has improved from 69% to 87%.</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0" lvl="0" marL="88900" marR="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473202" y="109806"/>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Conclusion:</a:t>
            </a:r>
            <a:endParaRPr/>
          </a:p>
        </p:txBody>
      </p:sp>
      <p:sp>
        <p:nvSpPr>
          <p:cNvPr id="263" name="Google Shape;263;p41"/>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64" name="Google Shape;264;p41"/>
          <p:cNvSpPr txBox="1"/>
          <p:nvPr/>
        </p:nvSpPr>
        <p:spPr>
          <a:xfrm>
            <a:off x="512104" y="838694"/>
            <a:ext cx="736773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Helvetica Neue"/>
                <a:ea typeface="Helvetica Neue"/>
                <a:cs typeface="Helvetica Neue"/>
                <a:sym typeface="Helvetica Neue"/>
              </a:rPr>
              <a:t>Below Table gives performance comparison between Logistic regression, K-NN model and Decision Tree:</a:t>
            </a:r>
            <a:endParaRPr sz="11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descr="A table with numbers and text&#10;&#10;Description automatically generated" id="265" name="Google Shape;265;p41"/>
          <p:cNvPicPr preferRelativeResize="0"/>
          <p:nvPr/>
        </p:nvPicPr>
        <p:blipFill rotWithShape="1">
          <a:blip r:embed="rId3">
            <a:alphaModFix/>
          </a:blip>
          <a:srcRect b="0" l="0" r="0" t="0"/>
          <a:stretch/>
        </p:blipFill>
        <p:spPr>
          <a:xfrm>
            <a:off x="1234440" y="1232840"/>
            <a:ext cx="5829300" cy="1947805"/>
          </a:xfrm>
          <a:prstGeom prst="rect">
            <a:avLst/>
          </a:prstGeom>
          <a:noFill/>
          <a:ln cap="flat" cmpd="sng" w="9525">
            <a:solidFill>
              <a:schemeClr val="dk1"/>
            </a:solidFill>
            <a:prstDash val="solid"/>
            <a:round/>
            <a:headEnd len="sm" w="sm" type="none"/>
            <a:tailEnd len="sm" w="sm" type="none"/>
          </a:ln>
        </p:spPr>
      </p:pic>
      <p:sp>
        <p:nvSpPr>
          <p:cNvPr id="266" name="Google Shape;266;p41"/>
          <p:cNvSpPr txBox="1"/>
          <p:nvPr/>
        </p:nvSpPr>
        <p:spPr>
          <a:xfrm>
            <a:off x="572984" y="3336526"/>
            <a:ext cx="8146500" cy="19164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Logistic regression is performing better than K-NN model and Decision Tree on all parameters. Bank can use the Logistic Regression model to predict loan approval for new data set. </a:t>
            </a:r>
            <a:endParaRPr sz="1100">
              <a:latin typeface="Times New Roman"/>
              <a:ea typeface="Times New Roman"/>
              <a:cs typeface="Times New Roman"/>
              <a:sym typeface="Times New Roman"/>
            </a:endParaRPr>
          </a:p>
          <a:p>
            <a:pPr indent="-215900" lvl="0" marL="215900" marR="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Precision score achieved by all three models is similar except for K-NN Tuned model.</a:t>
            </a:r>
            <a:endParaRPr sz="1100">
              <a:latin typeface="Times New Roman"/>
              <a:ea typeface="Times New Roman"/>
              <a:cs typeface="Times New Roman"/>
              <a:sym typeface="Times New Roman"/>
            </a:endParaRPr>
          </a:p>
          <a:p>
            <a:pPr indent="-215900" lvl="0" marL="215900" marR="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Feature </a:t>
            </a:r>
            <a:r>
              <a:rPr lang="en" sz="1200">
                <a:solidFill>
                  <a:schemeClr val="dk1"/>
                </a:solidFill>
                <a:latin typeface="Times New Roman"/>
                <a:ea typeface="Times New Roman"/>
                <a:cs typeface="Times New Roman"/>
                <a:sym typeface="Times New Roman"/>
              </a:rPr>
              <a:t>Importances</a:t>
            </a:r>
            <a:r>
              <a:rPr lang="en" sz="1200">
                <a:solidFill>
                  <a:schemeClr val="dk1"/>
                </a:solidFill>
                <a:latin typeface="Times New Roman"/>
                <a:ea typeface="Times New Roman"/>
                <a:cs typeface="Times New Roman"/>
                <a:sym typeface="Times New Roman"/>
              </a:rPr>
              <a:t> by Decision Tree is better for recommendations as they are more relevant and in line with actual bank procedures to approve actual home loans (than what pointed out by Logistic Regression model) </a:t>
            </a:r>
            <a:endParaRPr sz="1100">
              <a:latin typeface="Times New Roman"/>
              <a:ea typeface="Times New Roman"/>
              <a:cs typeface="Times New Roman"/>
              <a:sym typeface="Times New Roman"/>
            </a:endParaRPr>
          </a:p>
          <a:p>
            <a:pPr indent="-215900" lvl="0" marL="215900" marR="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Decision Tree feature importance can help the bank in deciding the main factors affecting loan approval.</a:t>
            </a:r>
            <a:endParaRPr sz="11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273" name="Google Shape;273;p42"/>
          <p:cNvSpPr/>
          <p:nvPr/>
        </p:nvSpPr>
        <p:spPr>
          <a:xfrm>
            <a:off x="654034" y="204289"/>
            <a:ext cx="7125626" cy="425672"/>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300">
                <a:solidFill>
                  <a:srgbClr val="910513"/>
                </a:solidFill>
                <a:latin typeface="Times New Roman"/>
                <a:ea typeface="Times New Roman"/>
                <a:cs typeface="Times New Roman"/>
                <a:sym typeface="Times New Roman"/>
              </a:rPr>
              <a:t>Recommendations:</a:t>
            </a:r>
            <a:endParaRPr sz="1100"/>
          </a:p>
        </p:txBody>
      </p:sp>
      <p:sp>
        <p:nvSpPr>
          <p:cNvPr id="274" name="Google Shape;274;p42"/>
          <p:cNvSpPr txBox="1"/>
          <p:nvPr/>
        </p:nvSpPr>
        <p:spPr>
          <a:xfrm>
            <a:off x="582782" y="980456"/>
            <a:ext cx="5820900" cy="4132800"/>
          </a:xfrm>
          <a:prstGeom prst="rect">
            <a:avLst/>
          </a:prstGeom>
          <a:noFill/>
          <a:ln>
            <a:noFill/>
          </a:ln>
        </p:spPr>
        <p:txBody>
          <a:bodyPr anchorCtr="0" anchor="t" bIns="34275" lIns="68575" spcFirstLastPara="1" rIns="68575" wrap="square" tIns="34275">
            <a:spAutoFit/>
          </a:bodyPr>
          <a:lstStyle/>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Prioritizing Credit History</a:t>
            </a:r>
            <a:r>
              <a:rPr lang="en" sz="1200">
                <a:solidFill>
                  <a:schemeClr val="dk1"/>
                </a:solidFill>
                <a:latin typeface="Times New Roman"/>
                <a:ea typeface="Times New Roman"/>
                <a:cs typeface="Times New Roman"/>
                <a:sym typeface="Times New Roman"/>
              </a:rPr>
              <a:t>: The bank should emphasize and prioritize an individual's credit history, as it serves as a significant indicator of their borrowing capacity, exemplified by credit scores.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Assessing Applicant's Income</a:t>
            </a:r>
            <a:r>
              <a:rPr lang="en" sz="1200">
                <a:solidFill>
                  <a:schemeClr val="dk1"/>
                </a:solidFill>
                <a:latin typeface="Times New Roman"/>
                <a:ea typeface="Times New Roman"/>
                <a:cs typeface="Times New Roman"/>
                <a:sym typeface="Times New Roman"/>
              </a:rPr>
              <a:t>: It is imperative for the bank to focus on the income of the applicant when considering loan approvals. A consistent and substantial income facilitates smoother loan repayments.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Thorough Analysis of Loan Amounts</a:t>
            </a:r>
            <a:r>
              <a:rPr lang="en" sz="1200">
                <a:solidFill>
                  <a:schemeClr val="dk1"/>
                </a:solidFill>
                <a:latin typeface="Times New Roman"/>
                <a:ea typeface="Times New Roman"/>
                <a:cs typeface="Times New Roman"/>
                <a:sym typeface="Times New Roman"/>
              </a:rPr>
              <a:t>: Approval of higher loan amounts necessitates meticulous scrutiny before sanctioning. The bank should carefully evaluate the risks associated with approving larger loan sums.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Filtering Applicants Based on Education</a:t>
            </a:r>
            <a:r>
              <a:rPr lang="en" sz="1200">
                <a:solidFill>
                  <a:schemeClr val="dk1"/>
                </a:solidFill>
                <a:latin typeface="Times New Roman"/>
                <a:ea typeface="Times New Roman"/>
                <a:cs typeface="Times New Roman"/>
                <a:sym typeface="Times New Roman"/>
              </a:rPr>
              <a:t>: The bank should incorporate education background as a filtering criterion for loan applicants.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Considering Co-Applicant Income for Joint Loans</a:t>
            </a:r>
            <a:r>
              <a:rPr lang="en" sz="1200">
                <a:solidFill>
                  <a:schemeClr val="dk1"/>
                </a:solidFill>
                <a:latin typeface="Times New Roman"/>
                <a:ea typeface="Times New Roman"/>
                <a:cs typeface="Times New Roman"/>
                <a:sym typeface="Times New Roman"/>
              </a:rPr>
              <a:t>: In cases of joint loans, the income of both applicants should be considered, as both parties share responsibility for repayment and ownership.</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76200" lvl="0" marL="0" marR="0" rtl="0" algn="l">
              <a:spcBef>
                <a:spcPts val="0"/>
              </a:spcBef>
              <a:spcAft>
                <a:spcPts val="0"/>
              </a:spcAft>
              <a:buClr>
                <a:schemeClr val="dk1"/>
              </a:buClr>
              <a:buSzPts val="1200"/>
              <a:buFont typeface="Calibri"/>
              <a:buAutoNum type="arabicPeriod"/>
            </a:pPr>
            <a:r>
              <a:rPr b="1" lang="en" sz="1200">
                <a:solidFill>
                  <a:schemeClr val="dk1"/>
                </a:solidFill>
                <a:latin typeface="Times New Roman"/>
                <a:ea typeface="Times New Roman"/>
                <a:cs typeface="Times New Roman"/>
                <a:sym typeface="Times New Roman"/>
              </a:rPr>
              <a:t>Emphasizing Properties in </a:t>
            </a:r>
            <a:r>
              <a:rPr b="1" lang="en" sz="1200">
                <a:solidFill>
                  <a:schemeClr val="dk1"/>
                </a:solidFill>
                <a:latin typeface="Times New Roman"/>
                <a:ea typeface="Times New Roman"/>
                <a:cs typeface="Times New Roman"/>
                <a:sym typeface="Times New Roman"/>
              </a:rPr>
              <a:t>Semi Urban</a:t>
            </a:r>
            <a:r>
              <a:rPr b="1" lang="en" sz="1200">
                <a:solidFill>
                  <a:schemeClr val="dk1"/>
                </a:solidFill>
                <a:latin typeface="Times New Roman"/>
                <a:ea typeface="Times New Roman"/>
                <a:cs typeface="Times New Roman"/>
                <a:sym typeface="Times New Roman"/>
              </a:rPr>
              <a:t> Areas</a:t>
            </a:r>
            <a:r>
              <a:rPr lang="en" sz="1200">
                <a:solidFill>
                  <a:schemeClr val="dk1"/>
                </a:solidFill>
                <a:latin typeface="Times New Roman"/>
                <a:ea typeface="Times New Roman"/>
                <a:cs typeface="Times New Roman"/>
                <a:sym typeface="Times New Roman"/>
              </a:rPr>
              <a:t>: Properties located in </a:t>
            </a:r>
            <a:r>
              <a:rPr lang="en" sz="1200">
                <a:solidFill>
                  <a:schemeClr val="dk1"/>
                </a:solidFill>
                <a:latin typeface="Times New Roman"/>
                <a:ea typeface="Times New Roman"/>
                <a:cs typeface="Times New Roman"/>
                <a:sym typeface="Times New Roman"/>
              </a:rPr>
              <a:t>semi urban</a:t>
            </a:r>
            <a:r>
              <a:rPr lang="en" sz="1200">
                <a:solidFill>
                  <a:schemeClr val="dk1"/>
                </a:solidFill>
                <a:latin typeface="Times New Roman"/>
                <a:ea typeface="Times New Roman"/>
                <a:cs typeface="Times New Roman"/>
                <a:sym typeface="Times New Roman"/>
              </a:rPr>
              <a:t> areas should receive heightened attention compared to those in urban or rural areas.</a:t>
            </a:r>
            <a:endParaRPr sz="1100"/>
          </a:p>
          <a:p>
            <a:pPr indent="-139700" lvl="0" marL="215900" marR="0" rtl="0" algn="l">
              <a:spcBef>
                <a:spcPts val="0"/>
              </a:spcBef>
              <a:spcAft>
                <a:spcPts val="0"/>
              </a:spcAft>
              <a:buClr>
                <a:schemeClr val="dk1"/>
              </a:buClr>
              <a:buSzPts val="1200"/>
              <a:buFont typeface="Noto Sans Symbols"/>
              <a:buNone/>
            </a:pPr>
            <a:r>
              <a:t/>
            </a:r>
            <a:endParaRPr sz="1200">
              <a:solidFill>
                <a:schemeClr val="dk1"/>
              </a:solidFill>
              <a:latin typeface="Times New Roman"/>
              <a:ea typeface="Times New Roman"/>
              <a:cs typeface="Times New Roman"/>
              <a:sym typeface="Times New Roman"/>
            </a:endParaRPr>
          </a:p>
        </p:txBody>
      </p:sp>
      <p:pic>
        <p:nvPicPr>
          <p:cNvPr id="275" name="Google Shape;275;p42"/>
          <p:cNvPicPr preferRelativeResize="0"/>
          <p:nvPr/>
        </p:nvPicPr>
        <p:blipFill rotWithShape="1">
          <a:blip r:embed="rId3">
            <a:alphaModFix/>
          </a:blip>
          <a:srcRect b="0" l="0" r="0" t="0"/>
          <a:stretch/>
        </p:blipFill>
        <p:spPr>
          <a:xfrm>
            <a:off x="6403769" y="980456"/>
            <a:ext cx="2047875" cy="379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Loan eligibility hi-res stock photography and images - Alamy" id="107" name="Google Shape;107;p25"/>
          <p:cNvPicPr preferRelativeResize="0"/>
          <p:nvPr/>
        </p:nvPicPr>
        <p:blipFill rotWithShape="1">
          <a:blip r:embed="rId3">
            <a:alphaModFix amt="20000"/>
          </a:blip>
          <a:srcRect b="10754" l="0" r="0" t="0"/>
          <a:stretch/>
        </p:blipFill>
        <p:spPr>
          <a:xfrm>
            <a:off x="-1" y="0"/>
            <a:ext cx="9144001" cy="5157620"/>
          </a:xfrm>
          <a:prstGeom prst="rect">
            <a:avLst/>
          </a:prstGeom>
          <a:noFill/>
          <a:ln>
            <a:noFill/>
          </a:ln>
        </p:spPr>
      </p:pic>
      <p:sp>
        <p:nvSpPr>
          <p:cNvPr id="108" name="Google Shape;108;p25"/>
          <p:cNvSpPr txBox="1"/>
          <p:nvPr>
            <p:ph type="title"/>
          </p:nvPr>
        </p:nvSpPr>
        <p:spPr>
          <a:xfrm>
            <a:off x="464296" y="46468"/>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Agenda:</a:t>
            </a:r>
            <a:endParaRPr sz="3300">
              <a:latin typeface="Times New Roman"/>
              <a:ea typeface="Times New Roman"/>
              <a:cs typeface="Times New Roman"/>
              <a:sym typeface="Times New Roman"/>
            </a:endParaRPr>
          </a:p>
        </p:txBody>
      </p:sp>
      <p:sp>
        <p:nvSpPr>
          <p:cNvPr id="109" name="Google Shape;109;p25"/>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A5A5A5"/>
              </a:buClr>
              <a:buSzPts val="900"/>
              <a:buFont typeface="Arial"/>
              <a:buNone/>
            </a:pPr>
            <a:r>
              <a:rPr b="0" i="0" lang="en" sz="900" u="none" cap="none" strike="noStrike">
                <a:solidFill>
                  <a:srgbClr val="A5A5A5"/>
                </a:solidFill>
                <a:latin typeface="Arial"/>
                <a:ea typeface="Arial"/>
                <a:cs typeface="Arial"/>
                <a:sym typeface="Arial"/>
              </a:rPr>
              <a:t>Page </a:t>
            </a:r>
            <a:fld id="{00000000-1234-1234-1234-123412341234}" type="slidenum">
              <a:rPr b="0" i="0" lang="en" sz="900" u="none" cap="none" strike="noStrike">
                <a:solidFill>
                  <a:srgbClr val="A5A5A5"/>
                </a:solidFill>
                <a:latin typeface="Arial"/>
                <a:ea typeface="Arial"/>
                <a:cs typeface="Arial"/>
                <a:sym typeface="Arial"/>
              </a:rPr>
              <a:t>‹#›</a:t>
            </a:fld>
            <a:endParaRPr b="0" i="0" sz="900" u="none" cap="none" strike="noStrike">
              <a:solidFill>
                <a:srgbClr val="A5A5A5"/>
              </a:solidFill>
              <a:latin typeface="Arial"/>
              <a:ea typeface="Arial"/>
              <a:cs typeface="Arial"/>
              <a:sym typeface="Arial"/>
            </a:endParaRPr>
          </a:p>
        </p:txBody>
      </p:sp>
      <p:sp>
        <p:nvSpPr>
          <p:cNvPr id="110" name="Google Shape;110;p25"/>
          <p:cNvSpPr/>
          <p:nvPr/>
        </p:nvSpPr>
        <p:spPr>
          <a:xfrm>
            <a:off x="579611" y="2578702"/>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1" name="Google Shape;111;p25"/>
          <p:cNvSpPr/>
          <p:nvPr/>
        </p:nvSpPr>
        <p:spPr>
          <a:xfrm>
            <a:off x="575430" y="915080"/>
            <a:ext cx="380091" cy="144727"/>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2" name="Google Shape;112;p25"/>
          <p:cNvSpPr/>
          <p:nvPr/>
        </p:nvSpPr>
        <p:spPr>
          <a:xfrm>
            <a:off x="572969" y="1226533"/>
            <a:ext cx="380091" cy="144727"/>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3" name="Google Shape;113;p25"/>
          <p:cNvSpPr/>
          <p:nvPr/>
        </p:nvSpPr>
        <p:spPr>
          <a:xfrm>
            <a:off x="583792" y="1542516"/>
            <a:ext cx="378001" cy="161979"/>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4" name="Google Shape;114;p25"/>
          <p:cNvSpPr/>
          <p:nvPr/>
        </p:nvSpPr>
        <p:spPr>
          <a:xfrm>
            <a:off x="575059" y="1887176"/>
            <a:ext cx="378002" cy="149730"/>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5" name="Google Shape;115;p25"/>
          <p:cNvSpPr/>
          <p:nvPr/>
        </p:nvSpPr>
        <p:spPr>
          <a:xfrm>
            <a:off x="579611" y="2223017"/>
            <a:ext cx="375911" cy="161980"/>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 name="Google Shape;116;p25"/>
          <p:cNvSpPr txBox="1"/>
          <p:nvPr/>
        </p:nvSpPr>
        <p:spPr>
          <a:xfrm>
            <a:off x="1009186" y="804885"/>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Objective</a:t>
            </a:r>
            <a:endParaRPr sz="1500">
              <a:solidFill>
                <a:schemeClr val="dk1"/>
              </a:solidFill>
              <a:latin typeface="Calibri"/>
              <a:ea typeface="Calibri"/>
              <a:cs typeface="Calibri"/>
              <a:sym typeface="Calibri"/>
            </a:endParaRPr>
          </a:p>
        </p:txBody>
      </p:sp>
      <p:sp>
        <p:nvSpPr>
          <p:cNvPr id="117" name="Google Shape;117;p25"/>
          <p:cNvSpPr txBox="1"/>
          <p:nvPr/>
        </p:nvSpPr>
        <p:spPr>
          <a:xfrm>
            <a:off x="1009111" y="1115996"/>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Data Dictionary</a:t>
            </a:r>
            <a:endParaRPr sz="1500">
              <a:solidFill>
                <a:schemeClr val="dk1"/>
              </a:solidFill>
              <a:latin typeface="Calibri"/>
              <a:ea typeface="Calibri"/>
              <a:cs typeface="Calibri"/>
              <a:sym typeface="Calibri"/>
            </a:endParaRPr>
          </a:p>
        </p:txBody>
      </p:sp>
      <p:sp>
        <p:nvSpPr>
          <p:cNvPr id="118" name="Google Shape;118;p25"/>
          <p:cNvSpPr txBox="1"/>
          <p:nvPr/>
        </p:nvSpPr>
        <p:spPr>
          <a:xfrm>
            <a:off x="1009036" y="1478237"/>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Importing and Cleansing Data</a:t>
            </a:r>
            <a:endParaRPr sz="1500">
              <a:solidFill>
                <a:schemeClr val="dk1"/>
              </a:solidFill>
              <a:latin typeface="Calibri"/>
              <a:ea typeface="Calibri"/>
              <a:cs typeface="Calibri"/>
              <a:sym typeface="Calibri"/>
            </a:endParaRPr>
          </a:p>
        </p:txBody>
      </p:sp>
      <p:sp>
        <p:nvSpPr>
          <p:cNvPr id="119" name="Google Shape;119;p25"/>
          <p:cNvSpPr txBox="1"/>
          <p:nvPr/>
        </p:nvSpPr>
        <p:spPr>
          <a:xfrm>
            <a:off x="1009261" y="1805713"/>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How the Code Works Colab Demonstration</a:t>
            </a:r>
            <a:endParaRPr sz="1500">
              <a:solidFill>
                <a:schemeClr val="dk1"/>
              </a:solidFill>
              <a:latin typeface="Calibri"/>
              <a:ea typeface="Calibri"/>
              <a:cs typeface="Calibri"/>
              <a:sym typeface="Calibri"/>
            </a:endParaRPr>
          </a:p>
        </p:txBody>
      </p:sp>
      <p:sp>
        <p:nvSpPr>
          <p:cNvPr id="120" name="Google Shape;120;p25"/>
          <p:cNvSpPr txBox="1"/>
          <p:nvPr/>
        </p:nvSpPr>
        <p:spPr>
          <a:xfrm>
            <a:off x="1009186" y="2494341"/>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Ethics of AI</a:t>
            </a:r>
            <a:endParaRPr sz="1500">
              <a:solidFill>
                <a:schemeClr val="dk1"/>
              </a:solidFill>
              <a:latin typeface="Calibri"/>
              <a:ea typeface="Calibri"/>
              <a:cs typeface="Calibri"/>
              <a:sym typeface="Calibri"/>
            </a:endParaRPr>
          </a:p>
        </p:txBody>
      </p:sp>
      <p:sp>
        <p:nvSpPr>
          <p:cNvPr id="121" name="Google Shape;121;p25"/>
          <p:cNvSpPr txBox="1"/>
          <p:nvPr/>
        </p:nvSpPr>
        <p:spPr>
          <a:xfrm>
            <a:off x="1009186" y="2158665"/>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Business Benefits</a:t>
            </a:r>
            <a:endParaRPr sz="1500">
              <a:solidFill>
                <a:schemeClr val="dk1"/>
              </a:solidFill>
              <a:latin typeface="Calibri"/>
              <a:ea typeface="Calibri"/>
              <a:cs typeface="Calibri"/>
              <a:sym typeface="Calibri"/>
            </a:endParaRPr>
          </a:p>
        </p:txBody>
      </p:sp>
      <p:sp>
        <p:nvSpPr>
          <p:cNvPr id="122" name="Google Shape;122;p25"/>
          <p:cNvSpPr/>
          <p:nvPr/>
        </p:nvSpPr>
        <p:spPr>
          <a:xfrm>
            <a:off x="579611" y="2915388"/>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3" name="Google Shape;123;p25"/>
          <p:cNvSpPr/>
          <p:nvPr/>
        </p:nvSpPr>
        <p:spPr>
          <a:xfrm>
            <a:off x="585883" y="3252073"/>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4" name="Google Shape;124;p25"/>
          <p:cNvSpPr/>
          <p:nvPr/>
        </p:nvSpPr>
        <p:spPr>
          <a:xfrm>
            <a:off x="572969" y="3606889"/>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5" name="Google Shape;125;p25"/>
          <p:cNvSpPr txBox="1"/>
          <p:nvPr/>
        </p:nvSpPr>
        <p:spPr>
          <a:xfrm>
            <a:off x="1009186" y="2848223"/>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Project Roles</a:t>
            </a:r>
            <a:endParaRPr sz="1500">
              <a:solidFill>
                <a:schemeClr val="dk1"/>
              </a:solidFill>
              <a:latin typeface="Calibri"/>
              <a:ea typeface="Calibri"/>
              <a:cs typeface="Calibri"/>
              <a:sym typeface="Calibri"/>
            </a:endParaRPr>
          </a:p>
        </p:txBody>
      </p:sp>
      <p:sp>
        <p:nvSpPr>
          <p:cNvPr id="126" name="Google Shape;126;p25"/>
          <p:cNvSpPr txBox="1"/>
          <p:nvPr/>
        </p:nvSpPr>
        <p:spPr>
          <a:xfrm>
            <a:off x="1009186" y="3861805"/>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Conclusion</a:t>
            </a:r>
            <a:endParaRPr sz="1500">
              <a:solidFill>
                <a:schemeClr val="dk1"/>
              </a:solidFill>
              <a:latin typeface="Calibri"/>
              <a:ea typeface="Calibri"/>
              <a:cs typeface="Calibri"/>
              <a:sym typeface="Calibri"/>
            </a:endParaRPr>
          </a:p>
        </p:txBody>
      </p:sp>
      <p:sp>
        <p:nvSpPr>
          <p:cNvPr id="127" name="Google Shape;127;p25"/>
          <p:cNvSpPr/>
          <p:nvPr/>
        </p:nvSpPr>
        <p:spPr>
          <a:xfrm>
            <a:off x="572954" y="3925949"/>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8" name="Google Shape;128;p25"/>
          <p:cNvSpPr/>
          <p:nvPr/>
        </p:nvSpPr>
        <p:spPr>
          <a:xfrm>
            <a:off x="578877" y="4263994"/>
            <a:ext cx="375911" cy="161981"/>
          </a:xfrm>
          <a:prstGeom prst="homePlate">
            <a:avLst>
              <a:gd fmla="val 50000" name="adj"/>
            </a:avLst>
          </a:prstGeom>
          <a:solidFill>
            <a:srgbClr val="910513"/>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9" name="Google Shape;129;p25"/>
          <p:cNvSpPr txBox="1"/>
          <p:nvPr/>
        </p:nvSpPr>
        <p:spPr>
          <a:xfrm>
            <a:off x="1009186" y="3174125"/>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Real Project Implementation</a:t>
            </a:r>
            <a:endParaRPr sz="1500">
              <a:solidFill>
                <a:schemeClr val="dk1"/>
              </a:solidFill>
              <a:latin typeface="Calibri"/>
              <a:ea typeface="Calibri"/>
              <a:cs typeface="Calibri"/>
              <a:sym typeface="Calibri"/>
            </a:endParaRPr>
          </a:p>
        </p:txBody>
      </p:sp>
      <p:sp>
        <p:nvSpPr>
          <p:cNvPr id="130" name="Google Shape;130;p25"/>
          <p:cNvSpPr txBox="1"/>
          <p:nvPr/>
        </p:nvSpPr>
        <p:spPr>
          <a:xfrm>
            <a:off x="1009186" y="3521543"/>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Results – Three Models Untuned and Tuned</a:t>
            </a:r>
            <a:endParaRPr sz="1500">
              <a:solidFill>
                <a:schemeClr val="dk1"/>
              </a:solidFill>
              <a:latin typeface="Calibri"/>
              <a:ea typeface="Calibri"/>
              <a:cs typeface="Calibri"/>
              <a:sym typeface="Calibri"/>
            </a:endParaRPr>
          </a:p>
        </p:txBody>
      </p:sp>
      <p:sp>
        <p:nvSpPr>
          <p:cNvPr id="131" name="Google Shape;131;p25"/>
          <p:cNvSpPr txBox="1"/>
          <p:nvPr/>
        </p:nvSpPr>
        <p:spPr>
          <a:xfrm>
            <a:off x="1009186" y="4194867"/>
            <a:ext cx="4644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Recommendations</a:t>
            </a:r>
            <a:endParaRPr sz="1500">
              <a:solidFill>
                <a:schemeClr val="dk1"/>
              </a:solidFill>
              <a:latin typeface="Calibri"/>
              <a:ea typeface="Calibri"/>
              <a:cs typeface="Calibri"/>
              <a:sym typeface="Calibri"/>
            </a:endParaRPr>
          </a:p>
        </p:txBody>
      </p:sp>
      <p:pic>
        <p:nvPicPr>
          <p:cNvPr descr="Loan Prediction using Machine Learning (ML)" id="132" name="Google Shape;132;p25"/>
          <p:cNvPicPr preferRelativeResize="0"/>
          <p:nvPr/>
        </p:nvPicPr>
        <p:blipFill rotWithShape="1">
          <a:blip r:embed="rId4">
            <a:alphaModFix/>
          </a:blip>
          <a:srcRect b="0" l="0" r="0" t="0"/>
          <a:stretch/>
        </p:blipFill>
        <p:spPr>
          <a:xfrm>
            <a:off x="5192486" y="1687278"/>
            <a:ext cx="3556417" cy="2771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 type="body"/>
          </p:nvPr>
        </p:nvSpPr>
        <p:spPr>
          <a:xfrm>
            <a:off x="228600" y="2116434"/>
            <a:ext cx="8686800" cy="643003"/>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6000"/>
              <a:buNone/>
            </a:pPr>
            <a:r>
              <a:rPr b="1" i="1" lang="en" sz="6000">
                <a:latin typeface="Times New Roman"/>
                <a:ea typeface="Times New Roman"/>
                <a:cs typeface="Times New Roman"/>
                <a:sym typeface="Times New Roman"/>
              </a:rPr>
              <a:t>THANK YOU</a:t>
            </a:r>
            <a:endParaRPr/>
          </a:p>
        </p:txBody>
      </p:sp>
      <p:pic>
        <p:nvPicPr>
          <p:cNvPr id="282" name="Google Shape;282;p43"/>
          <p:cNvPicPr preferRelativeResize="0"/>
          <p:nvPr/>
        </p:nvPicPr>
        <p:blipFill rotWithShape="1">
          <a:blip r:embed="rId3">
            <a:alphaModFix/>
          </a:blip>
          <a:srcRect b="0" l="0" r="0" t="0"/>
          <a:stretch/>
        </p:blipFill>
        <p:spPr>
          <a:xfrm>
            <a:off x="2730655" y="3609255"/>
            <a:ext cx="866438" cy="122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139" name="Google Shape;139;p26"/>
          <p:cNvSpPr/>
          <p:nvPr/>
        </p:nvSpPr>
        <p:spPr>
          <a:xfrm>
            <a:off x="473202" y="322326"/>
            <a:ext cx="7125626" cy="425672"/>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910513"/>
              </a:buClr>
              <a:buSzPts val="3300"/>
              <a:buFont typeface="Times New Roman"/>
              <a:buNone/>
            </a:pPr>
            <a:r>
              <a:rPr b="1" lang="en" sz="3300">
                <a:solidFill>
                  <a:srgbClr val="910513"/>
                </a:solidFill>
                <a:latin typeface="Times New Roman"/>
                <a:ea typeface="Times New Roman"/>
                <a:cs typeface="Times New Roman"/>
                <a:sym typeface="Times New Roman"/>
              </a:rPr>
              <a:t>Objective:</a:t>
            </a:r>
            <a:endParaRPr b="1" i="0" sz="3300" u="none" cap="none" strike="noStrike">
              <a:solidFill>
                <a:srgbClr val="910513"/>
              </a:solidFill>
              <a:latin typeface="Times New Roman"/>
              <a:ea typeface="Times New Roman"/>
              <a:cs typeface="Times New Roman"/>
              <a:sym typeface="Times New Roman"/>
            </a:endParaRPr>
          </a:p>
        </p:txBody>
      </p:sp>
      <p:pic>
        <p:nvPicPr>
          <p:cNvPr id="140" name="Google Shape;140;p26"/>
          <p:cNvPicPr preferRelativeResize="0"/>
          <p:nvPr/>
        </p:nvPicPr>
        <p:blipFill rotWithShape="1">
          <a:blip r:embed="rId3">
            <a:alphaModFix/>
          </a:blip>
          <a:srcRect b="0" l="0" r="0" t="0"/>
          <a:stretch/>
        </p:blipFill>
        <p:spPr>
          <a:xfrm>
            <a:off x="5237017" y="1195004"/>
            <a:ext cx="3583379" cy="3718413"/>
          </a:xfrm>
          <a:prstGeom prst="rect">
            <a:avLst/>
          </a:prstGeom>
          <a:noFill/>
          <a:ln>
            <a:noFill/>
          </a:ln>
        </p:spPr>
      </p:pic>
      <p:sp>
        <p:nvSpPr>
          <p:cNvPr id="141" name="Google Shape;141;p26"/>
          <p:cNvSpPr txBox="1"/>
          <p:nvPr/>
        </p:nvSpPr>
        <p:spPr>
          <a:xfrm>
            <a:off x="465150" y="948200"/>
            <a:ext cx="4553100" cy="3718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Problem</a:t>
            </a:r>
            <a:r>
              <a:rPr lang="en" sz="1700">
                <a:solidFill>
                  <a:schemeClr val="dk1"/>
                </a:solidFill>
                <a:latin typeface="Times New Roman"/>
                <a:ea typeface="Times New Roman"/>
                <a:cs typeface="Times New Roman"/>
                <a:sym typeface="Times New Roman"/>
              </a:rPr>
              <a:t>: Manually assessing loan eligibility can be often time-consuming and also at times be subjective.</a:t>
            </a:r>
            <a:br>
              <a:rPr lang="en" sz="1700">
                <a:solidFill>
                  <a:schemeClr val="dk1"/>
                </a:solidFill>
                <a:latin typeface="Times New Roman"/>
                <a:ea typeface="Times New Roman"/>
                <a:cs typeface="Times New Roman"/>
                <a:sym typeface="Times New Roman"/>
              </a:rPr>
            </a:br>
            <a:r>
              <a:rPr b="1" lang="en" sz="1700">
                <a:solidFill>
                  <a:schemeClr val="dk1"/>
                </a:solidFill>
                <a:latin typeface="Times New Roman"/>
                <a:ea typeface="Times New Roman"/>
                <a:cs typeface="Times New Roman"/>
                <a:sym typeface="Times New Roman"/>
              </a:rPr>
              <a:t>Solution</a:t>
            </a:r>
            <a:r>
              <a:rPr lang="en" sz="1700">
                <a:solidFill>
                  <a:schemeClr val="dk1"/>
                </a:solidFill>
                <a:latin typeface="Times New Roman"/>
                <a:ea typeface="Times New Roman"/>
                <a:cs typeface="Times New Roman"/>
                <a:sym typeface="Times New Roman"/>
              </a:rPr>
              <a:t>: We propose leveraging machine learning to automate loan approval predictions.</a:t>
            </a:r>
            <a:endParaRPr sz="1700">
              <a:solidFill>
                <a:schemeClr val="dk1"/>
              </a:solidFill>
              <a:latin typeface="Times New Roman"/>
              <a:ea typeface="Times New Roman"/>
              <a:cs typeface="Times New Roman"/>
              <a:sym typeface="Times New Roman"/>
            </a:endParaRPr>
          </a:p>
          <a:p>
            <a:pPr indent="-336550" lvl="0" marL="9144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Explore and comprehend the diverse elements shaping the loan approval procedures.</a:t>
            </a:r>
            <a:endParaRPr sz="1700">
              <a:solidFill>
                <a:schemeClr val="dk1"/>
              </a:solidFill>
              <a:latin typeface="Times New Roman"/>
              <a:ea typeface="Times New Roman"/>
              <a:cs typeface="Times New Roman"/>
              <a:sym typeface="Times New Roman"/>
            </a:endParaRPr>
          </a:p>
          <a:p>
            <a:pPr indent="-336550" lvl="0" marL="9144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Harness the power of past customer information to develop a predictive framework capable of gauging the probability of loan approval..</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747551" y="35369"/>
            <a:ext cx="7351776" cy="67208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881C1C"/>
              </a:buClr>
              <a:buSzPts val="3300"/>
              <a:buFont typeface="Times New Roman"/>
              <a:buNone/>
            </a:pPr>
            <a:r>
              <a:rPr lang="en" sz="3300">
                <a:latin typeface="Times New Roman"/>
                <a:ea typeface="Times New Roman"/>
                <a:cs typeface="Times New Roman"/>
                <a:sym typeface="Times New Roman"/>
              </a:rPr>
              <a:t>Data Dictionary:</a:t>
            </a:r>
            <a:endParaRPr/>
          </a:p>
        </p:txBody>
      </p:sp>
      <p:sp>
        <p:nvSpPr>
          <p:cNvPr id="147" name="Google Shape;147;p27"/>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Page </a:t>
            </a:r>
            <a:fld id="{00000000-1234-1234-1234-123412341234}" type="slidenum">
              <a:rPr lang="en"/>
              <a:t>‹#›</a:t>
            </a:fld>
            <a:endParaRPr/>
          </a:p>
        </p:txBody>
      </p:sp>
      <p:sp>
        <p:nvSpPr>
          <p:cNvPr id="148" name="Google Shape;148;p27"/>
          <p:cNvSpPr txBox="1"/>
          <p:nvPr/>
        </p:nvSpPr>
        <p:spPr>
          <a:xfrm>
            <a:off x="1913618" y="728675"/>
            <a:ext cx="5019644" cy="50783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1500">
                <a:solidFill>
                  <a:schemeClr val="dk1"/>
                </a:solidFill>
                <a:latin typeface="Times New Roman"/>
                <a:ea typeface="Times New Roman"/>
                <a:cs typeface="Times New Roman"/>
                <a:sym typeface="Times New Roman"/>
              </a:rPr>
              <a:t>The data contains both Numerical and Categorical attributes:</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27"/>
          <p:cNvSpPr/>
          <p:nvPr/>
        </p:nvSpPr>
        <p:spPr>
          <a:xfrm>
            <a:off x="614548" y="1300409"/>
            <a:ext cx="4310744" cy="3792135"/>
          </a:xfrm>
          <a:prstGeom prst="roundRect">
            <a:avLst>
              <a:gd fmla="val 16667" name="adj"/>
            </a:avLst>
          </a:prstGeom>
          <a:solidFill>
            <a:srgbClr val="D8D8D8"/>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0" name="Google Shape;150;p27"/>
          <p:cNvSpPr/>
          <p:nvPr/>
        </p:nvSpPr>
        <p:spPr>
          <a:xfrm>
            <a:off x="5308270" y="1476768"/>
            <a:ext cx="3594452" cy="3495282"/>
          </a:xfrm>
          <a:prstGeom prst="roundRect">
            <a:avLst>
              <a:gd fmla="val 16667" name="adj"/>
            </a:avLst>
          </a:prstGeom>
          <a:solidFill>
            <a:srgbClr val="D8D8D8"/>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Times New Roman"/>
                <a:ea typeface="Times New Roman"/>
                <a:cs typeface="Times New Roman"/>
                <a:sym typeface="Times New Roman"/>
              </a:rPr>
              <a:t>ApplicantIncome: The income of the applicant ($)</a:t>
            </a:r>
            <a:endParaRPr sz="1100"/>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chemeClr val="dk1"/>
                </a:solidFill>
                <a:latin typeface="Times New Roman"/>
                <a:ea typeface="Times New Roman"/>
                <a:cs typeface="Times New Roman"/>
                <a:sym typeface="Times New Roman"/>
              </a:rPr>
              <a:t>CoapplicantIncome: The co-applicants income in case of a joint loan and 0 otherwise ($)</a:t>
            </a:r>
            <a:endParaRPr sz="1100"/>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chemeClr val="dk1"/>
                </a:solidFill>
                <a:latin typeface="Times New Roman"/>
                <a:ea typeface="Times New Roman"/>
                <a:cs typeface="Times New Roman"/>
                <a:sym typeface="Times New Roman"/>
              </a:rPr>
              <a:t>LoanAmount: Loan amount (dollars in thousands)</a:t>
            </a:r>
            <a:endParaRPr sz="1100"/>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chemeClr val="dk1"/>
                </a:solidFill>
                <a:latin typeface="Times New Roman"/>
                <a:ea typeface="Times New Roman"/>
                <a:cs typeface="Times New Roman"/>
                <a:sym typeface="Times New Roman"/>
              </a:rPr>
              <a:t>Loan_Amount_Term: Term of loan in months</a:t>
            </a:r>
            <a:endParaRPr sz="1100"/>
          </a:p>
          <a:p>
            <a:pPr indent="0" lvl="0" marL="0" marR="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51" name="Google Shape;151;p27"/>
          <p:cNvSpPr txBox="1"/>
          <p:nvPr/>
        </p:nvSpPr>
        <p:spPr>
          <a:xfrm>
            <a:off x="6118109" y="1638350"/>
            <a:ext cx="1327067"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Numerical</a:t>
            </a:r>
            <a:endParaRPr sz="1100"/>
          </a:p>
        </p:txBody>
      </p:sp>
      <p:sp>
        <p:nvSpPr>
          <p:cNvPr id="152" name="Google Shape;152;p27"/>
          <p:cNvSpPr txBox="1"/>
          <p:nvPr/>
        </p:nvSpPr>
        <p:spPr>
          <a:xfrm>
            <a:off x="872836" y="1638350"/>
            <a:ext cx="4052455" cy="35317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dk1"/>
                </a:solidFill>
                <a:latin typeface="Times New Roman"/>
                <a:ea typeface="Times New Roman"/>
                <a:cs typeface="Times New Roman"/>
                <a:sym typeface="Times New Roman"/>
              </a:rPr>
              <a:t>Loan_ID: Unique Loan ID</a:t>
            </a:r>
            <a:endParaRPr sz="1100"/>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100">
                <a:solidFill>
                  <a:schemeClr val="dk1"/>
                </a:solidFill>
                <a:latin typeface="Times New Roman"/>
                <a:ea typeface="Times New Roman"/>
                <a:cs typeface="Times New Roman"/>
                <a:sym typeface="Times New Roman"/>
              </a:rPr>
              <a:t>Gender: Gender of the applicant - Male/Female</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Married: Whether the applicant is married or not (Yes/No)</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Dependents: Number of dependents of the applicant</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Education: Applicant's education (Graduate/Not Graduate)</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Self_Employed: Whether the applicant is self-employed (Yes/No)</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Property_Area: The area the property pertaining to the loan belongs to - Urban/Semi-Urban/Rural</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Credit_History: Whether the applicant's credit history meets required guidelines</a:t>
            </a:r>
            <a:endParaRPr sz="1100"/>
          </a:p>
          <a:p>
            <a:pPr indent="0" lvl="0" marL="0" marR="0" rtl="0" algn="l">
              <a:spcBef>
                <a:spcPts val="0"/>
              </a:spcBef>
              <a:spcAft>
                <a:spcPts val="0"/>
              </a:spcAft>
              <a:buNone/>
            </a:pP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Loan_Status: Loan approved (1 - Yes, 0 - No)</a:t>
            </a:r>
            <a:endParaRPr sz="1100"/>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153" name="Google Shape;153;p27"/>
          <p:cNvSpPr txBox="1"/>
          <p:nvPr/>
        </p:nvSpPr>
        <p:spPr>
          <a:xfrm>
            <a:off x="1913618" y="1292102"/>
            <a:ext cx="1327067"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Categorical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Importing and Cleansing the Data:</a:t>
            </a:r>
            <a:endParaRPr/>
          </a:p>
        </p:txBody>
      </p:sp>
      <p:sp>
        <p:nvSpPr>
          <p:cNvPr id="159" name="Google Shape;159;p28"/>
          <p:cNvSpPr txBox="1"/>
          <p:nvPr/>
        </p:nvSpPr>
        <p:spPr>
          <a:xfrm>
            <a:off x="742475" y="1645925"/>
            <a:ext cx="73518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Importing necessary libraries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Loading data from its stored location</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Data Cleansing</a:t>
            </a:r>
            <a:endParaRPr sz="1300">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Checking important data information like missing values, duplicate values, so on.</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Start cleansing data by either deleting missing values or imputing them, dropping unnecessary data columns, etc.</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Statistical summary of data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Missing Data Handling</a:t>
            </a:r>
            <a:endParaRPr sz="1300">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Handle missing data by imputing them with mean/median or mode (we use mode for categorical; median or mean for numerical).</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Our data is skewed, so we impute the missing values with median.</a:t>
            </a:r>
            <a:endParaRPr sz="1300">
              <a:latin typeface="Times New Roman"/>
              <a:ea typeface="Times New Roman"/>
              <a:cs typeface="Times New Roman"/>
              <a:sym typeface="Times New Roman"/>
            </a:endParaRPr>
          </a:p>
        </p:txBody>
      </p:sp>
      <p:pic>
        <p:nvPicPr>
          <p:cNvPr id="160" name="Google Shape;160;p28"/>
          <p:cNvPicPr preferRelativeResize="0"/>
          <p:nvPr/>
        </p:nvPicPr>
        <p:blipFill>
          <a:blip r:embed="rId3">
            <a:alphaModFix/>
          </a:blip>
          <a:stretch>
            <a:fillRect/>
          </a:stretch>
        </p:blipFill>
        <p:spPr>
          <a:xfrm>
            <a:off x="2105963" y="85000"/>
            <a:ext cx="4624825" cy="136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How the code works:</a:t>
            </a:r>
            <a:endParaRPr/>
          </a:p>
        </p:txBody>
      </p:sp>
      <p:sp>
        <p:nvSpPr>
          <p:cNvPr id="166" name="Google Shape;166;p29"/>
          <p:cNvSpPr txBox="1"/>
          <p:nvPr/>
        </p:nvSpPr>
        <p:spPr>
          <a:xfrm>
            <a:off x="608750" y="185275"/>
            <a:ext cx="62727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Overall, the code covers essential steps in building and evaluating machine learning models for loan approval prediction. It's a comprehensive approach that includes data preprocessing, model building, evaluation, and feature analysis</a:t>
            </a:r>
            <a:endParaRPr sz="1200">
              <a:solidFill>
                <a:schemeClr val="dk1"/>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a:ea typeface="Times"/>
              <a:cs typeface="Times"/>
              <a:sym typeface="Times"/>
            </a:endParaRPr>
          </a:p>
          <a:p>
            <a:pPr indent="0" lvl="0" marL="0" rtl="0" algn="l">
              <a:spcBef>
                <a:spcPts val="0"/>
              </a:spcBef>
              <a:spcAft>
                <a:spcPts val="0"/>
              </a:spcAft>
              <a:buNone/>
            </a:pPr>
            <a:r>
              <a:t/>
            </a:r>
            <a:endParaRPr sz="1200">
              <a:solidFill>
                <a:schemeClr val="dk1"/>
              </a:solidFill>
              <a:latin typeface="Times"/>
              <a:ea typeface="Times"/>
              <a:cs typeface="Times"/>
              <a:sym typeface="Times"/>
            </a:endParaRPr>
          </a:p>
        </p:txBody>
      </p:sp>
      <p:sp>
        <p:nvSpPr>
          <p:cNvPr id="167" name="Google Shape;167;p29"/>
          <p:cNvSpPr txBox="1"/>
          <p:nvPr/>
        </p:nvSpPr>
        <p:spPr>
          <a:xfrm>
            <a:off x="608750" y="990925"/>
            <a:ext cx="8240100" cy="3863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Times"/>
              <a:buAutoNum type="arabicPeriod"/>
            </a:pPr>
            <a:r>
              <a:rPr b="1" i="1" lang="en" sz="1200" u="sng">
                <a:solidFill>
                  <a:schemeClr val="dk1"/>
                </a:solidFill>
                <a:latin typeface="Times"/>
                <a:ea typeface="Times"/>
                <a:cs typeface="Times"/>
                <a:sym typeface="Times"/>
              </a:rPr>
              <a:t>Model Building:</a:t>
            </a:r>
            <a:endParaRPr b="1" i="1" sz="1200" u="sng">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The dataset is split into independent variables (features) X and the dependent variable Y (target variable, Loan_Status).</a:t>
            </a:r>
            <a:endParaRPr sz="1200">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Building a Decision Tree Classifier and a Logistic Regression model and KNN</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b="1" i="1" lang="en" sz="1200" u="sng">
                <a:solidFill>
                  <a:schemeClr val="dk1"/>
                </a:solidFill>
                <a:latin typeface="Times"/>
                <a:ea typeface="Times"/>
                <a:cs typeface="Times"/>
                <a:sym typeface="Times"/>
              </a:rPr>
              <a:t>Model Evaluation:</a:t>
            </a:r>
            <a:endParaRPr b="1" i="1" sz="1200" u="sng">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Evaluating model performance using various metrics such as confusion matrix, precision, and recall.</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b="1" i="1" lang="en" sz="1200" u="sng">
                <a:solidFill>
                  <a:schemeClr val="dk1"/>
                </a:solidFill>
                <a:latin typeface="Times"/>
                <a:ea typeface="Times"/>
                <a:cs typeface="Times"/>
                <a:sym typeface="Times"/>
              </a:rPr>
              <a:t>Feature Importance:</a:t>
            </a:r>
            <a:endParaRPr b="1" i="1" sz="1200" u="sng">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Analyzing feature importance using the feature importances provided by the Decision Tree Classifier and the coefficients provided by the Logistic Regression model.</a:t>
            </a:r>
            <a:endParaRPr sz="1200">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The importance of each feature is visualized using bar plots to understand which features contribute the most to the model's predictions.</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b="1" i="1" lang="en" sz="1200" u="sng">
                <a:solidFill>
                  <a:schemeClr val="dk1"/>
                </a:solidFill>
                <a:latin typeface="Times"/>
                <a:ea typeface="Times"/>
                <a:cs typeface="Times"/>
                <a:sym typeface="Times"/>
              </a:rPr>
              <a:t>Visualization:</a:t>
            </a:r>
            <a:endParaRPr b="1" i="1" sz="1200" u="sng">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Char char="●"/>
            </a:pPr>
            <a:r>
              <a:rPr lang="en" sz="1200">
                <a:solidFill>
                  <a:schemeClr val="dk1"/>
                </a:solidFill>
                <a:latin typeface="Times"/>
                <a:ea typeface="Times"/>
                <a:cs typeface="Times"/>
                <a:sym typeface="Times"/>
              </a:rPr>
              <a:t>Various plots, including histograms, KDE plots, box plots, and bar plots, are used to visualize the distribution of numerical features, identify outliers, and understand the relationship between features and the target variables.</a:t>
            </a:r>
            <a:endParaRPr sz="1200">
              <a:solidFill>
                <a:schemeClr val="dk1"/>
              </a:solidFill>
              <a:latin typeface="Times"/>
              <a:ea typeface="Times"/>
              <a:cs typeface="Times"/>
              <a:sym typeface="Times"/>
            </a:endParaRPr>
          </a:p>
          <a:p>
            <a:pPr indent="0" lvl="0" marL="914400" rtl="0" algn="l">
              <a:lnSpc>
                <a:spcPct val="115000"/>
              </a:lnSpc>
              <a:spcBef>
                <a:spcPts val="1200"/>
              </a:spcBef>
              <a:spcAft>
                <a:spcPts val="0"/>
              </a:spcAft>
              <a:buNone/>
            </a:pPr>
            <a:r>
              <a:t/>
            </a:r>
            <a:endParaRPr sz="1200">
              <a:solidFill>
                <a:schemeClr val="dk1"/>
              </a:solidFill>
              <a:latin typeface="Times"/>
              <a:ea typeface="Times"/>
              <a:cs typeface="Times"/>
              <a:sym typeface="Times"/>
            </a:endParaRPr>
          </a:p>
          <a:p>
            <a:pPr indent="0" lvl="0" marL="0" rtl="0" algn="l">
              <a:spcBef>
                <a:spcPts val="1200"/>
              </a:spcBef>
              <a:spcAft>
                <a:spcPts val="0"/>
              </a:spcAft>
              <a:buNone/>
            </a:pPr>
            <a:r>
              <a:t/>
            </a:r>
            <a:endParaRPr sz="1200">
              <a:solidFill>
                <a:schemeClr val="dk1"/>
              </a:solidFill>
              <a:latin typeface="Times"/>
              <a:ea typeface="Times"/>
              <a:cs typeface="Times"/>
              <a:sym typeface="Times"/>
            </a:endParaRPr>
          </a:p>
        </p:txBody>
      </p:sp>
      <p:sp>
        <p:nvSpPr>
          <p:cNvPr id="168" name="Google Shape;168;p29"/>
          <p:cNvSpPr txBox="1"/>
          <p:nvPr/>
        </p:nvSpPr>
        <p:spPr>
          <a:xfrm>
            <a:off x="3864225" y="4208050"/>
            <a:ext cx="449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https://colab.research.google.com/drive/1PERP3jgPXXmuYPpEvqGkZsSpqqFZfMz8?usp=sharing</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b="0" sz="1100">
              <a:solidFill>
                <a:srgbClr val="9900FF"/>
              </a:solidFill>
            </a:endParaRPr>
          </a:p>
          <a:p>
            <a:pPr indent="0" lvl="0" marL="0" rtl="0" algn="l">
              <a:lnSpc>
                <a:spcPct val="115000"/>
              </a:lnSpc>
              <a:spcBef>
                <a:spcPts val="0"/>
              </a:spcBef>
              <a:spcAft>
                <a:spcPts val="0"/>
              </a:spcAft>
              <a:buNone/>
            </a:pPr>
            <a:r>
              <a:t/>
            </a:r>
            <a:endParaRPr/>
          </a:p>
        </p:txBody>
      </p:sp>
      <p:sp>
        <p:nvSpPr>
          <p:cNvPr id="174" name="Google Shape;174;p30"/>
          <p:cNvSpPr txBox="1"/>
          <p:nvPr/>
        </p:nvSpPr>
        <p:spPr>
          <a:xfrm>
            <a:off x="858925" y="154000"/>
            <a:ext cx="7044000" cy="46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ctr">
              <a:spcBef>
                <a:spcPts val="0"/>
              </a:spcBef>
              <a:spcAft>
                <a:spcPts val="0"/>
              </a:spcAft>
              <a:buClr>
                <a:schemeClr val="dk1"/>
              </a:buClr>
              <a:buSzPts val="1100"/>
              <a:buFont typeface="Arial"/>
              <a:buNone/>
            </a:pPr>
            <a:r>
              <a:rPr b="1" lang="en" sz="1700">
                <a:solidFill>
                  <a:srgbClr val="881C1C"/>
                </a:solidFill>
                <a:latin typeface="Times"/>
                <a:ea typeface="Times"/>
                <a:cs typeface="Times"/>
                <a:sym typeface="Times"/>
              </a:rPr>
              <a:t>Desired Business Benefit for Stakeholders:</a:t>
            </a:r>
            <a:endParaRPr b="1" sz="1700">
              <a:solidFill>
                <a:srgbClr val="881C1C"/>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Strategic Overview</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Font typeface="Times"/>
              <a:buChar char="●"/>
            </a:pPr>
            <a:r>
              <a:rPr lang="en" sz="1100">
                <a:solidFill>
                  <a:schemeClr val="dk1"/>
                </a:solidFill>
                <a:latin typeface="Times"/>
                <a:ea typeface="Times"/>
                <a:cs typeface="Times"/>
                <a:sym typeface="Times"/>
              </a:rPr>
              <a:t>   Utilizing AI for predictive loan approval modeling.</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Font typeface="Times"/>
              <a:buChar char="●"/>
            </a:pPr>
            <a:r>
              <a:rPr lang="en" sz="1100">
                <a:solidFill>
                  <a:schemeClr val="dk1"/>
                </a:solidFill>
                <a:latin typeface="Times"/>
                <a:ea typeface="Times"/>
                <a:cs typeface="Times"/>
                <a:sym typeface="Times"/>
              </a:rPr>
              <a:t>   Leveraging historical customer data to improve accuracy in loan probabilities.</a:t>
            </a:r>
            <a:endParaRPr sz="11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Stakeholder Benefits</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Investors:</a:t>
            </a:r>
            <a:r>
              <a:rPr lang="en" sz="1100">
                <a:solidFill>
                  <a:schemeClr val="dk1"/>
                </a:solidFill>
                <a:latin typeface="Times"/>
                <a:ea typeface="Times"/>
                <a:cs typeface="Times"/>
                <a:sym typeface="Times"/>
              </a:rPr>
              <a:t> Protects investments by minimizing financial risks.</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Management:</a:t>
            </a:r>
            <a:r>
              <a:rPr lang="en" sz="1100">
                <a:solidFill>
                  <a:schemeClr val="dk1"/>
                </a:solidFill>
                <a:latin typeface="Times"/>
                <a:ea typeface="Times"/>
                <a:cs typeface="Times"/>
                <a:sym typeface="Times"/>
              </a:rPr>
              <a:t> Reduces overhead and enhances profit margins through efficient operations.</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Loan Officers:</a:t>
            </a:r>
            <a:r>
              <a:rPr lang="en" sz="1100">
                <a:solidFill>
                  <a:schemeClr val="dk1"/>
                </a:solidFill>
                <a:latin typeface="Times"/>
                <a:ea typeface="Times"/>
                <a:cs typeface="Times"/>
                <a:sym typeface="Times"/>
              </a:rPr>
              <a:t> Prioritizes high-probability applications, optimizing workload.</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Marketing Team:</a:t>
            </a:r>
            <a:r>
              <a:rPr lang="en" sz="1100">
                <a:solidFill>
                  <a:schemeClr val="dk1"/>
                </a:solidFill>
                <a:latin typeface="Times"/>
                <a:ea typeface="Times"/>
                <a:cs typeface="Times"/>
                <a:sym typeface="Times"/>
              </a:rPr>
              <a:t> Develops targeted strategies based on predictive insights.</a:t>
            </a:r>
            <a:endParaRPr sz="1100">
              <a:solidFill>
                <a:schemeClr val="dk1"/>
              </a:solidFill>
              <a:latin typeface="Times"/>
              <a:ea typeface="Times"/>
              <a:cs typeface="Times"/>
              <a:sym typeface="Times"/>
            </a:endParaRPr>
          </a:p>
          <a:p>
            <a:pPr indent="0" lvl="0" marL="457200" rtl="0" algn="l">
              <a:spcBef>
                <a:spcPts val="0"/>
              </a:spcBef>
              <a:spcAft>
                <a:spcPts val="0"/>
              </a:spcAft>
              <a:buNone/>
            </a:pPr>
            <a:r>
              <a:t/>
            </a:r>
            <a:endParaRPr sz="11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Profit Enhancement</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 Operational Cost Reduction:</a:t>
            </a:r>
            <a:r>
              <a:rPr lang="en" sz="1100">
                <a:solidFill>
                  <a:schemeClr val="dk1"/>
                </a:solidFill>
                <a:latin typeface="Times"/>
                <a:ea typeface="Times"/>
                <a:cs typeface="Times"/>
                <a:sym typeface="Times"/>
              </a:rPr>
              <a:t> Automation cuts labor-intensive processes.</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Lower Default Rates:</a:t>
            </a:r>
            <a:r>
              <a:rPr lang="en" sz="1100">
                <a:solidFill>
                  <a:schemeClr val="dk1"/>
                </a:solidFill>
                <a:latin typeface="Times"/>
                <a:ea typeface="Times"/>
                <a:cs typeface="Times"/>
                <a:sym typeface="Times"/>
              </a:rPr>
              <a:t> Improved borrower assessment reduces defaults.</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Increased Loan Disbursement:</a:t>
            </a:r>
            <a:r>
              <a:rPr lang="en" sz="1100">
                <a:solidFill>
                  <a:schemeClr val="dk1"/>
                </a:solidFill>
                <a:latin typeface="Times"/>
                <a:ea typeface="Times"/>
                <a:cs typeface="Times"/>
                <a:sym typeface="Times"/>
              </a:rPr>
              <a:t> Efficient processing boosts successful applications and revenue.</a:t>
            </a:r>
            <a:endParaRPr sz="1100">
              <a:solidFill>
                <a:schemeClr val="dk1"/>
              </a:solidFill>
              <a:latin typeface="Times"/>
              <a:ea typeface="Times"/>
              <a:cs typeface="Times"/>
              <a:sym typeface="Times"/>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latin typeface="Times"/>
                <a:ea typeface="Times"/>
                <a:cs typeface="Times"/>
                <a:sym typeface="Times"/>
              </a:rPr>
              <a:t>  </a:t>
            </a:r>
            <a:r>
              <a:rPr b="1" lang="en" sz="1100">
                <a:solidFill>
                  <a:schemeClr val="dk1"/>
                </a:solidFill>
                <a:latin typeface="Times"/>
                <a:ea typeface="Times"/>
                <a:cs typeface="Times"/>
                <a:sym typeface="Times"/>
              </a:rPr>
              <a:t>Customer Satisfaction:</a:t>
            </a:r>
            <a:r>
              <a:rPr lang="en" sz="1100">
                <a:solidFill>
                  <a:schemeClr val="dk1"/>
                </a:solidFill>
                <a:latin typeface="Times"/>
                <a:ea typeface="Times"/>
                <a:cs typeface="Times"/>
                <a:sym typeface="Times"/>
              </a:rPr>
              <a:t> Faster approvals and transparency improve loyalty and potential referrals.</a:t>
            </a:r>
            <a:endParaRPr sz="11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t/>
            </a:r>
            <a:endParaRPr sz="600">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nvSpPr>
        <p:spPr>
          <a:xfrm>
            <a:off x="457200" y="100900"/>
            <a:ext cx="7278900" cy="45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Times"/>
              <a:ea typeface="Times"/>
              <a:cs typeface="Times"/>
              <a:sym typeface="Times"/>
            </a:endParaRPr>
          </a:p>
          <a:p>
            <a:pPr indent="0" lvl="0" marL="0" rtl="0" algn="ctr">
              <a:spcBef>
                <a:spcPts val="0"/>
              </a:spcBef>
              <a:spcAft>
                <a:spcPts val="0"/>
              </a:spcAft>
              <a:buClr>
                <a:schemeClr val="dk1"/>
              </a:buClr>
              <a:buSzPts val="1100"/>
              <a:buFont typeface="Arial"/>
              <a:buNone/>
            </a:pPr>
            <a:r>
              <a:rPr b="1" lang="en" sz="1900">
                <a:solidFill>
                  <a:srgbClr val="881C1C"/>
                </a:solidFill>
                <a:latin typeface="Times"/>
                <a:ea typeface="Times"/>
                <a:cs typeface="Times"/>
                <a:sym typeface="Times"/>
              </a:rPr>
              <a:t>Ethics of AI in Predictive Loan Approval</a:t>
            </a:r>
            <a:endParaRPr b="1" sz="1900">
              <a:solidFill>
                <a:srgbClr val="881C1C"/>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Transparency</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 Ensure AI decision-making processes and data influences are clearly communicated to borrowers.</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Fairness</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 Audit AI systems to eliminate biases and implement fairness algorithms to guarantee equal opportunities.</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Privacy</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Comply with data protection laws and employ anonymization to protect applicant data.</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Accountability</a:t>
            </a:r>
            <a:endParaRPr b="1">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Define responsibilities for AI decisions and provide mechanisms for appeals and inquiries.</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Inclusivit</a:t>
            </a:r>
            <a:r>
              <a:rPr b="1" lang="en" sz="1200">
                <a:solidFill>
                  <a:schemeClr val="dk1"/>
                </a:solidFill>
                <a:latin typeface="Times"/>
                <a:ea typeface="Times"/>
                <a:cs typeface="Times"/>
                <a:sym typeface="Times"/>
              </a:rPr>
              <a:t>y</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Design AI to accommodate diverse populations and prevent economic disparities.</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0" lvl="0" marL="0" rtl="0" algn="l">
              <a:spcBef>
                <a:spcPts val="0"/>
              </a:spcBef>
              <a:spcAft>
                <a:spcPts val="0"/>
              </a:spcAft>
              <a:buNone/>
            </a:pPr>
            <a:r>
              <a:rPr b="1" lang="en" sz="1200">
                <a:solidFill>
                  <a:schemeClr val="dk1"/>
                </a:solidFill>
                <a:latin typeface="Times"/>
                <a:ea typeface="Times"/>
                <a:cs typeface="Times"/>
                <a:sym typeface="Times"/>
              </a:rPr>
              <a:t>Reliability and Safety</a:t>
            </a:r>
            <a:endParaRPr b="1" sz="12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imes"/>
              <a:ea typeface="Times"/>
              <a:cs typeface="Times"/>
              <a:sym typeface="Times"/>
            </a:endParaRPr>
          </a:p>
          <a:p>
            <a:pPr indent="-292100" lvl="0" marL="457200" rtl="0" algn="l">
              <a:spcBef>
                <a:spcPts val="0"/>
              </a:spcBef>
              <a:spcAft>
                <a:spcPts val="0"/>
              </a:spcAft>
              <a:buClr>
                <a:schemeClr val="dk1"/>
              </a:buClr>
              <a:buSzPts val="1000"/>
              <a:buFont typeface="Times"/>
              <a:buChar char="●"/>
            </a:pPr>
            <a:r>
              <a:rPr lang="en" sz="1000">
                <a:solidFill>
                  <a:schemeClr val="dk1"/>
                </a:solidFill>
                <a:latin typeface="Times"/>
                <a:ea typeface="Times"/>
                <a:cs typeface="Times"/>
                <a:sym typeface="Times"/>
              </a:rPr>
              <a:t> Conduct extensive testing for AI model stability and manage unexpected behaviors effectively.</a:t>
            </a:r>
            <a:endParaRPr sz="10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600">
              <a:solidFill>
                <a:schemeClr val="dk1"/>
              </a:solidFill>
              <a:latin typeface="Times"/>
              <a:ea typeface="Times"/>
              <a:cs typeface="Times"/>
              <a:sym typeface="Times"/>
            </a:endParaRPr>
          </a:p>
          <a:p>
            <a:pPr indent="0" lvl="0" marL="0" rtl="0" algn="l">
              <a:spcBef>
                <a:spcPts val="0"/>
              </a:spcBef>
              <a:spcAft>
                <a:spcPts val="0"/>
              </a:spcAft>
              <a:buNone/>
            </a:pPr>
            <a:r>
              <a:t/>
            </a:r>
            <a:endParaRPr sz="600">
              <a:solidFill>
                <a:schemeClr val="dk1"/>
              </a:solidFill>
              <a:latin typeface="Times"/>
              <a:ea typeface="Times"/>
              <a:cs typeface="Times"/>
              <a:sym typeface="Times"/>
            </a:endParaRPr>
          </a:p>
        </p:txBody>
      </p:sp>
      <p:pic>
        <p:nvPicPr>
          <p:cNvPr id="180" name="Google Shape;180;p31"/>
          <p:cNvPicPr preferRelativeResize="0"/>
          <p:nvPr/>
        </p:nvPicPr>
        <p:blipFill>
          <a:blip r:embed="rId3">
            <a:alphaModFix/>
          </a:blip>
          <a:stretch>
            <a:fillRect/>
          </a:stretch>
        </p:blipFill>
        <p:spPr>
          <a:xfrm>
            <a:off x="6552275" y="1191525"/>
            <a:ext cx="2499200" cy="3174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Project Roles:</a:t>
            </a:r>
            <a:endParaRPr/>
          </a:p>
        </p:txBody>
      </p:sp>
      <p:sp>
        <p:nvSpPr>
          <p:cNvPr id="186" name="Google Shape;186;p32"/>
          <p:cNvSpPr txBox="1"/>
          <p:nvPr/>
        </p:nvSpPr>
        <p:spPr>
          <a:xfrm>
            <a:off x="1083075" y="1399063"/>
            <a:ext cx="7102500" cy="28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Marksman- </a:t>
            </a:r>
            <a:r>
              <a:rPr lang="en" sz="1500">
                <a:solidFill>
                  <a:schemeClr val="dk1"/>
                </a:solidFill>
                <a:latin typeface="Times New Roman"/>
                <a:ea typeface="Times New Roman"/>
                <a:cs typeface="Times New Roman"/>
                <a:sym typeface="Times New Roman"/>
              </a:rPr>
              <a:t>The implementer is the most important role for this project as the integration of new code that adds value comes mostly from using AI.</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Spotter-</a:t>
            </a:r>
            <a:r>
              <a:rPr lang="en" sz="1500">
                <a:solidFill>
                  <a:schemeClr val="dk1"/>
                </a:solidFill>
                <a:latin typeface="Times New Roman"/>
                <a:ea typeface="Times New Roman"/>
                <a:cs typeface="Times New Roman"/>
                <a:sym typeface="Times New Roman"/>
              </a:rPr>
              <a:t> The Business Analyst side is the </a:t>
            </a:r>
            <a:r>
              <a:rPr lang="en" sz="1500">
                <a:solidFill>
                  <a:schemeClr val="dk1"/>
                </a:solidFill>
                <a:latin typeface="Times New Roman"/>
                <a:ea typeface="Times New Roman"/>
                <a:cs typeface="Times New Roman"/>
                <a:sym typeface="Times New Roman"/>
              </a:rPr>
              <a:t>second</a:t>
            </a:r>
            <a:r>
              <a:rPr lang="en" sz="1500">
                <a:solidFill>
                  <a:schemeClr val="dk1"/>
                </a:solidFill>
                <a:latin typeface="Times New Roman"/>
                <a:ea typeface="Times New Roman"/>
                <a:cs typeface="Times New Roman"/>
                <a:sym typeface="Times New Roman"/>
              </a:rPr>
              <a:t> most important as seeing the added business value is very important for this project and can help us reach conclusions about what is working and what isn’t.</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Gunsmith-</a:t>
            </a:r>
            <a:r>
              <a:rPr lang="en" sz="1500">
                <a:solidFill>
                  <a:schemeClr val="dk1"/>
                </a:solidFill>
                <a:latin typeface="Times New Roman"/>
                <a:ea typeface="Times New Roman"/>
                <a:cs typeface="Times New Roman"/>
                <a:sym typeface="Times New Roman"/>
              </a:rPr>
              <a:t> The Data scientist is also an important role as the data handling and analysis is the basis of the results. Since the data itself comes from a third party source it is least important to analyze and more important to make it usable.</a:t>
            </a:r>
            <a:endParaRPr sz="1500">
              <a:solidFill>
                <a:schemeClr val="dk1"/>
              </a:solidFill>
              <a:latin typeface="Times New Roman"/>
              <a:ea typeface="Times New Roman"/>
              <a:cs typeface="Times New Roman"/>
              <a:sym typeface="Times New Roman"/>
            </a:endParaRPr>
          </a:p>
        </p:txBody>
      </p:sp>
      <p:pic>
        <p:nvPicPr>
          <p:cNvPr id="187" name="Google Shape;187;p32"/>
          <p:cNvPicPr preferRelativeResize="0"/>
          <p:nvPr/>
        </p:nvPicPr>
        <p:blipFill rotWithShape="1">
          <a:blip r:embed="rId3">
            <a:alphaModFix/>
          </a:blip>
          <a:srcRect b="22083" l="13162" r="13587" t="16004"/>
          <a:stretch/>
        </p:blipFill>
        <p:spPr>
          <a:xfrm>
            <a:off x="2075300" y="281574"/>
            <a:ext cx="912400" cy="832850"/>
          </a:xfrm>
          <a:prstGeom prst="rect">
            <a:avLst/>
          </a:prstGeom>
          <a:noFill/>
          <a:ln>
            <a:noFill/>
          </a:ln>
        </p:spPr>
      </p:pic>
      <p:pic>
        <p:nvPicPr>
          <p:cNvPr id="188" name="Google Shape;188;p32"/>
          <p:cNvPicPr preferRelativeResize="0"/>
          <p:nvPr/>
        </p:nvPicPr>
        <p:blipFill>
          <a:blip r:embed="rId4">
            <a:alphaModFix/>
          </a:blip>
          <a:stretch>
            <a:fillRect/>
          </a:stretch>
        </p:blipFill>
        <p:spPr>
          <a:xfrm>
            <a:off x="3935300" y="151550"/>
            <a:ext cx="1020550" cy="1020550"/>
          </a:xfrm>
          <a:prstGeom prst="rect">
            <a:avLst/>
          </a:prstGeom>
          <a:noFill/>
          <a:ln>
            <a:noFill/>
          </a:ln>
        </p:spPr>
      </p:pic>
      <p:pic>
        <p:nvPicPr>
          <p:cNvPr id="189" name="Google Shape;189;p32"/>
          <p:cNvPicPr preferRelativeResize="0"/>
          <p:nvPr/>
        </p:nvPicPr>
        <p:blipFill rotWithShape="1">
          <a:blip r:embed="rId5">
            <a:alphaModFix/>
          </a:blip>
          <a:srcRect b="0" l="6437" r="0" t="5553"/>
          <a:stretch/>
        </p:blipFill>
        <p:spPr>
          <a:xfrm flipH="1">
            <a:off x="5723775" y="87250"/>
            <a:ext cx="1092475" cy="97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itle 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