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75" r:id="rId6"/>
    <p:sldId id="264" r:id="rId7"/>
    <p:sldId id="266" r:id="rId8"/>
    <p:sldId id="261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32B"/>
    <a:srgbClr val="25D925"/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F237-DABE-4893-A6B2-A0CEA6A8A41C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6537-CF2F-4ACC-A1AC-75762086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9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F237-DABE-4893-A6B2-A0CEA6A8A41C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6537-CF2F-4ACC-A1AC-75762086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F237-DABE-4893-A6B2-A0CEA6A8A41C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6537-CF2F-4ACC-A1AC-75762086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58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F237-DABE-4893-A6B2-A0CEA6A8A41C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6537-CF2F-4ACC-A1AC-75762086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F237-DABE-4893-A6B2-A0CEA6A8A41C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6537-CF2F-4ACC-A1AC-75762086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9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F237-DABE-4893-A6B2-A0CEA6A8A41C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6537-CF2F-4ACC-A1AC-75762086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F237-DABE-4893-A6B2-A0CEA6A8A41C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6537-CF2F-4ACC-A1AC-75762086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16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F237-DABE-4893-A6B2-A0CEA6A8A41C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6537-CF2F-4ACC-A1AC-75762086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16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F237-DABE-4893-A6B2-A0CEA6A8A41C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6537-CF2F-4ACC-A1AC-75762086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02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F237-DABE-4893-A6B2-A0CEA6A8A41C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6537-CF2F-4ACC-A1AC-75762086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7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F237-DABE-4893-A6B2-A0CEA6A8A41C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6537-CF2F-4ACC-A1AC-75762086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F237-DABE-4893-A6B2-A0CEA6A8A41C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6537-CF2F-4ACC-A1AC-75762086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9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gJCWiWO-hKpRh9Mq6H5m4FzoeV7g0Ww?usp=shari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6645" y="2575636"/>
            <a:ext cx="6347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Data Science Mi</a:t>
            </a:r>
            <a:r>
              <a:rPr lang="en-IN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ni Project</a:t>
            </a:r>
            <a:endParaRPr lang="en-IN" sz="40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AutoShape 2" descr="AI &amp; Analytics for Chemical Engineers"/>
          <p:cNvSpPr>
            <a:spLocks noChangeAspect="1" noChangeArrowheads="1"/>
          </p:cNvSpPr>
          <p:nvPr/>
        </p:nvSpPr>
        <p:spPr bwMode="auto">
          <a:xfrm>
            <a:off x="155574" y="-144463"/>
            <a:ext cx="4259671" cy="425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786412" y="3455570"/>
            <a:ext cx="2968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Credit </a:t>
            </a:r>
            <a:r>
              <a:rPr lang="en-US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ard Data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5675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1518557"/>
            <a:ext cx="108040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5BD32B"/>
                </a:solidFill>
                <a:latin typeface="Bahnschrift Light" panose="020B0502040204020203" pitchFamily="34" charset="0"/>
              </a:rPr>
              <a:t>Cluster 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Cluster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1 has lowest </a:t>
            </a:r>
            <a:r>
              <a:rPr lang="en-US" sz="20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average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purchases but decent limit usage and a good payment to min payment ratio. This cluster is around 45% of whole </a:t>
            </a:r>
            <a:r>
              <a:rPr lang="en-US" sz="20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user base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. To promote transaction rewards and </a:t>
            </a:r>
            <a:r>
              <a:rPr lang="en-US" sz="20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cashbacks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should be introduced.</a:t>
            </a:r>
            <a:endParaRPr lang="en-IN" sz="2000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1869" y="3714236"/>
            <a:ext cx="112286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5BD32B"/>
                </a:solidFill>
                <a:latin typeface="Bahnschrift Light" panose="020B0502040204020203" pitchFamily="34" charset="0"/>
                <a:hlinkClick r:id="rId3"/>
              </a:rPr>
              <a:t>GOOGLE COLLAB LINK:</a:t>
            </a:r>
            <a:endParaRPr lang="en-IN" sz="2000" b="1" dirty="0" smtClean="0">
              <a:solidFill>
                <a:srgbClr val="5BD32B"/>
              </a:solidFill>
              <a:latin typeface="Bahnschrift Light" panose="020B0502040204020203" pitchFamily="34" charset="0"/>
            </a:endParaRPr>
          </a:p>
          <a:p>
            <a:endParaRPr lang="en-IN" sz="2000" b="1" dirty="0">
              <a:solidFill>
                <a:srgbClr val="5BD32B"/>
              </a:solidFill>
              <a:latin typeface="Bahnschrift Light" panose="020B0502040204020203" pitchFamily="34" charset="0"/>
            </a:endParaRPr>
          </a:p>
          <a:p>
            <a:r>
              <a:rPr lang="en-IN" sz="2000" b="1" dirty="0">
                <a:solidFill>
                  <a:srgbClr val="5BD32B"/>
                </a:solidFill>
                <a:latin typeface="Bahnschrift Light" panose="020B0502040204020203" pitchFamily="34" charset="0"/>
              </a:rPr>
              <a:t>https://</a:t>
            </a:r>
            <a:r>
              <a:rPr lang="en-IN" sz="2000" b="1" dirty="0" smtClean="0">
                <a:solidFill>
                  <a:srgbClr val="5BD32B"/>
                </a:solidFill>
                <a:latin typeface="Bahnschrift Light" panose="020B0502040204020203" pitchFamily="34" charset="0"/>
              </a:rPr>
              <a:t>colab.research.google.com/drive/1bgJCWiWOhKpRh9Mq6H5m4FzoeV7g0Ww?usp=sharing</a:t>
            </a:r>
          </a:p>
          <a:p>
            <a:endParaRPr lang="en-US" sz="20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4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 smtClean="0">
                <a:solidFill>
                  <a:srgbClr val="5BD32B"/>
                </a:solidFill>
                <a:latin typeface="Bahnschrift SemiBold" panose="020B0502040204020203" pitchFamily="34" charset="0"/>
              </a:rPr>
              <a:t>PROBLEM STATEMENT</a:t>
            </a:r>
            <a:endParaRPr lang="en-IN" dirty="0">
              <a:solidFill>
                <a:srgbClr val="5BD32B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08061"/>
            <a:ext cx="98631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Overview: This case requires trainees to develop a customer segmentation to define </a:t>
            </a:r>
            <a:r>
              <a:rPr lang="en-US" sz="20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marketing strategy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. The sample dataset summarizes the usage behavior of about 9000 active credit </a:t>
            </a:r>
            <a:r>
              <a:rPr lang="en-US" sz="20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card holders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during the last </a:t>
            </a:r>
            <a:r>
              <a:rPr lang="en-US" sz="20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12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months. The file is at a customer level with 18 behavioral variables.</a:t>
            </a:r>
            <a:endParaRPr lang="en-IN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12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769"/>
            <a:ext cx="10515600" cy="1232693"/>
          </a:xfrm>
          <a:noFill/>
        </p:spPr>
        <p:txBody>
          <a:bodyPr/>
          <a:lstStyle/>
          <a:p>
            <a:r>
              <a:rPr lang="en-IN" dirty="0" smtClean="0">
                <a:solidFill>
                  <a:srgbClr val="5BD32B"/>
                </a:solidFill>
                <a:latin typeface="Bahnschrift SemiBold" panose="020B0502040204020203" pitchFamily="34" charset="0"/>
              </a:rPr>
              <a:t>Dataset Understanding</a:t>
            </a:r>
            <a:endParaRPr lang="en-IN" dirty="0">
              <a:solidFill>
                <a:srgbClr val="5BD32B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94559"/>
            <a:ext cx="10515600" cy="1049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The dataset contains approximately 9000 entries of customers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with 18 behavioral variables.</a:t>
            </a:r>
            <a:endParaRPr lang="en-IN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It summarizes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usage behavior of </a:t>
            </a:r>
            <a:r>
              <a:rPr lang="en-US" sz="20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active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credit card holders during the last </a:t>
            </a:r>
            <a:r>
              <a:rPr lang="en-US" sz="20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12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months. </a:t>
            </a:r>
            <a:endParaRPr lang="en-IN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3" y="3461657"/>
            <a:ext cx="10348910" cy="26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3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07009"/>
            <a:ext cx="11353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 smtClean="0">
                <a:solidFill>
                  <a:srgbClr val="5BD32B"/>
                </a:solidFill>
                <a:latin typeface="Bahnschrift SemiBold" panose="020B0502040204020203" pitchFamily="34" charset="0"/>
              </a:rPr>
              <a:t>Insights using Derived KPI’s</a:t>
            </a:r>
            <a:endParaRPr lang="en-IN" sz="4400" dirty="0">
              <a:solidFill>
                <a:srgbClr val="5BD32B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35" y="1968272"/>
            <a:ext cx="5905394" cy="30853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8935" y="5283753"/>
            <a:ext cx="92310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ustomers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 which take installment purchases have least monthly cash </a:t>
            </a:r>
            <a:r>
              <a:rPr lang="en-US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advance</a:t>
            </a:r>
            <a:endParaRPr lang="en-US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ustomers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 who don't take either </a:t>
            </a:r>
            <a:r>
              <a:rPr lang="en-US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one-off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 or installments take most cash advance.</a:t>
            </a:r>
          </a:p>
          <a:p>
            <a:endParaRPr lang="en-US" b="0" dirty="0">
              <a:solidFill>
                <a:schemeClr val="bg1"/>
              </a:solidFill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41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8935" y="4369353"/>
            <a:ext cx="53175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customers which take installment </a:t>
            </a:r>
            <a:r>
              <a:rPr lang="en-US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purchases</a:t>
            </a:r>
          </a:p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  </a:t>
            </a:r>
            <a:r>
              <a:rPr lang="en-US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  have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 least limit </a:t>
            </a:r>
            <a:r>
              <a:rPr lang="en-US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usage</a:t>
            </a:r>
            <a:endParaRPr lang="en-US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customers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who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don't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 take either </a:t>
            </a:r>
            <a:r>
              <a:rPr lang="en-US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one-off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 or installments have greater limit usage.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35" y="1030741"/>
            <a:ext cx="5027848" cy="29534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577" y="1030741"/>
            <a:ext cx="5354335" cy="29534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91407" y="4369352"/>
            <a:ext cx="5317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customers paying installments have greater payment to min payment ratio</a:t>
            </a:r>
          </a:p>
        </p:txBody>
      </p:sp>
    </p:spTree>
    <p:extLst>
      <p:ext uri="{BB962C8B-B14F-4D97-AF65-F5344CB8AC3E}">
        <p14:creationId xmlns:p14="http://schemas.microsoft.com/office/powerpoint/2010/main" val="197760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07009"/>
            <a:ext cx="1135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5BD32B"/>
                </a:solidFill>
                <a:latin typeface="Bahnschrift SemiBold" panose="020B0502040204020203" pitchFamily="34" charset="0"/>
              </a:rPr>
              <a:t>Identification of the </a:t>
            </a:r>
            <a:r>
              <a:rPr lang="en-US" sz="4000" dirty="0" smtClean="0">
                <a:solidFill>
                  <a:srgbClr val="5BD32B"/>
                </a:solidFill>
                <a:latin typeface="Bahnschrift SemiBold" panose="020B0502040204020203" pitchFamily="34" charset="0"/>
              </a:rPr>
              <a:t>relationships services</a:t>
            </a:r>
            <a:endParaRPr lang="en-IN" sz="4000" dirty="0">
              <a:solidFill>
                <a:srgbClr val="5BD32B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98" y="1625233"/>
            <a:ext cx="52435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Purchases 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are highly positively correlated to credit limit and payments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Balance 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is highly positively correlated to payments, credit limit, cash advance but highly negatively correlated to % of months with full payment of due balance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Purchase 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frequency is highly negatively correlated to cash advance frequency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nstallment 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frequency is also negatively correlated to cash advance frequency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Credit 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limit is almost positively correlated with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everything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834" y="1625233"/>
            <a:ext cx="5905922" cy="46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2486" y="577277"/>
            <a:ext cx="52435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4000" dirty="0" smtClean="0">
                <a:solidFill>
                  <a:srgbClr val="5BD32B"/>
                </a:solidFill>
                <a:latin typeface="Bahnschrift SemiBold" panose="020B0502040204020203" pitchFamily="34" charset="0"/>
              </a:rPr>
              <a:t>CLUSTERING</a:t>
            </a:r>
            <a:endParaRPr lang="en-IN" sz="3200" dirty="0" smtClean="0">
              <a:solidFill>
                <a:srgbClr val="5BD32B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698" y="2232036"/>
            <a:ext cx="5243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endParaRPr lang="en-IN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6" y="1774241"/>
            <a:ext cx="4657725" cy="31339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78325" y="5093351"/>
            <a:ext cx="84636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Optimal 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k from the elbow method came out to be 4</a:t>
            </a:r>
            <a:r>
              <a:rPr lang="en-US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. 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Therefore 4</a:t>
            </a:r>
            <a:r>
              <a:rPr lang="en-US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clusters were </a:t>
            </a:r>
            <a:r>
              <a:rPr lang="en-US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formed.</a:t>
            </a:r>
            <a:endParaRPr lang="en-IN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837" y="1774241"/>
            <a:ext cx="6029325" cy="31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9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907" y="681037"/>
            <a:ext cx="8803822" cy="56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2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45731"/>
            <a:ext cx="88773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 smtClean="0">
                <a:solidFill>
                  <a:srgbClr val="5BD32B"/>
                </a:solidFill>
                <a:latin typeface="Bahnschrift SemiBold" panose="020B0502040204020203" pitchFamily="34" charset="0"/>
              </a:rPr>
              <a:t>Insights and </a:t>
            </a:r>
            <a:r>
              <a:rPr lang="en-IN" sz="4400" dirty="0" err="1" smtClean="0">
                <a:solidFill>
                  <a:srgbClr val="5BD32B"/>
                </a:solidFill>
                <a:latin typeface="Bahnschrift SemiBold" panose="020B0502040204020203" pitchFamily="34" charset="0"/>
              </a:rPr>
              <a:t>Statergies</a:t>
            </a:r>
            <a:endParaRPr lang="en-IN" sz="4400" dirty="0">
              <a:solidFill>
                <a:srgbClr val="5BD32B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518557"/>
            <a:ext cx="1080407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5BD32B"/>
                </a:solidFill>
                <a:latin typeface="Bahnschrift Light" panose="020B0502040204020203" pitchFamily="34" charset="0"/>
              </a:rPr>
              <a:t>Cluster 2</a:t>
            </a:r>
          </a:p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Cluster 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2 has most purchases and also has highest payment to minimum payment ratio. They also have a decent limit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usage. Thus 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can be termed as loyal customers and needs to be retained. This cluster can be targeted by introducing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loyalty 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programs or  by awarding cashbacks for each transaction to promote more purchases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  <a:p>
            <a:endParaRPr lang="en-IN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IN" sz="2400" dirty="0" smtClean="0">
                <a:solidFill>
                  <a:srgbClr val="5BD32B"/>
                </a:solidFill>
                <a:latin typeface="Bahnschrift Light" panose="020B0502040204020203" pitchFamily="34" charset="0"/>
              </a:rPr>
              <a:t>Cluster 0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Cluster </a:t>
            </a:r>
            <a:r>
              <a:rPr lang="en-US" sz="2000" dirty="0">
                <a:solidFill>
                  <a:schemeClr val="bg1"/>
                </a:solidFill>
              </a:rPr>
              <a:t>0 has the lowest limit usage. Thus to target this section we can provide more credit limit to this section with lower interest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rgbClr val="5BD32B"/>
                </a:solidFill>
                <a:latin typeface="Bahnschrift Light" panose="020B0502040204020203" pitchFamily="34" charset="0"/>
              </a:rPr>
              <a:t>Cluster 3</a:t>
            </a: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luster 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3 has the highest monthly cash advance and also high limit usage. These are not the best type of customers a company would want. But to target this section offering lower interest rate can be an option. </a:t>
            </a:r>
          </a:p>
          <a:p>
            <a:endParaRPr lang="en-IN" dirty="0" smtClean="0">
              <a:solidFill>
                <a:srgbClr val="5BD32B"/>
              </a:solidFill>
              <a:latin typeface="Bahnschrift Light" panose="020B0502040204020203" pitchFamily="34" charset="0"/>
            </a:endParaRPr>
          </a:p>
          <a:p>
            <a:endParaRPr lang="en-IN" sz="2400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IN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IN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4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375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Light</vt:lpstr>
      <vt:lpstr>Bahnschrift SemiBold</vt:lpstr>
      <vt:lpstr>Calibri</vt:lpstr>
      <vt:lpstr>Calibri Light</vt:lpstr>
      <vt:lpstr>Office Theme</vt:lpstr>
      <vt:lpstr>PowerPoint Presentation</vt:lpstr>
      <vt:lpstr>PROBLEM STATEMENT</vt:lpstr>
      <vt:lpstr>Dataset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50</cp:revision>
  <dcterms:created xsi:type="dcterms:W3CDTF">2020-12-17T20:04:20Z</dcterms:created>
  <dcterms:modified xsi:type="dcterms:W3CDTF">2021-01-15T15:45:07Z</dcterms:modified>
</cp:coreProperties>
</file>