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handoutMasterIdLst>
    <p:handoutMasterId r:id="rId18"/>
  </p:handoutMasterIdLst>
  <p:sldIdLst>
    <p:sldId id="257" r:id="rId2"/>
    <p:sldId id="259" r:id="rId3"/>
    <p:sldId id="260" r:id="rId4"/>
    <p:sldId id="261" r:id="rId5"/>
    <p:sldId id="262" r:id="rId6"/>
    <p:sldId id="263" r:id="rId7"/>
    <p:sldId id="264" r:id="rId8"/>
    <p:sldId id="273" r:id="rId9"/>
    <p:sldId id="274" r:id="rId10"/>
    <p:sldId id="269" r:id="rId11"/>
    <p:sldId id="270" r:id="rId12"/>
    <p:sldId id="271" r:id="rId13"/>
    <p:sldId id="272" r:id="rId14"/>
    <p:sldId id="267" r:id="rId15"/>
    <p:sldId id="268" r:id="rId16"/>
  </p:sldIdLst>
  <p:sldSz cx="9144000" cy="6858000" type="screen4x3"/>
  <p:notesSz cx="6858000" cy="9144000"/>
  <p:defaultTextStyle>
    <a:defPPr>
      <a:defRPr lang="en-US"/>
    </a:defPPr>
    <a:lvl1pPr marL="0" algn="l" defTabSz="914315" rtl="0" eaLnBrk="1" latinLnBrk="0" hangingPunct="1">
      <a:defRPr sz="1800" kern="1200">
        <a:solidFill>
          <a:schemeClr val="tx1"/>
        </a:solidFill>
        <a:latin typeface="+mn-lt"/>
        <a:ea typeface="+mn-ea"/>
        <a:cs typeface="+mn-cs"/>
      </a:defRPr>
    </a:lvl1pPr>
    <a:lvl2pPr marL="457157" algn="l" defTabSz="914315" rtl="0" eaLnBrk="1" latinLnBrk="0" hangingPunct="1">
      <a:defRPr sz="1800" kern="1200">
        <a:solidFill>
          <a:schemeClr val="tx1"/>
        </a:solidFill>
        <a:latin typeface="+mn-lt"/>
        <a:ea typeface="+mn-ea"/>
        <a:cs typeface="+mn-cs"/>
      </a:defRPr>
    </a:lvl2pPr>
    <a:lvl3pPr marL="914315" algn="l" defTabSz="914315" rtl="0" eaLnBrk="1" latinLnBrk="0" hangingPunct="1">
      <a:defRPr sz="1800" kern="1200">
        <a:solidFill>
          <a:schemeClr val="tx1"/>
        </a:solidFill>
        <a:latin typeface="+mn-lt"/>
        <a:ea typeface="+mn-ea"/>
        <a:cs typeface="+mn-cs"/>
      </a:defRPr>
    </a:lvl3pPr>
    <a:lvl4pPr marL="1371472" algn="l" defTabSz="914315" rtl="0" eaLnBrk="1" latinLnBrk="0" hangingPunct="1">
      <a:defRPr sz="1800" kern="1200">
        <a:solidFill>
          <a:schemeClr val="tx1"/>
        </a:solidFill>
        <a:latin typeface="+mn-lt"/>
        <a:ea typeface="+mn-ea"/>
        <a:cs typeface="+mn-cs"/>
      </a:defRPr>
    </a:lvl4pPr>
    <a:lvl5pPr marL="1828630" algn="l" defTabSz="914315" rtl="0" eaLnBrk="1" latinLnBrk="0" hangingPunct="1">
      <a:defRPr sz="1800" kern="1200">
        <a:solidFill>
          <a:schemeClr val="tx1"/>
        </a:solidFill>
        <a:latin typeface="+mn-lt"/>
        <a:ea typeface="+mn-ea"/>
        <a:cs typeface="+mn-cs"/>
      </a:defRPr>
    </a:lvl5pPr>
    <a:lvl6pPr marL="2285787" algn="l" defTabSz="914315" rtl="0" eaLnBrk="1" latinLnBrk="0" hangingPunct="1">
      <a:defRPr sz="1800" kern="1200">
        <a:solidFill>
          <a:schemeClr val="tx1"/>
        </a:solidFill>
        <a:latin typeface="+mn-lt"/>
        <a:ea typeface="+mn-ea"/>
        <a:cs typeface="+mn-cs"/>
      </a:defRPr>
    </a:lvl6pPr>
    <a:lvl7pPr marL="2742945" algn="l" defTabSz="914315" rtl="0" eaLnBrk="1" latinLnBrk="0" hangingPunct="1">
      <a:defRPr sz="1800" kern="1200">
        <a:solidFill>
          <a:schemeClr val="tx1"/>
        </a:solidFill>
        <a:latin typeface="+mn-lt"/>
        <a:ea typeface="+mn-ea"/>
        <a:cs typeface="+mn-cs"/>
      </a:defRPr>
    </a:lvl7pPr>
    <a:lvl8pPr marL="3200103" algn="l" defTabSz="914315" rtl="0" eaLnBrk="1" latinLnBrk="0" hangingPunct="1">
      <a:defRPr sz="1800" kern="1200">
        <a:solidFill>
          <a:schemeClr val="tx1"/>
        </a:solidFill>
        <a:latin typeface="+mn-lt"/>
        <a:ea typeface="+mn-ea"/>
        <a:cs typeface="+mn-cs"/>
      </a:defRPr>
    </a:lvl8pPr>
    <a:lvl9pPr marL="3657260" algn="l" defTabSz="914315"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690" y="6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8E1AF2D-6295-4CC6-8569-D01DC426CD06}" type="datetimeFigureOut">
              <a:rPr lang="en-IN" smtClean="0"/>
              <a:pPr/>
              <a:t>06-08-2020</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740962A-328D-4DAF-972E-0A0392715E9C}" type="slidenum">
              <a:rPr lang="en-IN" smtClean="0"/>
              <a:pPr/>
              <a:t>‹#›</a:t>
            </a:fld>
            <a:endParaRPr lang="en-IN"/>
          </a:p>
        </p:txBody>
      </p:sp>
    </p:spTree>
    <p:extLst>
      <p:ext uri="{BB962C8B-B14F-4D97-AF65-F5344CB8AC3E}">
        <p14:creationId xmlns:p14="http://schemas.microsoft.com/office/powerpoint/2010/main" val="20318690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7920258-B63C-41BB-928A-2620B202F4E6}" type="datetimeFigureOut">
              <a:rPr lang="en-US" smtClean="0"/>
              <a:pPr/>
              <a:t>8/6/2020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DE6B23F-319D-4F8E-8AEA-7C5F3F9DA890}"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315" rtl="0" eaLnBrk="1" latinLnBrk="0" hangingPunct="1">
      <a:defRPr sz="1200" kern="1200">
        <a:solidFill>
          <a:schemeClr val="tx1"/>
        </a:solidFill>
        <a:latin typeface="+mn-lt"/>
        <a:ea typeface="+mn-ea"/>
        <a:cs typeface="+mn-cs"/>
      </a:defRPr>
    </a:lvl1pPr>
    <a:lvl2pPr marL="457157" algn="l" defTabSz="914315" rtl="0" eaLnBrk="1" latinLnBrk="0" hangingPunct="1">
      <a:defRPr sz="1200" kern="1200">
        <a:solidFill>
          <a:schemeClr val="tx1"/>
        </a:solidFill>
        <a:latin typeface="+mn-lt"/>
        <a:ea typeface="+mn-ea"/>
        <a:cs typeface="+mn-cs"/>
      </a:defRPr>
    </a:lvl2pPr>
    <a:lvl3pPr marL="914315" algn="l" defTabSz="914315" rtl="0" eaLnBrk="1" latinLnBrk="0" hangingPunct="1">
      <a:defRPr sz="1200" kern="1200">
        <a:solidFill>
          <a:schemeClr val="tx1"/>
        </a:solidFill>
        <a:latin typeface="+mn-lt"/>
        <a:ea typeface="+mn-ea"/>
        <a:cs typeface="+mn-cs"/>
      </a:defRPr>
    </a:lvl3pPr>
    <a:lvl4pPr marL="1371472" algn="l" defTabSz="914315" rtl="0" eaLnBrk="1" latinLnBrk="0" hangingPunct="1">
      <a:defRPr sz="1200" kern="1200">
        <a:solidFill>
          <a:schemeClr val="tx1"/>
        </a:solidFill>
        <a:latin typeface="+mn-lt"/>
        <a:ea typeface="+mn-ea"/>
        <a:cs typeface="+mn-cs"/>
      </a:defRPr>
    </a:lvl4pPr>
    <a:lvl5pPr marL="1828630" algn="l" defTabSz="914315" rtl="0" eaLnBrk="1" latinLnBrk="0" hangingPunct="1">
      <a:defRPr sz="1200" kern="1200">
        <a:solidFill>
          <a:schemeClr val="tx1"/>
        </a:solidFill>
        <a:latin typeface="+mn-lt"/>
        <a:ea typeface="+mn-ea"/>
        <a:cs typeface="+mn-cs"/>
      </a:defRPr>
    </a:lvl5pPr>
    <a:lvl6pPr marL="2285787" algn="l" defTabSz="914315" rtl="0" eaLnBrk="1" latinLnBrk="0" hangingPunct="1">
      <a:defRPr sz="1200" kern="1200">
        <a:solidFill>
          <a:schemeClr val="tx1"/>
        </a:solidFill>
        <a:latin typeface="+mn-lt"/>
        <a:ea typeface="+mn-ea"/>
        <a:cs typeface="+mn-cs"/>
      </a:defRPr>
    </a:lvl6pPr>
    <a:lvl7pPr marL="2742945" algn="l" defTabSz="914315" rtl="0" eaLnBrk="1" latinLnBrk="0" hangingPunct="1">
      <a:defRPr sz="1200" kern="1200">
        <a:solidFill>
          <a:schemeClr val="tx1"/>
        </a:solidFill>
        <a:latin typeface="+mn-lt"/>
        <a:ea typeface="+mn-ea"/>
        <a:cs typeface="+mn-cs"/>
      </a:defRPr>
    </a:lvl7pPr>
    <a:lvl8pPr marL="3200103" algn="l" defTabSz="914315" rtl="0" eaLnBrk="1" latinLnBrk="0" hangingPunct="1">
      <a:defRPr sz="1200" kern="1200">
        <a:solidFill>
          <a:schemeClr val="tx1"/>
        </a:solidFill>
        <a:latin typeface="+mn-lt"/>
        <a:ea typeface="+mn-ea"/>
        <a:cs typeface="+mn-cs"/>
      </a:defRPr>
    </a:lvl8pPr>
    <a:lvl9pPr marL="3657260" algn="l" defTabSz="914315"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DE6B23F-319D-4F8E-8AEA-7C5F3F9DA890}" type="slidenum">
              <a:rPr lang="en-US" smtClean="0"/>
              <a:pPr/>
              <a:t>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157" indent="0" algn="ctr">
              <a:buNone/>
              <a:defRPr>
                <a:solidFill>
                  <a:schemeClr val="tx1">
                    <a:tint val="75000"/>
                  </a:schemeClr>
                </a:solidFill>
              </a:defRPr>
            </a:lvl2pPr>
            <a:lvl3pPr marL="914315" indent="0" algn="ctr">
              <a:buNone/>
              <a:defRPr>
                <a:solidFill>
                  <a:schemeClr val="tx1">
                    <a:tint val="75000"/>
                  </a:schemeClr>
                </a:solidFill>
              </a:defRPr>
            </a:lvl3pPr>
            <a:lvl4pPr marL="1371472" indent="0" algn="ctr">
              <a:buNone/>
              <a:defRPr>
                <a:solidFill>
                  <a:schemeClr val="tx1">
                    <a:tint val="75000"/>
                  </a:schemeClr>
                </a:solidFill>
              </a:defRPr>
            </a:lvl4pPr>
            <a:lvl5pPr marL="1828630" indent="0" algn="ctr">
              <a:buNone/>
              <a:defRPr>
                <a:solidFill>
                  <a:schemeClr val="tx1">
                    <a:tint val="75000"/>
                  </a:schemeClr>
                </a:solidFill>
              </a:defRPr>
            </a:lvl5pPr>
            <a:lvl6pPr marL="2285787" indent="0" algn="ctr">
              <a:buNone/>
              <a:defRPr>
                <a:solidFill>
                  <a:schemeClr val="tx1">
                    <a:tint val="75000"/>
                  </a:schemeClr>
                </a:solidFill>
              </a:defRPr>
            </a:lvl6pPr>
            <a:lvl7pPr marL="2742945" indent="0" algn="ctr">
              <a:buNone/>
              <a:defRPr>
                <a:solidFill>
                  <a:schemeClr val="tx1">
                    <a:tint val="75000"/>
                  </a:schemeClr>
                </a:solidFill>
              </a:defRPr>
            </a:lvl7pPr>
            <a:lvl8pPr marL="3200103" indent="0" algn="ctr">
              <a:buNone/>
              <a:defRPr>
                <a:solidFill>
                  <a:schemeClr val="tx1">
                    <a:tint val="75000"/>
                  </a:schemeClr>
                </a:solidFill>
              </a:defRPr>
            </a:lvl8pPr>
            <a:lvl9pPr marL="365726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9C13642-B1F1-43F4-A8E5-2FF194E728FE}" type="datetimeFigureOut">
              <a:rPr lang="en-US" smtClean="0"/>
              <a:pPr/>
              <a:t>8/6/2020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DE7537-DE42-43F0-9DEE-837AEF588647}"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9C13642-B1F1-43F4-A8E5-2FF194E728FE}" type="datetimeFigureOut">
              <a:rPr lang="en-US" smtClean="0"/>
              <a:pPr/>
              <a:t>8/6/2020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DE7537-DE42-43F0-9DEE-837AEF58864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9C13642-B1F1-43F4-A8E5-2FF194E728FE}" type="datetimeFigureOut">
              <a:rPr lang="en-US" smtClean="0"/>
              <a:pPr/>
              <a:t>8/6/2020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DE7537-DE42-43F0-9DEE-837AEF58864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9C13642-B1F1-43F4-A8E5-2FF194E728FE}" type="datetimeFigureOut">
              <a:rPr lang="en-US" smtClean="0"/>
              <a:pPr/>
              <a:t>8/6/2020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DE7537-DE42-43F0-9DEE-837AEF58864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1"/>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157" indent="0">
              <a:buNone/>
              <a:defRPr sz="1800">
                <a:solidFill>
                  <a:schemeClr val="tx1">
                    <a:tint val="75000"/>
                  </a:schemeClr>
                </a:solidFill>
              </a:defRPr>
            </a:lvl2pPr>
            <a:lvl3pPr marL="914315" indent="0">
              <a:buNone/>
              <a:defRPr sz="1600">
                <a:solidFill>
                  <a:schemeClr val="tx1">
                    <a:tint val="75000"/>
                  </a:schemeClr>
                </a:solidFill>
              </a:defRPr>
            </a:lvl3pPr>
            <a:lvl4pPr marL="1371472" indent="0">
              <a:buNone/>
              <a:defRPr sz="1400">
                <a:solidFill>
                  <a:schemeClr val="tx1">
                    <a:tint val="75000"/>
                  </a:schemeClr>
                </a:solidFill>
              </a:defRPr>
            </a:lvl4pPr>
            <a:lvl5pPr marL="1828630" indent="0">
              <a:buNone/>
              <a:defRPr sz="1400">
                <a:solidFill>
                  <a:schemeClr val="tx1">
                    <a:tint val="75000"/>
                  </a:schemeClr>
                </a:solidFill>
              </a:defRPr>
            </a:lvl5pPr>
            <a:lvl6pPr marL="2285787" indent="0">
              <a:buNone/>
              <a:defRPr sz="1400">
                <a:solidFill>
                  <a:schemeClr val="tx1">
                    <a:tint val="75000"/>
                  </a:schemeClr>
                </a:solidFill>
              </a:defRPr>
            </a:lvl6pPr>
            <a:lvl7pPr marL="2742945" indent="0">
              <a:buNone/>
              <a:defRPr sz="1400">
                <a:solidFill>
                  <a:schemeClr val="tx1">
                    <a:tint val="75000"/>
                  </a:schemeClr>
                </a:solidFill>
              </a:defRPr>
            </a:lvl7pPr>
            <a:lvl8pPr marL="3200103" indent="0">
              <a:buNone/>
              <a:defRPr sz="1400">
                <a:solidFill>
                  <a:schemeClr val="tx1">
                    <a:tint val="75000"/>
                  </a:schemeClr>
                </a:solidFill>
              </a:defRPr>
            </a:lvl8pPr>
            <a:lvl9pPr marL="365726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9C13642-B1F1-43F4-A8E5-2FF194E728FE}" type="datetimeFigureOut">
              <a:rPr lang="en-US" smtClean="0"/>
              <a:pPr/>
              <a:t>8/6/2020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DE7537-DE42-43F0-9DEE-837AEF588647}"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9C13642-B1F1-43F4-A8E5-2FF194E728FE}" type="datetimeFigureOut">
              <a:rPr lang="en-US" smtClean="0"/>
              <a:pPr/>
              <a:t>8/6/2020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DE7537-DE42-43F0-9DEE-837AEF58864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157" indent="0">
              <a:buNone/>
              <a:defRPr sz="2000" b="1"/>
            </a:lvl2pPr>
            <a:lvl3pPr marL="914315" indent="0">
              <a:buNone/>
              <a:defRPr sz="1800" b="1"/>
            </a:lvl3pPr>
            <a:lvl4pPr marL="1371472" indent="0">
              <a:buNone/>
              <a:defRPr sz="1600" b="1"/>
            </a:lvl4pPr>
            <a:lvl5pPr marL="1828630" indent="0">
              <a:buNone/>
              <a:defRPr sz="1600" b="1"/>
            </a:lvl5pPr>
            <a:lvl6pPr marL="2285787" indent="0">
              <a:buNone/>
              <a:defRPr sz="1600" b="1"/>
            </a:lvl6pPr>
            <a:lvl7pPr marL="2742945" indent="0">
              <a:buNone/>
              <a:defRPr sz="1600" b="1"/>
            </a:lvl7pPr>
            <a:lvl8pPr marL="3200103" indent="0">
              <a:buNone/>
              <a:defRPr sz="1600" b="1"/>
            </a:lvl8pPr>
            <a:lvl9pPr marL="365726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157" indent="0">
              <a:buNone/>
              <a:defRPr sz="2000" b="1"/>
            </a:lvl2pPr>
            <a:lvl3pPr marL="914315" indent="0">
              <a:buNone/>
              <a:defRPr sz="1800" b="1"/>
            </a:lvl3pPr>
            <a:lvl4pPr marL="1371472" indent="0">
              <a:buNone/>
              <a:defRPr sz="1600" b="1"/>
            </a:lvl4pPr>
            <a:lvl5pPr marL="1828630" indent="0">
              <a:buNone/>
              <a:defRPr sz="1600" b="1"/>
            </a:lvl5pPr>
            <a:lvl6pPr marL="2285787" indent="0">
              <a:buNone/>
              <a:defRPr sz="1600" b="1"/>
            </a:lvl6pPr>
            <a:lvl7pPr marL="2742945" indent="0">
              <a:buNone/>
              <a:defRPr sz="1600" b="1"/>
            </a:lvl7pPr>
            <a:lvl8pPr marL="3200103" indent="0">
              <a:buNone/>
              <a:defRPr sz="1600" b="1"/>
            </a:lvl8pPr>
            <a:lvl9pPr marL="365726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9C13642-B1F1-43F4-A8E5-2FF194E728FE}" type="datetimeFigureOut">
              <a:rPr lang="en-US" smtClean="0"/>
              <a:pPr/>
              <a:t>8/6/2020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FDE7537-DE42-43F0-9DEE-837AEF58864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9C13642-B1F1-43F4-A8E5-2FF194E728FE}" type="datetimeFigureOut">
              <a:rPr lang="en-US" smtClean="0"/>
              <a:pPr/>
              <a:t>8/6/2020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FDE7537-DE42-43F0-9DEE-837AEF58864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C13642-B1F1-43F4-A8E5-2FF194E728FE}" type="datetimeFigureOut">
              <a:rPr lang="en-US" smtClean="0"/>
              <a:pPr/>
              <a:t>8/6/2020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FDE7537-DE42-43F0-9DEE-837AEF58864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157" indent="0">
              <a:buNone/>
              <a:defRPr sz="1200"/>
            </a:lvl2pPr>
            <a:lvl3pPr marL="914315" indent="0">
              <a:buNone/>
              <a:defRPr sz="1000"/>
            </a:lvl3pPr>
            <a:lvl4pPr marL="1371472" indent="0">
              <a:buNone/>
              <a:defRPr sz="900"/>
            </a:lvl4pPr>
            <a:lvl5pPr marL="1828630" indent="0">
              <a:buNone/>
              <a:defRPr sz="900"/>
            </a:lvl5pPr>
            <a:lvl6pPr marL="2285787" indent="0">
              <a:buNone/>
              <a:defRPr sz="900"/>
            </a:lvl6pPr>
            <a:lvl7pPr marL="2742945" indent="0">
              <a:buNone/>
              <a:defRPr sz="900"/>
            </a:lvl7pPr>
            <a:lvl8pPr marL="3200103" indent="0">
              <a:buNone/>
              <a:defRPr sz="900"/>
            </a:lvl8pPr>
            <a:lvl9pPr marL="365726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9C13642-B1F1-43F4-A8E5-2FF194E728FE}" type="datetimeFigureOut">
              <a:rPr lang="en-US" smtClean="0"/>
              <a:pPr/>
              <a:t>8/6/2020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DE7537-DE42-43F0-9DEE-837AEF58864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157" indent="0">
              <a:buNone/>
              <a:defRPr sz="2800"/>
            </a:lvl2pPr>
            <a:lvl3pPr marL="914315" indent="0">
              <a:buNone/>
              <a:defRPr sz="2400"/>
            </a:lvl3pPr>
            <a:lvl4pPr marL="1371472" indent="0">
              <a:buNone/>
              <a:defRPr sz="2000"/>
            </a:lvl4pPr>
            <a:lvl5pPr marL="1828630" indent="0">
              <a:buNone/>
              <a:defRPr sz="2000"/>
            </a:lvl5pPr>
            <a:lvl6pPr marL="2285787" indent="0">
              <a:buNone/>
              <a:defRPr sz="2000"/>
            </a:lvl6pPr>
            <a:lvl7pPr marL="2742945" indent="0">
              <a:buNone/>
              <a:defRPr sz="2000"/>
            </a:lvl7pPr>
            <a:lvl8pPr marL="3200103" indent="0">
              <a:buNone/>
              <a:defRPr sz="2000"/>
            </a:lvl8pPr>
            <a:lvl9pPr marL="365726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157" indent="0">
              <a:buNone/>
              <a:defRPr sz="1200"/>
            </a:lvl2pPr>
            <a:lvl3pPr marL="914315" indent="0">
              <a:buNone/>
              <a:defRPr sz="1000"/>
            </a:lvl3pPr>
            <a:lvl4pPr marL="1371472" indent="0">
              <a:buNone/>
              <a:defRPr sz="900"/>
            </a:lvl4pPr>
            <a:lvl5pPr marL="1828630" indent="0">
              <a:buNone/>
              <a:defRPr sz="900"/>
            </a:lvl5pPr>
            <a:lvl6pPr marL="2285787" indent="0">
              <a:buNone/>
              <a:defRPr sz="900"/>
            </a:lvl6pPr>
            <a:lvl7pPr marL="2742945" indent="0">
              <a:buNone/>
              <a:defRPr sz="900"/>
            </a:lvl7pPr>
            <a:lvl8pPr marL="3200103" indent="0">
              <a:buNone/>
              <a:defRPr sz="900"/>
            </a:lvl8pPr>
            <a:lvl9pPr marL="365726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9C13642-B1F1-43F4-A8E5-2FF194E728FE}" type="datetimeFigureOut">
              <a:rPr lang="en-US" smtClean="0"/>
              <a:pPr/>
              <a:t>8/6/2020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DE7537-DE42-43F0-9DEE-837AEF58864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70000"/>
            <a:lum/>
          </a:blip>
          <a:srcRect/>
          <a:stretch>
            <a:fillRect l="-3000" r="-3000" b="-8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32" tIns="45715" rIns="91432" bIns="45715" rtlCol="0" anchor="ctr">
            <a:normAutofit/>
          </a:bodyPr>
          <a:lstStyle/>
          <a:p>
            <a:r>
              <a:rPr lang="en-US"/>
              <a:t>Click to edit Master title style</a:t>
            </a:r>
          </a:p>
        </p:txBody>
      </p:sp>
      <p:sp>
        <p:nvSpPr>
          <p:cNvPr id="3" name="Text Placeholder 2"/>
          <p:cNvSpPr>
            <a:spLocks noGrp="1"/>
          </p:cNvSpPr>
          <p:nvPr>
            <p:ph type="body" idx="1"/>
          </p:nvPr>
        </p:nvSpPr>
        <p:spPr>
          <a:xfrm>
            <a:off x="457200" y="1600201"/>
            <a:ext cx="8229600" cy="4525963"/>
          </a:xfrm>
          <a:prstGeom prst="rect">
            <a:avLst/>
          </a:prstGeom>
        </p:spPr>
        <p:txBody>
          <a:bodyPr vert="horz" lIns="91432" tIns="45715" rIns="91432" bIns="45715"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32" tIns="45715" rIns="91432" bIns="45715" rtlCol="0" anchor="ctr"/>
          <a:lstStyle>
            <a:lvl1pPr algn="l">
              <a:defRPr sz="1200">
                <a:solidFill>
                  <a:schemeClr val="tx1">
                    <a:tint val="75000"/>
                  </a:schemeClr>
                </a:solidFill>
              </a:defRPr>
            </a:lvl1pPr>
          </a:lstStyle>
          <a:p>
            <a:fld id="{89C13642-B1F1-43F4-A8E5-2FF194E728FE}" type="datetimeFigureOut">
              <a:rPr lang="en-US" smtClean="0"/>
              <a:pPr/>
              <a:t>8/6/2020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32" tIns="45715" rIns="91432" bIns="45715"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32" tIns="45715" rIns="91432" bIns="45715" rtlCol="0" anchor="ctr"/>
          <a:lstStyle>
            <a:lvl1pPr algn="r">
              <a:defRPr sz="1200">
                <a:solidFill>
                  <a:schemeClr val="tx1">
                    <a:tint val="75000"/>
                  </a:schemeClr>
                </a:solidFill>
              </a:defRPr>
            </a:lvl1pPr>
          </a:lstStyle>
          <a:p>
            <a:fld id="{DFDE7537-DE42-43F0-9DEE-837AEF58864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315" rtl="0" eaLnBrk="1" latinLnBrk="0" hangingPunct="1">
        <a:spcBef>
          <a:spcPct val="0"/>
        </a:spcBef>
        <a:buNone/>
        <a:defRPr sz="4400" kern="1200">
          <a:solidFill>
            <a:schemeClr val="tx1"/>
          </a:solidFill>
          <a:latin typeface="+mj-lt"/>
          <a:ea typeface="+mj-ea"/>
          <a:cs typeface="+mj-cs"/>
        </a:defRPr>
      </a:lvl1pPr>
    </p:titleStyle>
    <p:bodyStyle>
      <a:lvl1pPr marL="342868" indent="-342868" algn="l" defTabSz="914315"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881" indent="-285724" algn="l" defTabSz="914315"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894" indent="-228579" algn="l" defTabSz="914315"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051" indent="-228579" algn="l" defTabSz="914315"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208" indent="-228579" algn="l" defTabSz="914315"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366" indent="-228579" algn="l" defTabSz="91431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524" indent="-228579" algn="l" defTabSz="91431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682" indent="-228579" algn="l" defTabSz="91431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839" indent="-228579" algn="l" defTabSz="914315"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15" rtl="0" eaLnBrk="1" latinLnBrk="0" hangingPunct="1">
        <a:defRPr sz="1800" kern="1200">
          <a:solidFill>
            <a:schemeClr val="tx1"/>
          </a:solidFill>
          <a:latin typeface="+mn-lt"/>
          <a:ea typeface="+mn-ea"/>
          <a:cs typeface="+mn-cs"/>
        </a:defRPr>
      </a:lvl1pPr>
      <a:lvl2pPr marL="457157" algn="l" defTabSz="914315" rtl="0" eaLnBrk="1" latinLnBrk="0" hangingPunct="1">
        <a:defRPr sz="1800" kern="1200">
          <a:solidFill>
            <a:schemeClr val="tx1"/>
          </a:solidFill>
          <a:latin typeface="+mn-lt"/>
          <a:ea typeface="+mn-ea"/>
          <a:cs typeface="+mn-cs"/>
        </a:defRPr>
      </a:lvl2pPr>
      <a:lvl3pPr marL="914315" algn="l" defTabSz="914315" rtl="0" eaLnBrk="1" latinLnBrk="0" hangingPunct="1">
        <a:defRPr sz="1800" kern="1200">
          <a:solidFill>
            <a:schemeClr val="tx1"/>
          </a:solidFill>
          <a:latin typeface="+mn-lt"/>
          <a:ea typeface="+mn-ea"/>
          <a:cs typeface="+mn-cs"/>
        </a:defRPr>
      </a:lvl3pPr>
      <a:lvl4pPr marL="1371472" algn="l" defTabSz="914315" rtl="0" eaLnBrk="1" latinLnBrk="0" hangingPunct="1">
        <a:defRPr sz="1800" kern="1200">
          <a:solidFill>
            <a:schemeClr val="tx1"/>
          </a:solidFill>
          <a:latin typeface="+mn-lt"/>
          <a:ea typeface="+mn-ea"/>
          <a:cs typeface="+mn-cs"/>
        </a:defRPr>
      </a:lvl4pPr>
      <a:lvl5pPr marL="1828630" algn="l" defTabSz="914315" rtl="0" eaLnBrk="1" latinLnBrk="0" hangingPunct="1">
        <a:defRPr sz="1800" kern="1200">
          <a:solidFill>
            <a:schemeClr val="tx1"/>
          </a:solidFill>
          <a:latin typeface="+mn-lt"/>
          <a:ea typeface="+mn-ea"/>
          <a:cs typeface="+mn-cs"/>
        </a:defRPr>
      </a:lvl5pPr>
      <a:lvl6pPr marL="2285787" algn="l" defTabSz="914315" rtl="0" eaLnBrk="1" latinLnBrk="0" hangingPunct="1">
        <a:defRPr sz="1800" kern="1200">
          <a:solidFill>
            <a:schemeClr val="tx1"/>
          </a:solidFill>
          <a:latin typeface="+mn-lt"/>
          <a:ea typeface="+mn-ea"/>
          <a:cs typeface="+mn-cs"/>
        </a:defRPr>
      </a:lvl6pPr>
      <a:lvl7pPr marL="2742945" algn="l" defTabSz="914315" rtl="0" eaLnBrk="1" latinLnBrk="0" hangingPunct="1">
        <a:defRPr sz="1800" kern="1200">
          <a:solidFill>
            <a:schemeClr val="tx1"/>
          </a:solidFill>
          <a:latin typeface="+mn-lt"/>
          <a:ea typeface="+mn-ea"/>
          <a:cs typeface="+mn-cs"/>
        </a:defRPr>
      </a:lvl7pPr>
      <a:lvl8pPr marL="3200103" algn="l" defTabSz="914315" rtl="0" eaLnBrk="1" latinLnBrk="0" hangingPunct="1">
        <a:defRPr sz="1800" kern="1200">
          <a:solidFill>
            <a:schemeClr val="tx1"/>
          </a:solidFill>
          <a:latin typeface="+mn-lt"/>
          <a:ea typeface="+mn-ea"/>
          <a:cs typeface="+mn-cs"/>
        </a:defRPr>
      </a:lvl8pPr>
      <a:lvl9pPr marL="3657260" algn="l" defTabSz="91431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keras.io/"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8382000" cy="6248400"/>
          </a:xfrm>
          <a:effectLst>
            <a:reflection stA="0" dist="50800" dir="5400000" sy="-100000" algn="bl" rotWithShape="0"/>
          </a:effectLst>
        </p:spPr>
        <p:txBody>
          <a:bodyPr>
            <a:normAutofit/>
          </a:bodyPr>
          <a:lstStyle/>
          <a:p>
            <a:r>
              <a:rPr lang="en-US" sz="5400" b="1" i="1" dirty="0">
                <a:effectLst>
                  <a:outerShdw blurRad="38100" dist="38100" dir="2700000" algn="tl">
                    <a:srgbClr val="000000">
                      <a:alpha val="43137"/>
                    </a:srgbClr>
                  </a:outerShdw>
                </a:effectLst>
                <a:latin typeface="Bahnschrift" panose="020B0502040204020203" pitchFamily="34" charset="0"/>
                <a:cs typeface="Segoe UI Semibold" panose="020B0702040204020203" pitchFamily="34" charset="0"/>
              </a:rPr>
              <a:t>FOOD CALORIE METER</a:t>
            </a:r>
            <a:r>
              <a:rPr lang="en-US" sz="3200" b="1" dirty="0">
                <a:effectLst>
                  <a:outerShdw blurRad="38100" dist="38100" dir="2700000" algn="tl">
                    <a:srgbClr val="000000">
                      <a:alpha val="43137"/>
                    </a:srgbClr>
                  </a:outerShdw>
                </a:effectLst>
                <a:latin typeface="Times New Roman" pitchFamily="18" charset="0"/>
                <a:cs typeface="Times New Roman" pitchFamily="18" charset="0"/>
              </a:rPr>
              <a:t/>
            </a:r>
            <a:br>
              <a:rPr lang="en-US" sz="3200" b="1" dirty="0">
                <a:effectLst>
                  <a:outerShdw blurRad="38100" dist="38100" dir="2700000" algn="tl">
                    <a:srgbClr val="000000">
                      <a:alpha val="43137"/>
                    </a:srgbClr>
                  </a:outerShdw>
                </a:effectLst>
                <a:latin typeface="Times New Roman" pitchFamily="18" charset="0"/>
                <a:cs typeface="Times New Roman" pitchFamily="18" charset="0"/>
              </a:rPr>
            </a:br>
            <a:r>
              <a:rPr lang="en-US" sz="3200" b="1" dirty="0" smtClean="0">
                <a:effectLst>
                  <a:outerShdw blurRad="38100" dist="38100" dir="2700000" algn="tl">
                    <a:srgbClr val="000000">
                      <a:alpha val="43137"/>
                    </a:srgbClr>
                  </a:outerShdw>
                </a:effectLst>
                <a:latin typeface="Times New Roman" pitchFamily="18" charset="0"/>
                <a:cs typeface="Times New Roman" pitchFamily="18" charset="0"/>
              </a:rPr>
              <a:t/>
            </a:r>
            <a:br>
              <a:rPr lang="en-US" sz="3200" b="1" dirty="0" smtClean="0">
                <a:effectLst>
                  <a:outerShdw blurRad="38100" dist="38100" dir="2700000" algn="tl">
                    <a:srgbClr val="000000">
                      <a:alpha val="43137"/>
                    </a:srgbClr>
                  </a:outerShdw>
                </a:effectLst>
                <a:latin typeface="Times New Roman" pitchFamily="18" charset="0"/>
                <a:cs typeface="Times New Roman" pitchFamily="18" charset="0"/>
              </a:rPr>
            </a:br>
            <a:r>
              <a:rPr lang="en-US" sz="2400" b="1" dirty="0">
                <a:effectLst>
                  <a:outerShdw blurRad="38100" dist="38100" dir="2700000" algn="tl">
                    <a:srgbClr val="000000">
                      <a:alpha val="43137"/>
                    </a:srgbClr>
                  </a:outerShdw>
                </a:effectLst>
                <a:latin typeface="Times New Roman" pitchFamily="18" charset="0"/>
                <a:cs typeface="Times New Roman" pitchFamily="18" charset="0"/>
              </a:rPr>
              <a:t>(A DEEP LEARNING APPROACH )</a:t>
            </a:r>
            <a:endParaRPr lang="en-US" sz="2400" b="1" dirty="0">
              <a:effectLst>
                <a:outerShdw blurRad="38100" dist="38100" dir="2700000" algn="tl">
                  <a:srgbClr val="000000">
                    <a:alpha val="43137"/>
                  </a:srgbClr>
                </a:outerShdw>
              </a:effectLst>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0600" y="5029200"/>
            <a:ext cx="7772400" cy="990600"/>
          </a:xfrm>
        </p:spPr>
        <p:txBody>
          <a:bodyPr>
            <a:normAutofit/>
          </a:bodyPr>
          <a:lstStyle/>
          <a:p>
            <a:pPr marL="0" indent="0" algn="just">
              <a:buNone/>
            </a:pPr>
            <a:r>
              <a:rPr lang="en-US" sz="1800" dirty="0">
                <a:latin typeface="Times New Roman" panose="02020603050405020304" pitchFamily="18" charset="0"/>
                <a:cs typeface="Times New Roman" panose="02020603050405020304" pitchFamily="18" charset="0"/>
              </a:rPr>
              <a:t>We are successfully able to predict a Food image when given to our classifier model among the classes our model is trained on. Incase of an image that isn’t trained, it fails to predict or predict it similar to a training set data.</a:t>
            </a:r>
          </a:p>
        </p:txBody>
      </p:sp>
      <p:graphicFrame>
        <p:nvGraphicFramePr>
          <p:cNvPr id="4" name="Table 3"/>
          <p:cNvGraphicFramePr>
            <a:graphicFrameLocks noGrp="1"/>
          </p:cNvGraphicFramePr>
          <p:nvPr>
            <p:extLst>
              <p:ext uri="{D42A27DB-BD31-4B8C-83A1-F6EECF244321}">
                <p14:modId xmlns:p14="http://schemas.microsoft.com/office/powerpoint/2010/main" val="4098536188"/>
              </p:ext>
            </p:extLst>
          </p:nvPr>
        </p:nvGraphicFramePr>
        <p:xfrm>
          <a:off x="1981200" y="1525287"/>
          <a:ext cx="5791200" cy="3200301"/>
        </p:xfrm>
        <a:graphic>
          <a:graphicData uri="http://schemas.openxmlformats.org/drawingml/2006/table">
            <a:tbl>
              <a:tblPr firstRow="1" bandRow="1">
                <a:tableStyleId>{5C22544A-7EE6-4342-B048-85BDC9FD1C3A}</a:tableStyleId>
              </a:tblPr>
              <a:tblGrid>
                <a:gridCol w="1158240">
                  <a:extLst>
                    <a:ext uri="{9D8B030D-6E8A-4147-A177-3AD203B41FA5}">
                      <a16:colId xmlns:a16="http://schemas.microsoft.com/office/drawing/2014/main" val="417935595"/>
                    </a:ext>
                  </a:extLst>
                </a:gridCol>
                <a:gridCol w="1737360">
                  <a:extLst>
                    <a:ext uri="{9D8B030D-6E8A-4147-A177-3AD203B41FA5}">
                      <a16:colId xmlns:a16="http://schemas.microsoft.com/office/drawing/2014/main" val="3015766326"/>
                    </a:ext>
                  </a:extLst>
                </a:gridCol>
                <a:gridCol w="1447800">
                  <a:extLst>
                    <a:ext uri="{9D8B030D-6E8A-4147-A177-3AD203B41FA5}">
                      <a16:colId xmlns:a16="http://schemas.microsoft.com/office/drawing/2014/main" val="715366855"/>
                    </a:ext>
                  </a:extLst>
                </a:gridCol>
                <a:gridCol w="1447800">
                  <a:extLst>
                    <a:ext uri="{9D8B030D-6E8A-4147-A177-3AD203B41FA5}">
                      <a16:colId xmlns:a16="http://schemas.microsoft.com/office/drawing/2014/main" val="1881236178"/>
                    </a:ext>
                  </a:extLst>
                </a:gridCol>
              </a:tblGrid>
              <a:tr h="548541">
                <a:tc>
                  <a:txBody>
                    <a:bodyPr/>
                    <a:lstStyle/>
                    <a:p>
                      <a:pPr marL="0" marR="0" indent="0" algn="ctr" defTabSz="914315" rtl="0" eaLnBrk="1" fontAlgn="auto" latinLnBrk="0" hangingPunct="1">
                        <a:lnSpc>
                          <a:spcPct val="100000"/>
                        </a:lnSpc>
                        <a:spcBef>
                          <a:spcPts val="0"/>
                        </a:spcBef>
                        <a:spcAft>
                          <a:spcPts val="0"/>
                        </a:spcAft>
                        <a:buClrTx/>
                        <a:buSzTx/>
                        <a:buFontTx/>
                        <a:buNone/>
                        <a:tabLst/>
                        <a:defRPr/>
                      </a:pPr>
                      <a:r>
                        <a:rPr lang="en-US" dirty="0"/>
                        <a:t>TEST CASE</a:t>
                      </a:r>
                    </a:p>
                  </a:txBody>
                  <a:tcPr/>
                </a:tc>
                <a:tc>
                  <a:txBody>
                    <a:bodyPr/>
                    <a:lstStyle/>
                    <a:p>
                      <a:pPr algn="ctr"/>
                      <a:r>
                        <a:rPr lang="en-US" dirty="0"/>
                        <a:t>INPUT</a:t>
                      </a:r>
                    </a:p>
                  </a:txBody>
                  <a:tcPr/>
                </a:tc>
                <a:tc>
                  <a:txBody>
                    <a:bodyPr/>
                    <a:lstStyle/>
                    <a:p>
                      <a:pPr algn="ctr"/>
                      <a:r>
                        <a:rPr lang="en-US" dirty="0"/>
                        <a:t>STATUS</a:t>
                      </a:r>
                    </a:p>
                  </a:txBody>
                  <a:tcPr/>
                </a:tc>
                <a:tc>
                  <a:txBody>
                    <a:bodyPr/>
                    <a:lstStyle/>
                    <a:p>
                      <a:pPr algn="ctr"/>
                      <a:r>
                        <a:rPr lang="en-IN" dirty="0"/>
                        <a:t>Calories</a:t>
                      </a:r>
                    </a:p>
                  </a:txBody>
                  <a:tcPr/>
                </a:tc>
                <a:extLst>
                  <a:ext uri="{0D108BD9-81ED-4DB2-BD59-A6C34878D82A}">
                    <a16:rowId xmlns:a16="http://schemas.microsoft.com/office/drawing/2014/main" val="3170371168"/>
                  </a:ext>
                </a:extLst>
              </a:tr>
              <a:tr h="597910">
                <a:tc>
                  <a:txBody>
                    <a:bodyPr/>
                    <a:lstStyle/>
                    <a:p>
                      <a:pPr algn="ctr"/>
                      <a:r>
                        <a:rPr lang="en-US" dirty="0"/>
                        <a:t>[1]</a:t>
                      </a:r>
                    </a:p>
                  </a:txBody>
                  <a:tcPr/>
                </a:tc>
                <a:tc>
                  <a:txBody>
                    <a:bodyPr/>
                    <a:lstStyle/>
                    <a:p>
                      <a:pPr marL="0" indent="0" algn="ctr">
                        <a:buFont typeface="+mj-lt"/>
                        <a:buNone/>
                      </a:pPr>
                      <a:r>
                        <a:rPr lang="en-US" dirty="0"/>
                        <a:t>Cupcake</a:t>
                      </a:r>
                    </a:p>
                  </a:txBody>
                  <a:tcPr/>
                </a:tc>
                <a:tc>
                  <a:txBody>
                    <a:bodyPr/>
                    <a:lstStyle/>
                    <a:p>
                      <a:pPr marL="0" marR="0" lvl="0" indent="0" algn="ctr" defTabSz="914315" rtl="0" eaLnBrk="1" fontAlgn="auto" latinLnBrk="0" hangingPunct="1">
                        <a:lnSpc>
                          <a:spcPct val="100000"/>
                        </a:lnSpc>
                        <a:spcBef>
                          <a:spcPts val="0"/>
                        </a:spcBef>
                        <a:spcAft>
                          <a:spcPts val="0"/>
                        </a:spcAft>
                        <a:buClrTx/>
                        <a:buSzTx/>
                        <a:buFontTx/>
                        <a:buNone/>
                        <a:tabLst/>
                        <a:defRPr/>
                      </a:pPr>
                      <a:r>
                        <a:rPr lang="en-IN" dirty="0"/>
                        <a:t>Predicted</a:t>
                      </a:r>
                    </a:p>
                    <a:p>
                      <a:pPr marL="0" marR="0" lvl="0" indent="0" algn="ctr" defTabSz="914315"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pPr algn="ctr"/>
                      <a:r>
                        <a:rPr lang="en-IN" dirty="0"/>
                        <a:t>186.5694</a:t>
                      </a:r>
                    </a:p>
                  </a:txBody>
                  <a:tcPr/>
                </a:tc>
                <a:extLst>
                  <a:ext uri="{0D108BD9-81ED-4DB2-BD59-A6C34878D82A}">
                    <a16:rowId xmlns:a16="http://schemas.microsoft.com/office/drawing/2014/main" val="2287404176"/>
                  </a:ext>
                </a:extLst>
              </a:tr>
              <a:tr h="597910">
                <a:tc>
                  <a:txBody>
                    <a:bodyPr/>
                    <a:lstStyle/>
                    <a:p>
                      <a:pPr algn="ctr"/>
                      <a:r>
                        <a:rPr lang="en-US" dirty="0"/>
                        <a:t>[2]</a:t>
                      </a:r>
                    </a:p>
                  </a:txBody>
                  <a:tcPr/>
                </a:tc>
                <a:tc>
                  <a:txBody>
                    <a:bodyPr/>
                    <a:lstStyle/>
                    <a:p>
                      <a:pPr algn="ctr"/>
                      <a:r>
                        <a:rPr lang="en-US" dirty="0"/>
                        <a:t>Hot Dog</a:t>
                      </a:r>
                    </a:p>
                  </a:txBody>
                  <a:tcPr/>
                </a:tc>
                <a:tc>
                  <a:txBody>
                    <a:bodyPr/>
                    <a:lstStyle/>
                    <a:p>
                      <a:pPr marL="0" marR="0" lvl="0" indent="0" algn="ctr" defTabSz="914315" rtl="0" eaLnBrk="1" fontAlgn="auto" latinLnBrk="0" hangingPunct="1">
                        <a:lnSpc>
                          <a:spcPct val="100000"/>
                        </a:lnSpc>
                        <a:spcBef>
                          <a:spcPts val="0"/>
                        </a:spcBef>
                        <a:spcAft>
                          <a:spcPts val="0"/>
                        </a:spcAft>
                        <a:buClrTx/>
                        <a:buSzTx/>
                        <a:buFontTx/>
                        <a:buNone/>
                        <a:tabLst/>
                        <a:defRPr/>
                      </a:pPr>
                      <a:r>
                        <a:rPr lang="en-IN" dirty="0"/>
                        <a:t>Predicted</a:t>
                      </a:r>
                    </a:p>
                    <a:p>
                      <a:pPr marL="0" marR="0" lvl="0" indent="0" algn="ctr" defTabSz="914315"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pPr algn="ctr"/>
                      <a:r>
                        <a:rPr lang="en-IN" dirty="0"/>
                        <a:t>339.2422</a:t>
                      </a:r>
                    </a:p>
                  </a:txBody>
                  <a:tcPr/>
                </a:tc>
                <a:extLst>
                  <a:ext uri="{0D108BD9-81ED-4DB2-BD59-A6C34878D82A}">
                    <a16:rowId xmlns:a16="http://schemas.microsoft.com/office/drawing/2014/main" val="1127418545"/>
                  </a:ext>
                </a:extLst>
              </a:tr>
              <a:tr h="341663">
                <a:tc>
                  <a:txBody>
                    <a:bodyPr/>
                    <a:lstStyle/>
                    <a:p>
                      <a:pPr algn="ctr"/>
                      <a:r>
                        <a:rPr lang="en-US" dirty="0"/>
                        <a:t>[3]</a:t>
                      </a:r>
                    </a:p>
                  </a:txBody>
                  <a:tcPr/>
                </a:tc>
                <a:tc>
                  <a:txBody>
                    <a:bodyPr/>
                    <a:lstStyle/>
                    <a:p>
                      <a:pPr algn="ctr"/>
                      <a:r>
                        <a:rPr lang="en-US" dirty="0"/>
                        <a:t>Veg Pizza</a:t>
                      </a:r>
                    </a:p>
                  </a:txBody>
                  <a:tcPr/>
                </a:tc>
                <a:tc>
                  <a:txBody>
                    <a:bodyPr/>
                    <a:lstStyle/>
                    <a:p>
                      <a:pPr algn="ctr"/>
                      <a:r>
                        <a:rPr lang="en-IN" dirty="0"/>
                        <a:t>Predicted</a:t>
                      </a:r>
                    </a:p>
                  </a:txBody>
                  <a:tcPr/>
                </a:tc>
                <a:tc>
                  <a:txBody>
                    <a:bodyPr/>
                    <a:lstStyle/>
                    <a:p>
                      <a:pPr algn="ctr"/>
                      <a:r>
                        <a:rPr lang="en-IN" dirty="0"/>
                        <a:t>1301.60698</a:t>
                      </a:r>
                    </a:p>
                  </a:txBody>
                  <a:tcPr/>
                </a:tc>
                <a:extLst>
                  <a:ext uri="{0D108BD9-81ED-4DB2-BD59-A6C34878D82A}">
                    <a16:rowId xmlns:a16="http://schemas.microsoft.com/office/drawing/2014/main" val="1494960050"/>
                  </a:ext>
                </a:extLst>
              </a:tr>
              <a:tr h="341663">
                <a:tc>
                  <a:txBody>
                    <a:bodyPr/>
                    <a:lstStyle/>
                    <a:p>
                      <a:pPr algn="ctr"/>
                      <a:r>
                        <a:rPr lang="en-US" dirty="0"/>
                        <a:t>[4]</a:t>
                      </a:r>
                    </a:p>
                  </a:txBody>
                  <a:tcPr/>
                </a:tc>
                <a:tc>
                  <a:txBody>
                    <a:bodyPr/>
                    <a:lstStyle/>
                    <a:p>
                      <a:pPr algn="ctr"/>
                      <a:r>
                        <a:rPr lang="en-US" dirty="0"/>
                        <a:t>Chicken Pizza</a:t>
                      </a:r>
                    </a:p>
                  </a:txBody>
                  <a:tcPr/>
                </a:tc>
                <a:tc>
                  <a:txBody>
                    <a:bodyPr/>
                    <a:lstStyle/>
                    <a:p>
                      <a:pPr algn="ctr"/>
                      <a:r>
                        <a:rPr lang="en-IN" dirty="0"/>
                        <a:t>Predicted</a:t>
                      </a:r>
                    </a:p>
                  </a:txBody>
                  <a:tcPr/>
                </a:tc>
                <a:tc>
                  <a:txBody>
                    <a:bodyPr/>
                    <a:lstStyle/>
                    <a:p>
                      <a:pPr algn="ctr"/>
                      <a:r>
                        <a:rPr lang="en-IN" dirty="0"/>
                        <a:t>2356.6894</a:t>
                      </a:r>
                    </a:p>
                  </a:txBody>
                  <a:tcPr/>
                </a:tc>
                <a:extLst>
                  <a:ext uri="{0D108BD9-81ED-4DB2-BD59-A6C34878D82A}">
                    <a16:rowId xmlns:a16="http://schemas.microsoft.com/office/drawing/2014/main" val="2121163225"/>
                  </a:ext>
                </a:extLst>
              </a:tr>
              <a:tr h="350570">
                <a:tc>
                  <a:txBody>
                    <a:bodyPr/>
                    <a:lstStyle/>
                    <a:p>
                      <a:pPr algn="ctr"/>
                      <a:r>
                        <a:rPr lang="en-US" dirty="0"/>
                        <a:t>[5]</a:t>
                      </a:r>
                    </a:p>
                  </a:txBody>
                  <a:tcPr/>
                </a:tc>
                <a:tc>
                  <a:txBody>
                    <a:bodyPr/>
                    <a:lstStyle/>
                    <a:p>
                      <a:pPr algn="ctr"/>
                      <a:r>
                        <a:rPr lang="en-US" dirty="0"/>
                        <a:t>Slice of Chicken Pizza</a:t>
                      </a:r>
                    </a:p>
                  </a:txBody>
                  <a:tcPr/>
                </a:tc>
                <a:tc>
                  <a:txBody>
                    <a:bodyPr/>
                    <a:lstStyle/>
                    <a:p>
                      <a:pPr algn="ctr"/>
                      <a:r>
                        <a:rPr lang="en-IN" dirty="0"/>
                        <a:t>Predicted</a:t>
                      </a:r>
                    </a:p>
                  </a:txBody>
                  <a:tcPr/>
                </a:tc>
                <a:tc>
                  <a:txBody>
                    <a:bodyPr/>
                    <a:lstStyle/>
                    <a:p>
                      <a:pPr algn="ctr"/>
                      <a:r>
                        <a:rPr lang="en-IN" dirty="0"/>
                        <a:t>317.25409</a:t>
                      </a:r>
                    </a:p>
                  </a:txBody>
                  <a:tcPr/>
                </a:tc>
                <a:extLst>
                  <a:ext uri="{0D108BD9-81ED-4DB2-BD59-A6C34878D82A}">
                    <a16:rowId xmlns:a16="http://schemas.microsoft.com/office/drawing/2014/main" val="1036505937"/>
                  </a:ext>
                </a:extLst>
              </a:tr>
            </a:tbl>
          </a:graphicData>
        </a:graphic>
      </p:graphicFrame>
      <p:sp>
        <p:nvSpPr>
          <p:cNvPr id="5" name="Rectangle 4"/>
          <p:cNvSpPr/>
          <p:nvPr/>
        </p:nvSpPr>
        <p:spPr>
          <a:xfrm>
            <a:off x="1371600" y="533400"/>
            <a:ext cx="6629400" cy="769441"/>
          </a:xfrm>
          <a:prstGeom prst="rect">
            <a:avLst/>
          </a:prstGeom>
        </p:spPr>
        <p:txBody>
          <a:bodyPr wrap="square">
            <a:spAutoFit/>
          </a:bodyPr>
          <a:lstStyle/>
          <a:p>
            <a:pPr algn="ctr"/>
            <a:r>
              <a:rPr lang="en-US" sz="4400" u="sng" dirty="0">
                <a:latin typeface="Times New Roman" pitchFamily="18" charset="0"/>
                <a:cs typeface="Times New Roman" pitchFamily="18" charset="0"/>
              </a:rPr>
              <a:t>RESULT AND ANALYSIS</a:t>
            </a:r>
            <a:endParaRPr lang="en-US" sz="4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353104C7-E8DE-41B1-AF1F-9C6CCE613D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52400"/>
            <a:ext cx="5178426" cy="317510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pic>
        <p:nvPicPr>
          <p:cNvPr id="1027" name="Picture 3">
            <a:extLst>
              <a:ext uri="{FF2B5EF4-FFF2-40B4-BE49-F238E27FC236}">
                <a16:creationId xmlns:a16="http://schemas.microsoft.com/office/drawing/2014/main" id="{7F99BF30-479B-4F48-BBAB-606C6D2322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0388" y="3810000"/>
            <a:ext cx="5193837" cy="27876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47039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C1786380-9EAE-4D9F-9C18-4690F3D72E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380999"/>
            <a:ext cx="5181600" cy="289560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pic>
        <p:nvPicPr>
          <p:cNvPr id="2051" name="Picture 3">
            <a:extLst>
              <a:ext uri="{FF2B5EF4-FFF2-40B4-BE49-F238E27FC236}">
                <a16:creationId xmlns:a16="http://schemas.microsoft.com/office/drawing/2014/main" id="{DFF9794E-0F72-4B3F-BD9F-4356A6E502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6724" y="3809999"/>
            <a:ext cx="5164476" cy="285274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93453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EDCA2105-409E-4CDB-BA23-39AB4CB9CF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533400"/>
            <a:ext cx="5105400" cy="31242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93592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latin typeface="Times New Roman" pitchFamily="18" charset="0"/>
                <a:cs typeface="Times New Roman" pitchFamily="18" charset="0"/>
              </a:rPr>
              <a:t>CONCLUSION</a:t>
            </a:r>
          </a:p>
        </p:txBody>
      </p:sp>
      <p:sp>
        <p:nvSpPr>
          <p:cNvPr id="3" name="Content Placeholder 2"/>
          <p:cNvSpPr>
            <a:spLocks noGrp="1"/>
          </p:cNvSpPr>
          <p:nvPr>
            <p:ph idx="1"/>
          </p:nvPr>
        </p:nvSpPr>
        <p:spPr/>
        <p:txBody>
          <a:bodyPr>
            <a:normAutofit/>
          </a:bodyPr>
          <a:lstStyle/>
          <a:p>
            <a:pPr algn="just"/>
            <a:r>
              <a:rPr lang="en-US" sz="2100" dirty="0">
                <a:latin typeface="Times New Roman" panose="02020603050405020304" pitchFamily="18" charset="0"/>
                <a:cs typeface="Times New Roman" panose="02020603050405020304" pitchFamily="18" charset="0"/>
              </a:rPr>
              <a:t>Food Calorie Meter has the ability to recognize the content of the meal from a single image, and then predict its nutritional content, such as calories. After training a </a:t>
            </a:r>
            <a:r>
              <a:rPr lang="en-US" sz="2100" dirty="0" err="1">
                <a:latin typeface="Times New Roman" panose="02020603050405020304" pitchFamily="18" charset="0"/>
                <a:cs typeface="Times New Roman" panose="02020603050405020304" pitchFamily="18" charset="0"/>
              </a:rPr>
              <a:t>classiﬁer</a:t>
            </a:r>
            <a:r>
              <a:rPr lang="en-US" sz="2100" dirty="0">
                <a:latin typeface="Times New Roman" panose="02020603050405020304" pitchFamily="18" charset="0"/>
                <a:cs typeface="Times New Roman" panose="02020603050405020304" pitchFamily="18" charset="0"/>
              </a:rPr>
              <a:t> to map from image to label which trains the model on thousand images for various classes, our CNN model learnt how to predict which class the image belongs to, a Pizza or French fries. With a test accuracy of 94.90% and validation accuracy 72.4%, which tells about how accurately it will predict the test image and identify the class to which it belongs. Using several image segmentation techniques we calculated the area of the food image and volume by approximating it to a geometric shape like sphere, cylinder, etc and thus will be successfully able to calculate the Total Calorie content of the food content in image.</a:t>
            </a:r>
            <a:endParaRPr lang="en-IN" sz="2100" dirty="0">
              <a:latin typeface="Times New Roman" panose="02020603050405020304" pitchFamily="18" charset="0"/>
              <a:cs typeface="Times New Roman" panose="02020603050405020304" pitchFamily="18" charset="0"/>
            </a:endParaRPr>
          </a:p>
          <a:p>
            <a:endParaRPr lang="en-US" sz="1800" dirty="0">
              <a:latin typeface="Times New Roman" pitchFamily="18" charset="0"/>
              <a:cs typeface="Times New Roman"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u="sng" dirty="0">
                <a:latin typeface="Times New Roman" pitchFamily="18" charset="0"/>
                <a:cs typeface="Times New Roman" pitchFamily="18" charset="0"/>
              </a:rPr>
              <a:t>FUTURE SCOPE</a:t>
            </a:r>
          </a:p>
        </p:txBody>
      </p:sp>
      <p:sp>
        <p:nvSpPr>
          <p:cNvPr id="3" name="Content Placeholder 2"/>
          <p:cNvSpPr>
            <a:spLocks noGrp="1"/>
          </p:cNvSpPr>
          <p:nvPr>
            <p:ph idx="1"/>
          </p:nvPr>
        </p:nvSpPr>
        <p:spPr>
          <a:xfrm>
            <a:off x="457200" y="1828800"/>
            <a:ext cx="8229600" cy="4525963"/>
          </a:xfrm>
        </p:spPr>
        <p:txBody>
          <a:bodyPr>
            <a:normAutofit/>
          </a:bodyPr>
          <a:lstStyle/>
          <a:p>
            <a:r>
              <a:rPr lang="en-US" sz="2000" dirty="0">
                <a:latin typeface="Times New Roman" panose="02020603050405020304" pitchFamily="18" charset="0"/>
                <a:cs typeface="Times New Roman" panose="02020603050405020304" pitchFamily="18" charset="0"/>
              </a:rPr>
              <a:t>In future the dataset on our project can be increased to include more number of food items. We can also change our web interface to a mobile app which is more handy to the users. We can also add a functionality that asks the exact ingredients of any food item thus leading to increased accuracy.</a:t>
            </a:r>
          </a:p>
          <a:p>
            <a:endParaRPr lang="en-US" sz="1800" dirty="0">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8229600" cy="1143000"/>
          </a:xfrm>
        </p:spPr>
        <p:txBody>
          <a:bodyPr/>
          <a:lstStyle/>
          <a:p>
            <a:r>
              <a:rPr lang="en-US" u="sng" dirty="0">
                <a:latin typeface="Times New Roman" pitchFamily="18" charset="0"/>
                <a:cs typeface="Times New Roman" pitchFamily="18" charset="0"/>
              </a:rPr>
              <a:t>PROBLEM STATEMENT</a:t>
            </a:r>
            <a:endParaRPr lang="en-US" u="sng" dirty="0"/>
          </a:p>
        </p:txBody>
      </p:sp>
      <p:sp>
        <p:nvSpPr>
          <p:cNvPr id="3" name="Content Placeholder 2"/>
          <p:cNvSpPr>
            <a:spLocks noGrp="1"/>
          </p:cNvSpPr>
          <p:nvPr>
            <p:ph idx="1"/>
          </p:nvPr>
        </p:nvSpPr>
        <p:spPr/>
        <p:txBody>
          <a:bodyPr>
            <a:normAutofit fontScale="62500" lnSpcReduction="20000"/>
          </a:bodyPr>
          <a:lstStyle/>
          <a:p>
            <a:pPr algn="just">
              <a:lnSpc>
                <a:spcPct val="170000"/>
              </a:lnSpc>
            </a:pPr>
            <a:r>
              <a:rPr lang="en-US" dirty="0">
                <a:latin typeface="Times New Roman" pitchFamily="18" charset="0"/>
                <a:cs typeface="Times New Roman" pitchFamily="18" charset="0"/>
              </a:rPr>
              <a:t>We present a system which can recognize the contents of your meal from a single image, and then predict its calories. The simplest version assumes that the user(student) is eating at the college canteen for which we know the menu. In this case, we can collect images ofﬂine to train a multi-label classiﬁer  using a CNN-based classiﬁer.</a:t>
            </a:r>
            <a:endParaRPr lang="en" dirty="0">
              <a:latin typeface="Times New Roman" pitchFamily="18" charset="0"/>
              <a:cs typeface="Times New Roman" pitchFamily="18" charset="0"/>
            </a:endParaRPr>
          </a:p>
          <a:p>
            <a:pPr algn="just">
              <a:lnSpc>
                <a:spcPct val="170000"/>
              </a:lnSpc>
            </a:pPr>
            <a:r>
              <a:rPr lang="en-US" dirty="0">
                <a:latin typeface="Times New Roman" pitchFamily="18" charset="0"/>
                <a:cs typeface="Times New Roman" pitchFamily="18" charset="0"/>
              </a:rPr>
              <a:t>In this case, we need to estimate the size of the foods. This requires solving segmentation and depth-volume estimation from a single image. We present CNN-based approaches to solve these problems.</a:t>
            </a:r>
          </a:p>
          <a:p>
            <a:pPr algn="just">
              <a:lnSpc>
                <a:spcPct val="170000"/>
              </a:lnSpc>
            </a:pPr>
            <a:endParaRPr lang="en-US"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8229600" cy="1143000"/>
          </a:xfrm>
        </p:spPr>
        <p:txBody>
          <a:bodyPr/>
          <a:lstStyle/>
          <a:p>
            <a:r>
              <a:rPr lang="en-US" u="sng" dirty="0">
                <a:latin typeface="Times New Roman" pitchFamily="18" charset="0"/>
                <a:cs typeface="Times New Roman" pitchFamily="18" charset="0"/>
              </a:rPr>
              <a:t>STATE OF ART</a:t>
            </a:r>
          </a:p>
        </p:txBody>
      </p:sp>
      <p:sp>
        <p:nvSpPr>
          <p:cNvPr id="3" name="Content Placeholder 2"/>
          <p:cNvSpPr>
            <a:spLocks noGrp="1"/>
          </p:cNvSpPr>
          <p:nvPr>
            <p:ph idx="1"/>
          </p:nvPr>
        </p:nvSpPr>
        <p:spPr>
          <a:xfrm>
            <a:off x="457200" y="1600200"/>
            <a:ext cx="8229600" cy="4525963"/>
          </a:xfrm>
        </p:spPr>
        <p:txBody>
          <a:bodyPr>
            <a:normAutofit lnSpcReduction="10000"/>
          </a:bodyPr>
          <a:lstStyle/>
          <a:p>
            <a:r>
              <a:rPr lang="en-US" sz="1800" dirty="0">
                <a:latin typeface="Times New Roman" pitchFamily="18" charset="0"/>
                <a:cs typeface="Times New Roman" pitchFamily="18" charset="0"/>
              </a:rPr>
              <a:t>Many people are interested in tracking what they eat to help them achieve weight loss goals or manage their diabetes or food allergies. However , most current mobile apps(MyFitnessPal, </a:t>
            </a:r>
            <a:r>
              <a:rPr lang="en-US" sz="1800" dirty="0" err="1">
                <a:latin typeface="Times New Roman" pitchFamily="18" charset="0"/>
                <a:cs typeface="Times New Roman" pitchFamily="18" charset="0"/>
              </a:rPr>
              <a:t>LoseIt</a:t>
            </a:r>
            <a:r>
              <a:rPr lang="en-US" sz="1800" dirty="0">
                <a:latin typeface="Times New Roman" pitchFamily="18" charset="0"/>
                <a:cs typeface="Times New Roman" pitchFamily="18" charset="0"/>
              </a:rPr>
              <a:t> , etc.) require manual data entry, which is tedious and time consuming. Consequently, most users do not use such apps for very long.</a:t>
            </a:r>
          </a:p>
          <a:p>
            <a:r>
              <a:rPr lang="en-US" sz="1800" dirty="0">
                <a:latin typeface="Times New Roman" pitchFamily="18" charset="0"/>
                <a:cs typeface="Times New Roman" pitchFamily="18" charset="0"/>
              </a:rPr>
              <a:t>Several previous approaches rely on an expert nutritionist to analyze the image offline. Other approaches use crowd sourcing to interpret the image in lieu of an expert. However, crowd sourcing is both costly and slow.</a:t>
            </a:r>
          </a:p>
          <a:p>
            <a:r>
              <a:rPr lang="en-US" sz="1800" dirty="0">
                <a:latin typeface="Times New Roman" pitchFamily="18" charset="0"/>
                <a:cs typeface="Times New Roman" pitchFamily="18" charset="0"/>
              </a:rPr>
              <a:t> A web-based application is proposed which detects whether the user has habits considered as risk factors for obesity. The application acquires and registers data about diet, exercise, sleep, and fat mass, by using a web application and health information sensors. The major drawback of such systems is its inconvenience and its difficult learning process for the user</a:t>
            </a:r>
          </a:p>
          <a:p>
            <a:r>
              <a:rPr lang="en-US" sz="1800" dirty="0">
                <a:latin typeface="Times New Roman" pitchFamily="18" charset="0"/>
                <a:cs typeface="Times New Roman" pitchFamily="18" charset="0"/>
              </a:rPr>
              <a:t>In  “Proposal of Food Intake Measuring System in Medical Use” by Seiki -a set of pictures is taken for before and after food consumption in order to recognize and classify the food and determine its size. In such method, the existence of a premeasured and predefined measurement pattern is used inside the images to translate the size in pixels of each portion.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8229600" cy="1143000"/>
          </a:xfrm>
        </p:spPr>
        <p:txBody>
          <a:bodyPr/>
          <a:lstStyle/>
          <a:p>
            <a:r>
              <a:rPr lang="en-US" u="sng" dirty="0">
                <a:latin typeface="Times New Roman" pitchFamily="18" charset="0"/>
                <a:cs typeface="Times New Roman" pitchFamily="18" charset="0"/>
              </a:rPr>
              <a:t>LIMITATIONS</a:t>
            </a:r>
          </a:p>
        </p:txBody>
      </p:sp>
      <p:sp>
        <p:nvSpPr>
          <p:cNvPr id="3" name="Content Placeholder 2"/>
          <p:cNvSpPr>
            <a:spLocks noGrp="1"/>
          </p:cNvSpPr>
          <p:nvPr>
            <p:ph idx="1"/>
          </p:nvPr>
        </p:nvSpPr>
        <p:spPr/>
        <p:txBody>
          <a:bodyPr>
            <a:normAutofit/>
          </a:bodyPr>
          <a:lstStyle/>
          <a:p>
            <a:pPr>
              <a:lnSpc>
                <a:spcPct val="150000"/>
              </a:lnSpc>
            </a:pPr>
            <a:r>
              <a:rPr lang="en-US" sz="1800" b="1" dirty="0">
                <a:cs typeface="Times New Roman" pitchFamily="18" charset="0"/>
              </a:rPr>
              <a:t>System not trained for different ingredients – </a:t>
            </a:r>
            <a:r>
              <a:rPr lang="en-US" sz="1800" dirty="0">
                <a:cs typeface="Times New Roman" pitchFamily="18" charset="0"/>
              </a:rPr>
              <a:t>Our model does not ask the user for the ingredients of the food item which may lead to some extent of inaccuracy in the result.</a:t>
            </a:r>
            <a:endParaRPr lang="en-US" sz="1800" b="1" dirty="0">
              <a:cs typeface="Times New Roman" pitchFamily="18" charset="0"/>
            </a:endParaRPr>
          </a:p>
          <a:p>
            <a:pPr>
              <a:lnSpc>
                <a:spcPct val="150000"/>
              </a:lnSpc>
            </a:pPr>
            <a:r>
              <a:rPr lang="en-US" sz="1800" b="1" dirty="0">
                <a:latin typeface="Times New Roman" pitchFamily="18" charset="0"/>
                <a:cs typeface="Times New Roman" pitchFamily="18" charset="0"/>
              </a:rPr>
              <a:t>Dependence on ambient light- </a:t>
            </a:r>
            <a:r>
              <a:rPr lang="en-US" sz="1800" dirty="0">
                <a:latin typeface="Times New Roman" pitchFamily="18" charset="0"/>
                <a:cs typeface="Times New Roman" pitchFamily="18" charset="0"/>
              </a:rPr>
              <a:t>With poor lighting conditions even though food is easily detected, sometimes the system is unable to detect it’s characteristic features. So it gives on erroneous result which must be taken care of. In real time scenario infrared backlights should be used to avoid poor lighting conditions.</a:t>
            </a:r>
          </a:p>
          <a:p>
            <a:pPr>
              <a:lnSpc>
                <a:spcPct val="150000"/>
              </a:lnSpc>
            </a:pPr>
            <a:r>
              <a:rPr lang="en-US" sz="1800" b="1" dirty="0">
                <a:cs typeface="Times New Roman" pitchFamily="18" charset="0"/>
              </a:rPr>
              <a:t>Food images not trained-  </a:t>
            </a:r>
            <a:r>
              <a:rPr lang="en-US" sz="1800" dirty="0">
                <a:cs typeface="Times New Roman" pitchFamily="18" charset="0"/>
              </a:rPr>
              <a:t>Food items that are not trained by the model are falsely predicted as another trained item already existing in our model.</a:t>
            </a:r>
          </a:p>
          <a:p>
            <a:pPr>
              <a:lnSpc>
                <a:spcPct val="150000"/>
              </a:lnSpc>
            </a:pPr>
            <a:endParaRPr lang="en-US" sz="1800" dirty="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229600" cy="1143000"/>
          </a:xfrm>
        </p:spPr>
        <p:txBody>
          <a:bodyPr>
            <a:normAutofit/>
          </a:bodyPr>
          <a:lstStyle/>
          <a:p>
            <a:r>
              <a:rPr lang="en-US" u="sng" dirty="0">
                <a:latin typeface="Times New Roman" panose="02020603050405020304" pitchFamily="18" charset="0"/>
                <a:cs typeface="Times New Roman" panose="02020603050405020304" pitchFamily="18" charset="0"/>
              </a:rPr>
              <a:t>OBJECTIVE</a:t>
            </a:r>
          </a:p>
        </p:txBody>
      </p:sp>
      <p:sp>
        <p:nvSpPr>
          <p:cNvPr id="3" name="Content Placeholder 2"/>
          <p:cNvSpPr>
            <a:spLocks noGrp="1"/>
          </p:cNvSpPr>
          <p:nvPr>
            <p:ph idx="1"/>
          </p:nvPr>
        </p:nvSpPr>
        <p:spPr>
          <a:xfrm>
            <a:off x="685800" y="1447800"/>
            <a:ext cx="8229600" cy="1828799"/>
          </a:xfrm>
        </p:spPr>
        <p:txBody>
          <a:bodyPr>
            <a:normAutofit/>
          </a:bodyPr>
          <a:lstStyle/>
          <a:p>
            <a:pPr marL="0" indent="0" algn="just">
              <a:buNone/>
            </a:pPr>
            <a:r>
              <a:rPr lang="en-US" sz="1800" dirty="0">
                <a:latin typeface="Times New Roman" pitchFamily="18" charset="0"/>
                <a:cs typeface="Times New Roman" pitchFamily="18" charset="0"/>
              </a:rPr>
              <a:t>Our main objective is to present a system which can recognize the contents of the meal from a single image, and then predict its nutritional contents, such as calories. Most importantly our model focuses on the students of our college. Our dataset includes maximum of the food items available in our college cafeteria. Here we use a CNN based approach to help the students in maintaining a healthy weight and lifestyle.</a:t>
            </a:r>
          </a:p>
          <a:p>
            <a:pPr marL="0" indent="0" algn="just">
              <a:buNone/>
            </a:pPr>
            <a:endParaRPr lang="en-US" sz="1800" dirty="0">
              <a:latin typeface="Times New Roman" pitchFamily="18" charset="0"/>
              <a:cs typeface="Times New Roman" pitchFamily="18" charset="0"/>
            </a:endParaRPr>
          </a:p>
        </p:txBody>
      </p:sp>
      <p:sp>
        <p:nvSpPr>
          <p:cNvPr id="4" name="TextBox 3">
            <a:extLst>
              <a:ext uri="{FF2B5EF4-FFF2-40B4-BE49-F238E27FC236}">
                <a16:creationId xmlns:a16="http://schemas.microsoft.com/office/drawing/2014/main" id="{2F1F29D2-0185-4969-98E2-37A5EB5CCBF0}"/>
              </a:ext>
            </a:extLst>
          </p:cNvPr>
          <p:cNvSpPr txBox="1"/>
          <p:nvPr/>
        </p:nvSpPr>
        <p:spPr>
          <a:xfrm>
            <a:off x="1524000" y="3437562"/>
            <a:ext cx="6248400" cy="769441"/>
          </a:xfrm>
          <a:prstGeom prst="rect">
            <a:avLst/>
          </a:prstGeom>
          <a:noFill/>
        </p:spPr>
        <p:txBody>
          <a:bodyPr wrap="square" rtlCol="0">
            <a:spAutoFit/>
          </a:bodyPr>
          <a:lstStyle/>
          <a:p>
            <a:r>
              <a:rPr lang="en-US" sz="4400" dirty="0">
                <a:latin typeface="Times New Roman" panose="02020603050405020304" pitchFamily="18" charset="0"/>
                <a:cs typeface="Times New Roman" panose="02020603050405020304" pitchFamily="18" charset="0"/>
              </a:rPr>
              <a:t>  </a:t>
            </a:r>
            <a:r>
              <a:rPr lang="en-US" sz="4400" u="sng" dirty="0">
                <a:latin typeface="Times New Roman" panose="02020603050405020304" pitchFamily="18" charset="0"/>
                <a:cs typeface="Times New Roman" panose="02020603050405020304" pitchFamily="18" charset="0"/>
              </a:rPr>
              <a:t>WORK DISTRIBUTION</a:t>
            </a:r>
          </a:p>
        </p:txBody>
      </p:sp>
      <p:sp>
        <p:nvSpPr>
          <p:cNvPr id="5" name="TextBox 4">
            <a:extLst>
              <a:ext uri="{FF2B5EF4-FFF2-40B4-BE49-F238E27FC236}">
                <a16:creationId xmlns:a16="http://schemas.microsoft.com/office/drawing/2014/main" id="{FEE59FDE-5007-45B7-A1B1-1725694E1B1C}"/>
              </a:ext>
            </a:extLst>
          </p:cNvPr>
          <p:cNvSpPr txBox="1"/>
          <p:nvPr/>
        </p:nvSpPr>
        <p:spPr>
          <a:xfrm>
            <a:off x="914400" y="4648199"/>
            <a:ext cx="8001000" cy="923330"/>
          </a:xfrm>
          <a:prstGeom prst="rect">
            <a:avLst/>
          </a:prstGeom>
          <a:noFill/>
        </p:spPr>
        <p:txBody>
          <a:bodyPr wrap="square" rtlCol="0">
            <a:spAutoFit/>
          </a:bodyPr>
          <a:lstStyle/>
          <a:p>
            <a:pPr marL="342900" indent="-342900">
              <a:buAutoNum type="arabicPeriod"/>
            </a:pPr>
            <a:r>
              <a:rPr lang="en-US" dirty="0"/>
              <a:t>Code implementation by all.</a:t>
            </a:r>
          </a:p>
          <a:p>
            <a:pPr marL="342900" indent="-342900">
              <a:buAutoNum type="arabicPeriod"/>
            </a:pPr>
            <a:r>
              <a:rPr lang="en-US" dirty="0"/>
              <a:t>Dataset by all.</a:t>
            </a:r>
          </a:p>
          <a:p>
            <a:pPr marL="342900" indent="-342900">
              <a:buAutoNum type="arabicPeriod"/>
            </a:pPr>
            <a:r>
              <a:rPr lang="en-US" dirty="0"/>
              <a:t>Report and PPT by all.</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latin typeface="Times New Roman" pitchFamily="18" charset="0"/>
                <a:cs typeface="Times New Roman" pitchFamily="18" charset="0"/>
              </a:rPr>
              <a:t>PROPOSED SOLUTION</a:t>
            </a:r>
          </a:p>
        </p:txBody>
      </p:sp>
      <p:sp>
        <p:nvSpPr>
          <p:cNvPr id="3" name="Content Placeholder 2"/>
          <p:cNvSpPr>
            <a:spLocks noGrp="1"/>
          </p:cNvSpPr>
          <p:nvPr>
            <p:ph idx="1"/>
          </p:nvPr>
        </p:nvSpPr>
        <p:spPr/>
        <p:txBody>
          <a:bodyPr>
            <a:normAutofit/>
          </a:bodyPr>
          <a:lstStyle/>
          <a:p>
            <a:pPr algn="just"/>
            <a:r>
              <a:rPr lang="en-US" sz="1800" dirty="0">
                <a:latin typeface="Times New Roman" pitchFamily="18" charset="0"/>
                <a:cs typeface="Times New Roman" pitchFamily="18" charset="0"/>
              </a:rPr>
              <a:t>Given a image, this project proceeds the following steps to generate the desired output:</a:t>
            </a:r>
          </a:p>
          <a:p>
            <a:pPr algn="just">
              <a:buNone/>
            </a:pPr>
            <a:endParaRPr lang="en-US" sz="1800" dirty="0">
              <a:latin typeface="Times New Roman" pitchFamily="18" charset="0"/>
              <a:cs typeface="Times New Roman" pitchFamily="18" charset="0"/>
            </a:endParaRPr>
          </a:p>
          <a:p>
            <a:pPr algn="just"/>
            <a:r>
              <a:rPr lang="en-US" sz="1800" b="1" dirty="0">
                <a:latin typeface="Times New Roman" pitchFamily="18" charset="0"/>
                <a:cs typeface="Times New Roman" pitchFamily="18" charset="0"/>
              </a:rPr>
              <a:t> Step 1</a:t>
            </a:r>
            <a:r>
              <a:rPr lang="en-US" sz="1800" dirty="0">
                <a:latin typeface="Times New Roman" pitchFamily="18" charset="0"/>
                <a:cs typeface="Times New Roman" pitchFamily="18" charset="0"/>
              </a:rPr>
              <a:t>: </a:t>
            </a:r>
            <a:r>
              <a:rPr lang="en-US" sz="1700" dirty="0">
                <a:latin typeface="Times New Roman" panose="02020603050405020304" pitchFamily="18" charset="0"/>
                <a:cs typeface="Times New Roman" panose="02020603050405020304" pitchFamily="18" charset="0"/>
              </a:rPr>
              <a:t>The ﬁrst step in our pipeline is to determine the image. Can be phrased as a simple binary classiﬁcation problem. To tackle this problem, we have a suitable dataset. To make a dataset suitable for binary classiﬁcation, combining all the food classes into one generic “food” class.</a:t>
            </a:r>
          </a:p>
          <a:p>
            <a:pPr marL="0" indent="0" algn="just">
              <a:buNone/>
            </a:pPr>
            <a:endParaRPr lang="en-US" sz="1700" dirty="0">
              <a:latin typeface="Times New Roman" panose="02020603050405020304" pitchFamily="18" charset="0"/>
              <a:cs typeface="Times New Roman" panose="02020603050405020304" pitchFamily="18" charset="0"/>
            </a:endParaRPr>
          </a:p>
          <a:p>
            <a:pPr algn="just"/>
            <a:r>
              <a:rPr lang="en-US" sz="1800" b="1" dirty="0">
                <a:latin typeface="Times New Roman" pitchFamily="18" charset="0"/>
                <a:cs typeface="Times New Roman" pitchFamily="18" charset="0"/>
              </a:rPr>
              <a:t> Step 2 </a:t>
            </a:r>
            <a:r>
              <a:rPr lang="en-US" sz="1800" dirty="0">
                <a:latin typeface="Times New Roman" pitchFamily="18" charset="0"/>
                <a:cs typeface="Times New Roman" pitchFamily="18" charset="0"/>
              </a:rPr>
              <a:t>:</a:t>
            </a:r>
            <a:r>
              <a:rPr lang="en-US" sz="1700" dirty="0">
                <a:latin typeface="Times New Roman" panose="02020603050405020304" pitchFamily="18" charset="0"/>
                <a:cs typeface="Times New Roman" panose="02020603050405020304" pitchFamily="18" charset="0"/>
              </a:rPr>
              <a:t>We train a classiﬁer to map from image to label.</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533400"/>
            <a:ext cx="8229600" cy="4525963"/>
          </a:xfrm>
        </p:spPr>
        <p:txBody>
          <a:bodyPr>
            <a:noAutofit/>
          </a:bodyPr>
          <a:lstStyle/>
          <a:p>
            <a:pPr algn="just"/>
            <a:endParaRPr lang="en-US" sz="1800" b="1" dirty="0">
              <a:latin typeface="Times New Roman" pitchFamily="18" charset="0"/>
              <a:cs typeface="Times New Roman" pitchFamily="18" charset="0"/>
            </a:endParaRPr>
          </a:p>
          <a:p>
            <a:pPr algn="just"/>
            <a:r>
              <a:rPr lang="en-US" sz="1800" b="1" dirty="0">
                <a:latin typeface="Times New Roman" pitchFamily="18" charset="0"/>
                <a:cs typeface="Times New Roman" pitchFamily="18" charset="0"/>
              </a:rPr>
              <a:t>Step 3:</a:t>
            </a:r>
            <a:r>
              <a:rPr lang="en-US" sz="1800" dirty="0">
                <a:latin typeface="Times New Roman" pitchFamily="18" charset="0"/>
                <a:cs typeface="Times New Roman" pitchFamily="18" charset="0"/>
              </a:rPr>
              <a:t> In addition to predicting the presence of certain foods, it is useful to localize them in the image. Since most foods are amorphous, it is better to segment out the region corresponding to each food, rather than putting a bounding box around them. Such a segmented image will enable further analysis, such as counting and size estimation, which is essential for nutrition estimation.</a:t>
            </a:r>
          </a:p>
          <a:p>
            <a:pPr algn="just"/>
            <a:r>
              <a:rPr lang="en-US" sz="1800" dirty="0">
                <a:latin typeface="Times New Roman" pitchFamily="18" charset="0"/>
                <a:cs typeface="Times New Roman" pitchFamily="18" charset="0"/>
              </a:rPr>
              <a:t> </a:t>
            </a:r>
            <a:r>
              <a:rPr lang="en-US" sz="1800" b="1" dirty="0">
                <a:latin typeface="Times New Roman" pitchFamily="18" charset="0"/>
                <a:cs typeface="Times New Roman" pitchFamily="18" charset="0"/>
              </a:rPr>
              <a:t>Step 4</a:t>
            </a:r>
            <a:r>
              <a:rPr lang="en-US" sz="1800" dirty="0">
                <a:latin typeface="Times New Roman" pitchFamily="18" charset="0"/>
                <a:cs typeface="Times New Roman" pitchFamily="18" charset="0"/>
              </a:rPr>
              <a:t>: Having segmented the foods, the next step is to estimate their physical size (3d volume). We </a:t>
            </a:r>
            <a:r>
              <a:rPr lang="en-US" sz="1800" dirty="0" err="1">
                <a:latin typeface="Times New Roman" pitchFamily="18" charset="0"/>
                <a:cs typeface="Times New Roman" pitchFamily="18" charset="0"/>
              </a:rPr>
              <a:t>ﬁrst</a:t>
            </a:r>
            <a:r>
              <a:rPr lang="en-US" sz="1800" dirty="0">
                <a:latin typeface="Times New Roman" pitchFamily="18" charset="0"/>
                <a:cs typeface="Times New Roman" pitchFamily="18" charset="0"/>
              </a:rPr>
              <a:t> predict the distance of every pixel from the cam- era, using the same CNN architecture. Next is to calculate the average height and depth map of the image. The CNN based approach to estimate volume is more accurate.</a:t>
            </a:r>
          </a:p>
          <a:p>
            <a:pPr algn="just"/>
            <a:r>
              <a:rPr lang="en-US" sz="1800" b="1" dirty="0">
                <a:latin typeface="Times New Roman" pitchFamily="18" charset="0"/>
                <a:cs typeface="Times New Roman" pitchFamily="18" charset="0"/>
              </a:rPr>
              <a:t>Step 5</a:t>
            </a:r>
            <a:r>
              <a:rPr lang="en-US" sz="1800" dirty="0">
                <a:latin typeface="Times New Roman" pitchFamily="18" charset="0"/>
                <a:cs typeface="Times New Roman" pitchFamily="18" charset="0"/>
              </a:rPr>
              <a:t>: The </a:t>
            </a:r>
            <a:r>
              <a:rPr lang="en-US" sz="1800" dirty="0" err="1">
                <a:latin typeface="Times New Roman" pitchFamily="18" charset="0"/>
                <a:cs typeface="Times New Roman" pitchFamily="18" charset="0"/>
              </a:rPr>
              <a:t>ﬁnal</a:t>
            </a:r>
            <a:r>
              <a:rPr lang="en-US" sz="1800" dirty="0">
                <a:latin typeface="Times New Roman" pitchFamily="18" charset="0"/>
                <a:cs typeface="Times New Roman" pitchFamily="18" charset="0"/>
              </a:rPr>
              <a:t> step is to map from the volume to the calorie content. This requires knowing the </a:t>
            </a:r>
            <a:r>
              <a:rPr lang="en-US" sz="1800" dirty="0" err="1">
                <a:latin typeface="Times New Roman" pitchFamily="18" charset="0"/>
                <a:cs typeface="Times New Roman" pitchFamily="18" charset="0"/>
              </a:rPr>
              <a:t>caloriﬁc</a:t>
            </a:r>
            <a:r>
              <a:rPr lang="en-US" sz="1800" dirty="0">
                <a:latin typeface="Times New Roman" pitchFamily="18" charset="0"/>
                <a:cs typeface="Times New Roman" pitchFamily="18" charset="0"/>
              </a:rPr>
              <a:t> density of each kind of food.</a:t>
            </a:r>
          </a:p>
          <a:p>
            <a:pPr algn="just"/>
            <a:endParaRPr lang="en-US" sz="1800" dirty="0">
              <a:latin typeface="Times New Roman" pitchFamily="18" charset="0"/>
              <a:cs typeface="Times New Roman" pitchFamily="18" charset="0"/>
            </a:endParaRPr>
          </a:p>
          <a:p>
            <a:pPr algn="just"/>
            <a:r>
              <a:rPr lang="en-US" sz="1800" dirty="0">
                <a:latin typeface="Times New Roman" pitchFamily="18" charset="0"/>
                <a:cs typeface="Times New Roman" pitchFamily="18" charset="0"/>
              </a:rPr>
              <a:t>In summary, this project makes 3 main contributions. First, we develop a system that can recognize the contents of a meal. Second, we introduce a  dataset, and show how it can be used to train and test image tagging and segmentation systems. Third, we show some promising preliminary results on the challenging problem of mapping image to calories.</a:t>
            </a:r>
            <a:endParaRPr lang="en-US" sz="1800" b="1" dirty="0">
              <a:latin typeface="Times New Roman" pitchFamily="18" charset="0"/>
              <a:cs typeface="Times New Roman" pitchFamily="18" charset="0"/>
            </a:endParaRPr>
          </a:p>
          <a:p>
            <a:endParaRPr lang="en-US" sz="1800" dirty="0">
              <a:latin typeface="Times New Roman" pitchFamily="18" charset="0"/>
              <a:cs typeface="Times New Roman" pitchFamily="18" charset="0"/>
            </a:endParaRPr>
          </a:p>
          <a:p>
            <a:endParaRPr lang="en-US" sz="1800" dirty="0">
              <a:latin typeface="Times New Roman" pitchFamily="18" charset="0"/>
              <a:cs typeface="Times New Roman" pitchFamily="18" charset="0"/>
            </a:endParaRPr>
          </a:p>
          <a:p>
            <a:endParaRPr lang="en-US" sz="1800" dirty="0">
              <a:latin typeface="Times New Roman" pitchFamily="18" charset="0"/>
              <a:cs typeface="Times New Roman" pitchFamily="18" charset="0"/>
            </a:endParaRPr>
          </a:p>
          <a:p>
            <a:endParaRPr lang="en-US" sz="1800" dirty="0">
              <a:latin typeface="Times New Roman" pitchFamily="18" charset="0"/>
              <a:cs typeface="Times New Roman" pitchFamily="18" charset="0"/>
            </a:endParaRPr>
          </a:p>
          <a:p>
            <a:endParaRPr lang="en-US" sz="1800" dirty="0">
              <a:latin typeface="Times New Roman" pitchFamily="18" charset="0"/>
              <a:cs typeface="Times New Roman" pitchFamily="18" charset="0"/>
            </a:endParaRPr>
          </a:p>
          <a:p>
            <a:endParaRPr lang="en" sz="1800" b="1" dirty="0">
              <a:latin typeface="Times New Roman" pitchFamily="18" charset="0"/>
              <a:cs typeface="Times New Roman" pitchFamily="18" charset="0"/>
            </a:endParaRPr>
          </a:p>
          <a:p>
            <a:endParaRPr lang="en-US" sz="1800" dirty="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D1E2FE6-2C71-462E-B3B6-100A0AC0CEBC}"/>
              </a:ext>
            </a:extLst>
          </p:cNvPr>
          <p:cNvSpPr txBox="1"/>
          <p:nvPr/>
        </p:nvSpPr>
        <p:spPr>
          <a:xfrm>
            <a:off x="1828800" y="381000"/>
            <a:ext cx="5486400" cy="769441"/>
          </a:xfrm>
          <a:prstGeom prst="rect">
            <a:avLst/>
          </a:prstGeom>
          <a:noFill/>
        </p:spPr>
        <p:txBody>
          <a:bodyPr wrap="square" rtlCol="0">
            <a:spAutoFit/>
          </a:bodyPr>
          <a:lstStyle/>
          <a:p>
            <a:r>
              <a:rPr lang="en-US" sz="4400" u="sng" dirty="0">
                <a:latin typeface="Times New Roman" panose="02020603050405020304" pitchFamily="18" charset="0"/>
                <a:cs typeface="Times New Roman" panose="02020603050405020304" pitchFamily="18" charset="0"/>
              </a:rPr>
              <a:t>IMPLEMENTATION</a:t>
            </a:r>
          </a:p>
        </p:txBody>
      </p:sp>
      <p:sp>
        <p:nvSpPr>
          <p:cNvPr id="5" name="Rectangle 4">
            <a:extLst>
              <a:ext uri="{FF2B5EF4-FFF2-40B4-BE49-F238E27FC236}">
                <a16:creationId xmlns:a16="http://schemas.microsoft.com/office/drawing/2014/main" id="{639BB3E4-ACFC-47B9-AABF-E5C1CCD4E598}"/>
              </a:ext>
            </a:extLst>
          </p:cNvPr>
          <p:cNvSpPr/>
          <p:nvPr/>
        </p:nvSpPr>
        <p:spPr>
          <a:xfrm>
            <a:off x="381000" y="1327559"/>
            <a:ext cx="8534400" cy="5254259"/>
          </a:xfrm>
          <a:prstGeom prst="rect">
            <a:avLst/>
          </a:prstGeom>
        </p:spPr>
        <p:txBody>
          <a:bodyPr wrap="square">
            <a:spAutoFit/>
          </a:bodyPr>
          <a:lstStyle/>
          <a:p>
            <a:pPr algn="just">
              <a:lnSpc>
                <a:spcPct val="150000"/>
              </a:lnSpc>
              <a:spcAft>
                <a:spcPts val="1000"/>
              </a:spcAft>
            </a:pPr>
            <a:r>
              <a:rPr lang="en-US" spc="-5"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Training an artificial neural network on few thousand images of food (for </a:t>
            </a:r>
            <a:r>
              <a:rPr lang="en-US" spc="-5"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eg.</a:t>
            </a:r>
            <a:r>
              <a:rPr lang="en-US" spc="-5"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Pizza or hotdog) and make the CNN learn to predict which class the image belongs to, next time it sees an image having a Pizza or Soup . Using</a:t>
            </a:r>
            <a:r>
              <a:rPr lang="en-US" b="1" spc="-5"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pc="-5"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hlinkClick r:id="rId2"/>
              </a:rPr>
              <a:t>Keras</a:t>
            </a:r>
            <a:r>
              <a:rPr lang="en-US" b="1" spc="-5"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pc="-5"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deep learning library in python to build our CNN. </a:t>
            </a:r>
            <a:r>
              <a:rPr lang="en-US" dirty="0">
                <a:latin typeface="Times New Roman" panose="02020603050405020304" pitchFamily="18" charset="0"/>
                <a:ea typeface="Times New Roman" panose="02020603050405020304" pitchFamily="18" charset="0"/>
                <a:cs typeface="Times New Roman" panose="02020603050405020304" pitchFamily="18" charset="0"/>
              </a:rPr>
              <a:t>A dataset suitable for classiﬁcation to determine the image. Once we have the dataset, we train a classiﬁer to map from image to label. </a:t>
            </a:r>
          </a:p>
          <a:p>
            <a:pPr algn="just">
              <a:lnSpc>
                <a:spcPct val="150000"/>
              </a:lnSpc>
              <a:spcAft>
                <a:spcPts val="1000"/>
              </a:spcAft>
            </a:pPr>
            <a:r>
              <a:rPr lang="en-US" dirty="0"/>
              <a:t>We implement our model in the following steps:</a:t>
            </a:r>
          </a:p>
          <a:p>
            <a:pPr marL="285750" indent="-285750" algn="just">
              <a:lnSpc>
                <a:spcPct val="150000"/>
              </a:lnSpc>
              <a:spcAft>
                <a:spcPts val="1000"/>
              </a:spcAft>
              <a:buFont typeface="Arial" panose="020B0604020202020204" pitchFamily="34" charset="0"/>
              <a:buChar char="•"/>
            </a:pPr>
            <a:r>
              <a:rPr lang="en-US" dirty="0"/>
              <a:t>Initializing a neural network by a sequence of layers.</a:t>
            </a:r>
          </a:p>
          <a:p>
            <a:pPr marL="285750" indent="-285750" algn="just">
              <a:lnSpc>
                <a:spcPct val="150000"/>
              </a:lnSpc>
              <a:spcAft>
                <a:spcPts val="1000"/>
              </a:spcAft>
              <a:buFont typeface="Arial" panose="020B0604020202020204" pitchFamily="34" charset="0"/>
              <a:buChar char="•"/>
            </a:pPr>
            <a:r>
              <a:rPr lang="en-US" dirty="0"/>
              <a:t>Performing the convolution  operation, that is the  first step of a CNN, on the training images.</a:t>
            </a:r>
          </a:p>
          <a:p>
            <a:pPr marL="285750" indent="-285750" algn="just">
              <a:lnSpc>
                <a:spcPct val="150000"/>
              </a:lnSpc>
              <a:spcAft>
                <a:spcPts val="1000"/>
              </a:spcAft>
              <a:buFont typeface="Arial" panose="020B0604020202020204" pitchFamily="34" charset="0"/>
              <a:buChar char="•"/>
            </a:pPr>
            <a:r>
              <a:rPr lang="en-US" dirty="0"/>
              <a:t>Pooling operation for maximum value pixel from the respective region of interest.</a:t>
            </a:r>
          </a:p>
          <a:p>
            <a:pPr marL="285750" indent="-285750" algn="just">
              <a:lnSpc>
                <a:spcPct val="150000"/>
              </a:lnSpc>
              <a:spcAft>
                <a:spcPts val="1000"/>
              </a:spcAft>
              <a:buFont typeface="Arial" panose="020B0604020202020204" pitchFamily="34" charset="0"/>
              <a:buChar char="•"/>
            </a:pPr>
            <a:endParaRPr lang="en-US"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114038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B59C62E-FE94-4CF3-897B-371B67CB4BFE}"/>
              </a:ext>
            </a:extLst>
          </p:cNvPr>
          <p:cNvSpPr/>
          <p:nvPr/>
        </p:nvSpPr>
        <p:spPr>
          <a:xfrm>
            <a:off x="342900" y="228600"/>
            <a:ext cx="8458200" cy="6348533"/>
          </a:xfrm>
          <a:prstGeom prst="rect">
            <a:avLst/>
          </a:prstGeom>
        </p:spPr>
        <p:txBody>
          <a:bodyPr wrap="square">
            <a:spAutoFit/>
          </a:bodyPr>
          <a:lstStyle/>
          <a:p>
            <a:pPr marL="285750" indent="-285750" algn="just">
              <a:lnSpc>
                <a:spcPct val="150000"/>
              </a:lnSpc>
              <a:spcAft>
                <a:spcPts val="1000"/>
              </a:spcAft>
              <a:buFont typeface="Arial" panose="020B0604020202020204" pitchFamily="34" charset="0"/>
              <a:buChar char="•"/>
            </a:pPr>
            <a:r>
              <a:rPr lang="en-US" spc="-5"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Flattening, which is the process of converting all the resultant 2 dimensional arrays into a single long continuous linear vector.</a:t>
            </a:r>
          </a:p>
          <a:p>
            <a:pPr marL="285750" indent="-285750" algn="just">
              <a:lnSpc>
                <a:spcPct val="150000"/>
              </a:lnSpc>
              <a:spcAft>
                <a:spcPts val="1000"/>
              </a:spcAft>
              <a:buFont typeface="Arial" panose="020B0604020202020204" pitchFamily="34" charset="0"/>
              <a:buChar char="•"/>
            </a:pPr>
            <a:r>
              <a:rPr lang="en-US" dirty="0"/>
              <a:t>To perform the full connection of the neural network.</a:t>
            </a:r>
          </a:p>
          <a:p>
            <a:pPr marL="285750" indent="-285750" algn="just">
              <a:lnSpc>
                <a:spcPct val="150000"/>
              </a:lnSpc>
              <a:spcAft>
                <a:spcPts val="1000"/>
              </a:spcAft>
              <a:buFont typeface="Arial" panose="020B0604020202020204" pitchFamily="34" charset="0"/>
              <a:buChar char="•"/>
            </a:pPr>
            <a:r>
              <a:rPr lang="en-US" dirty="0"/>
              <a:t>Compiling the CNN model.</a:t>
            </a:r>
          </a:p>
          <a:p>
            <a:pPr marL="285750" indent="-285750" algn="just">
              <a:lnSpc>
                <a:spcPct val="150000"/>
              </a:lnSpc>
              <a:spcAft>
                <a:spcPts val="1000"/>
              </a:spcAft>
              <a:buFont typeface="Arial" panose="020B0604020202020204" pitchFamily="34" charset="0"/>
              <a:buChar char="•"/>
            </a:pPr>
            <a:r>
              <a:rPr lang="en-US" dirty="0"/>
              <a:t>Using </a:t>
            </a:r>
            <a:r>
              <a:rPr lang="en-US" dirty="0" err="1"/>
              <a:t>keras.preprocessing</a:t>
            </a:r>
            <a:r>
              <a:rPr lang="en-US" dirty="0"/>
              <a:t> library for synthesizing the training data.</a:t>
            </a:r>
          </a:p>
          <a:p>
            <a:pPr marL="285750" indent="-285750" algn="just">
              <a:lnSpc>
                <a:spcPct val="150000"/>
              </a:lnSpc>
              <a:spcAft>
                <a:spcPts val="1000"/>
              </a:spcAft>
              <a:buFont typeface="Arial" panose="020B0604020202020204" pitchFamily="34" charset="0"/>
              <a:buChar char="•"/>
            </a:pPr>
            <a:r>
              <a:rPr lang="en-US" dirty="0"/>
              <a:t>Fitting our images to the neural network.</a:t>
            </a:r>
          </a:p>
          <a:p>
            <a:pPr marL="285750" indent="-285750" algn="just">
              <a:lnSpc>
                <a:spcPct val="150000"/>
              </a:lnSpc>
              <a:spcAft>
                <a:spcPts val="1000"/>
              </a:spcAft>
              <a:buFont typeface="Arial" panose="020B0604020202020204" pitchFamily="34" charset="0"/>
              <a:buChar char="•"/>
            </a:pPr>
            <a:r>
              <a:rPr lang="en-US" dirty="0"/>
              <a:t>Making new predictions from our trained model.</a:t>
            </a:r>
          </a:p>
          <a:p>
            <a:pPr algn="just">
              <a:lnSpc>
                <a:spcPct val="150000"/>
              </a:lnSpc>
              <a:spcAft>
                <a:spcPts val="1000"/>
              </a:spcAft>
            </a:pPr>
            <a:r>
              <a:rPr lang="en-US" dirty="0"/>
              <a:t>Once the area of the food item is identified, we were able to calculate the volume of food items by approximating it to a geometric shape like sphere, cylinder, etc. Once we have the volume, the mass of the food item is calculated using standard density. Using already available information of nutritional content of the given class of food, the total calorie content in the food image is estimated. </a:t>
            </a:r>
          </a:p>
          <a:p>
            <a:pPr algn="just">
              <a:lnSpc>
                <a:spcPct val="150000"/>
              </a:lnSpc>
              <a:spcAft>
                <a:spcPts val="1000"/>
              </a:spcAft>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837627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1599</TotalTime>
  <Words>1363</Words>
  <Application>Microsoft Office PowerPoint</Application>
  <PresentationFormat>On-screen Show (4:3)</PresentationFormat>
  <Paragraphs>80</Paragraphs>
  <Slides>15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Bahnschrift</vt:lpstr>
      <vt:lpstr>Calibri</vt:lpstr>
      <vt:lpstr>Segoe UI Semibold</vt:lpstr>
      <vt:lpstr>Times New Roman</vt:lpstr>
      <vt:lpstr>Office Theme</vt:lpstr>
      <vt:lpstr>FOOD CALORIE METER  (A DEEP LEARNING APPROACH )</vt:lpstr>
      <vt:lpstr>PROBLEM STATEMENT</vt:lpstr>
      <vt:lpstr>STATE OF ART</vt:lpstr>
      <vt:lpstr>LIMITATIONS</vt:lpstr>
      <vt:lpstr>OBJECTIVE</vt:lpstr>
      <vt:lpstr>PROPOSED SOLUTION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FUTURE SCOPE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DEEP LEARNING APPROACH TO CALCULATE CALORIES IN A FOOD IMAGE</dc:title>
  <dc:creator>Manish singhal</dc:creator>
  <cp:lastModifiedBy>Pranav</cp:lastModifiedBy>
  <cp:revision>38</cp:revision>
  <dcterms:created xsi:type="dcterms:W3CDTF">2018-10-04T06:29:06Z</dcterms:created>
  <dcterms:modified xsi:type="dcterms:W3CDTF">2020-08-06T06:33:20Z</dcterms:modified>
</cp:coreProperties>
</file>