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7" r:id="rId2"/>
    <p:sldId id="259" r:id="rId3"/>
    <p:sldId id="260" r:id="rId4"/>
    <p:sldId id="280" r:id="rId5"/>
    <p:sldId id="281" r:id="rId6"/>
    <p:sldId id="283" r:id="rId7"/>
    <p:sldId id="284" r:id="rId8"/>
    <p:sldId id="285" r:id="rId9"/>
    <p:sldId id="286" r:id="rId10"/>
    <p:sldId id="262" r:id="rId11"/>
    <p:sldId id="287" r:id="rId12"/>
    <p:sldId id="263" r:id="rId13"/>
    <p:sldId id="264" r:id="rId14"/>
    <p:sldId id="277" r:id="rId15"/>
    <p:sldId id="278" r:id="rId16"/>
    <p:sldId id="288" r:id="rId17"/>
    <p:sldId id="279" r:id="rId18"/>
    <p:sldId id="289" r:id="rId19"/>
    <p:sldId id="290" r:id="rId20"/>
    <p:sldId id="291" r:id="rId21"/>
    <p:sldId id="292" r:id="rId22"/>
    <p:sldId id="293" r:id="rId23"/>
    <p:sldId id="267" r:id="rId24"/>
    <p:sldId id="268" r:id="rId25"/>
  </p:sldIdLst>
  <p:sldSz cx="9144000" cy="6858000" type="screen4x3"/>
  <p:notesSz cx="6858000" cy="9144000"/>
  <p:defaultTextStyle>
    <a:defPPr>
      <a:defRPr lang="en-US"/>
    </a:defPPr>
    <a:lvl1pPr marL="0" algn="l" defTabSz="914315" rtl="0" eaLnBrk="1" latinLnBrk="0" hangingPunct="1">
      <a:defRPr sz="1800" kern="1200">
        <a:solidFill>
          <a:schemeClr val="tx1"/>
        </a:solidFill>
        <a:latin typeface="+mn-lt"/>
        <a:ea typeface="+mn-ea"/>
        <a:cs typeface="+mn-cs"/>
      </a:defRPr>
    </a:lvl1pPr>
    <a:lvl2pPr marL="457157" algn="l" defTabSz="914315" rtl="0" eaLnBrk="1" latinLnBrk="0" hangingPunct="1">
      <a:defRPr sz="1800" kern="1200">
        <a:solidFill>
          <a:schemeClr val="tx1"/>
        </a:solidFill>
        <a:latin typeface="+mn-lt"/>
        <a:ea typeface="+mn-ea"/>
        <a:cs typeface="+mn-cs"/>
      </a:defRPr>
    </a:lvl2pPr>
    <a:lvl3pPr marL="914315" algn="l" defTabSz="914315" rtl="0" eaLnBrk="1" latinLnBrk="0" hangingPunct="1">
      <a:defRPr sz="1800" kern="1200">
        <a:solidFill>
          <a:schemeClr val="tx1"/>
        </a:solidFill>
        <a:latin typeface="+mn-lt"/>
        <a:ea typeface="+mn-ea"/>
        <a:cs typeface="+mn-cs"/>
      </a:defRPr>
    </a:lvl3pPr>
    <a:lvl4pPr marL="1371472" algn="l" defTabSz="914315" rtl="0" eaLnBrk="1" latinLnBrk="0" hangingPunct="1">
      <a:defRPr sz="1800" kern="1200">
        <a:solidFill>
          <a:schemeClr val="tx1"/>
        </a:solidFill>
        <a:latin typeface="+mn-lt"/>
        <a:ea typeface="+mn-ea"/>
        <a:cs typeface="+mn-cs"/>
      </a:defRPr>
    </a:lvl4pPr>
    <a:lvl5pPr marL="1828630" algn="l" defTabSz="914315" rtl="0" eaLnBrk="1" latinLnBrk="0" hangingPunct="1">
      <a:defRPr sz="1800" kern="1200">
        <a:solidFill>
          <a:schemeClr val="tx1"/>
        </a:solidFill>
        <a:latin typeface="+mn-lt"/>
        <a:ea typeface="+mn-ea"/>
        <a:cs typeface="+mn-cs"/>
      </a:defRPr>
    </a:lvl5pPr>
    <a:lvl6pPr marL="2285787" algn="l" defTabSz="914315" rtl="0" eaLnBrk="1" latinLnBrk="0" hangingPunct="1">
      <a:defRPr sz="1800" kern="1200">
        <a:solidFill>
          <a:schemeClr val="tx1"/>
        </a:solidFill>
        <a:latin typeface="+mn-lt"/>
        <a:ea typeface="+mn-ea"/>
        <a:cs typeface="+mn-cs"/>
      </a:defRPr>
    </a:lvl6pPr>
    <a:lvl7pPr marL="2742945" algn="l" defTabSz="914315" rtl="0" eaLnBrk="1" latinLnBrk="0" hangingPunct="1">
      <a:defRPr sz="1800" kern="1200">
        <a:solidFill>
          <a:schemeClr val="tx1"/>
        </a:solidFill>
        <a:latin typeface="+mn-lt"/>
        <a:ea typeface="+mn-ea"/>
        <a:cs typeface="+mn-cs"/>
      </a:defRPr>
    </a:lvl7pPr>
    <a:lvl8pPr marL="3200103" algn="l" defTabSz="914315" rtl="0" eaLnBrk="1" latinLnBrk="0" hangingPunct="1">
      <a:defRPr sz="1800" kern="1200">
        <a:solidFill>
          <a:schemeClr val="tx1"/>
        </a:solidFill>
        <a:latin typeface="+mn-lt"/>
        <a:ea typeface="+mn-ea"/>
        <a:cs typeface="+mn-cs"/>
      </a:defRPr>
    </a:lvl8pPr>
    <a:lvl9pPr marL="3657260" algn="l" defTabSz="91431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E1AF2D-6295-4CC6-8569-D01DC426CD06}" type="datetimeFigureOut">
              <a:rPr lang="en-IN" smtClean="0"/>
              <a:pPr/>
              <a:t>24-08-2020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0962A-328D-4DAF-972E-0A0392715E9C}" type="slidenum">
              <a:rPr lang="en-IN" smtClean="0"/>
              <a:pPr/>
              <a:t>‹#›</a:t>
            </a:fld>
            <a:endParaRPr lang="en-IN"/>
          </a:p>
        </p:txBody>
      </p:sp>
    </p:spTree>
    <p:extLst>
      <p:ext uri="{BB962C8B-B14F-4D97-AF65-F5344CB8AC3E}">
        <p14:creationId xmlns:p14="http://schemas.microsoft.com/office/powerpoint/2010/main" val="2031869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920258-B63C-41BB-928A-2620B202F4E6}" type="datetimeFigureOut">
              <a:rPr lang="en-US" smtClean="0"/>
              <a:pPr/>
              <a:t>8/24/2020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E6B23F-319D-4F8E-8AEA-7C5F3F9DA8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15" rtl="0" eaLnBrk="1" latinLnBrk="0" hangingPunct="1">
      <a:defRPr sz="1200" kern="1200">
        <a:solidFill>
          <a:schemeClr val="tx1"/>
        </a:solidFill>
        <a:latin typeface="+mn-lt"/>
        <a:ea typeface="+mn-ea"/>
        <a:cs typeface="+mn-cs"/>
      </a:defRPr>
    </a:lvl1pPr>
    <a:lvl2pPr marL="457157" algn="l" defTabSz="914315" rtl="0" eaLnBrk="1" latinLnBrk="0" hangingPunct="1">
      <a:defRPr sz="1200" kern="1200">
        <a:solidFill>
          <a:schemeClr val="tx1"/>
        </a:solidFill>
        <a:latin typeface="+mn-lt"/>
        <a:ea typeface="+mn-ea"/>
        <a:cs typeface="+mn-cs"/>
      </a:defRPr>
    </a:lvl2pPr>
    <a:lvl3pPr marL="914315" algn="l" defTabSz="914315" rtl="0" eaLnBrk="1" latinLnBrk="0" hangingPunct="1">
      <a:defRPr sz="1200" kern="1200">
        <a:solidFill>
          <a:schemeClr val="tx1"/>
        </a:solidFill>
        <a:latin typeface="+mn-lt"/>
        <a:ea typeface="+mn-ea"/>
        <a:cs typeface="+mn-cs"/>
      </a:defRPr>
    </a:lvl3pPr>
    <a:lvl4pPr marL="1371472" algn="l" defTabSz="914315" rtl="0" eaLnBrk="1" latinLnBrk="0" hangingPunct="1">
      <a:defRPr sz="1200" kern="1200">
        <a:solidFill>
          <a:schemeClr val="tx1"/>
        </a:solidFill>
        <a:latin typeface="+mn-lt"/>
        <a:ea typeface="+mn-ea"/>
        <a:cs typeface="+mn-cs"/>
      </a:defRPr>
    </a:lvl4pPr>
    <a:lvl5pPr marL="1828630" algn="l" defTabSz="914315" rtl="0" eaLnBrk="1" latinLnBrk="0" hangingPunct="1">
      <a:defRPr sz="1200" kern="1200">
        <a:solidFill>
          <a:schemeClr val="tx1"/>
        </a:solidFill>
        <a:latin typeface="+mn-lt"/>
        <a:ea typeface="+mn-ea"/>
        <a:cs typeface="+mn-cs"/>
      </a:defRPr>
    </a:lvl5pPr>
    <a:lvl6pPr marL="2285787" algn="l" defTabSz="914315" rtl="0" eaLnBrk="1" latinLnBrk="0" hangingPunct="1">
      <a:defRPr sz="1200" kern="1200">
        <a:solidFill>
          <a:schemeClr val="tx1"/>
        </a:solidFill>
        <a:latin typeface="+mn-lt"/>
        <a:ea typeface="+mn-ea"/>
        <a:cs typeface="+mn-cs"/>
      </a:defRPr>
    </a:lvl6pPr>
    <a:lvl7pPr marL="2742945" algn="l" defTabSz="914315" rtl="0" eaLnBrk="1" latinLnBrk="0" hangingPunct="1">
      <a:defRPr sz="1200" kern="1200">
        <a:solidFill>
          <a:schemeClr val="tx1"/>
        </a:solidFill>
        <a:latin typeface="+mn-lt"/>
        <a:ea typeface="+mn-ea"/>
        <a:cs typeface="+mn-cs"/>
      </a:defRPr>
    </a:lvl7pPr>
    <a:lvl8pPr marL="3200103" algn="l" defTabSz="914315" rtl="0" eaLnBrk="1" latinLnBrk="0" hangingPunct="1">
      <a:defRPr sz="1200" kern="1200">
        <a:solidFill>
          <a:schemeClr val="tx1"/>
        </a:solidFill>
        <a:latin typeface="+mn-lt"/>
        <a:ea typeface="+mn-ea"/>
        <a:cs typeface="+mn-cs"/>
      </a:defRPr>
    </a:lvl8pPr>
    <a:lvl9pPr marL="3657260" algn="l" defTabSz="9143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E6B23F-319D-4F8E-8AEA-7C5F3F9DA89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57" indent="0" algn="ctr">
              <a:buNone/>
              <a:defRPr>
                <a:solidFill>
                  <a:schemeClr val="tx1">
                    <a:tint val="75000"/>
                  </a:schemeClr>
                </a:solidFill>
              </a:defRPr>
            </a:lvl2pPr>
            <a:lvl3pPr marL="914315" indent="0" algn="ctr">
              <a:buNone/>
              <a:defRPr>
                <a:solidFill>
                  <a:schemeClr val="tx1">
                    <a:tint val="75000"/>
                  </a:schemeClr>
                </a:solidFill>
              </a:defRPr>
            </a:lvl3pPr>
            <a:lvl4pPr marL="1371472" indent="0" algn="ctr">
              <a:buNone/>
              <a:defRPr>
                <a:solidFill>
                  <a:schemeClr val="tx1">
                    <a:tint val="75000"/>
                  </a:schemeClr>
                </a:solidFill>
              </a:defRPr>
            </a:lvl4pPr>
            <a:lvl5pPr marL="1828630" indent="0" algn="ctr">
              <a:buNone/>
              <a:defRPr>
                <a:solidFill>
                  <a:schemeClr val="tx1">
                    <a:tint val="75000"/>
                  </a:schemeClr>
                </a:solidFill>
              </a:defRPr>
            </a:lvl5pPr>
            <a:lvl6pPr marL="2285787" indent="0" algn="ctr">
              <a:buNone/>
              <a:defRPr>
                <a:solidFill>
                  <a:schemeClr val="tx1">
                    <a:tint val="75000"/>
                  </a:schemeClr>
                </a:solidFill>
              </a:defRPr>
            </a:lvl6pPr>
            <a:lvl7pPr marL="2742945" indent="0" algn="ctr">
              <a:buNone/>
              <a:defRPr>
                <a:solidFill>
                  <a:schemeClr val="tx1">
                    <a:tint val="75000"/>
                  </a:schemeClr>
                </a:solidFill>
              </a:defRPr>
            </a:lvl7pPr>
            <a:lvl8pPr marL="3200103" indent="0" algn="ctr">
              <a:buNone/>
              <a:defRPr>
                <a:solidFill>
                  <a:schemeClr val="tx1">
                    <a:tint val="75000"/>
                  </a:schemeClr>
                </a:solidFill>
              </a:defRPr>
            </a:lvl8pPr>
            <a:lvl9pPr marL="36572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C13642-B1F1-43F4-A8E5-2FF194E728FE}"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C13642-B1F1-43F4-A8E5-2FF194E728FE}"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C13642-B1F1-43F4-A8E5-2FF194E728FE}"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C13642-B1F1-43F4-A8E5-2FF194E728FE}"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57" indent="0">
              <a:buNone/>
              <a:defRPr sz="1800">
                <a:solidFill>
                  <a:schemeClr val="tx1">
                    <a:tint val="75000"/>
                  </a:schemeClr>
                </a:solidFill>
              </a:defRPr>
            </a:lvl2pPr>
            <a:lvl3pPr marL="914315" indent="0">
              <a:buNone/>
              <a:defRPr sz="1600">
                <a:solidFill>
                  <a:schemeClr val="tx1">
                    <a:tint val="75000"/>
                  </a:schemeClr>
                </a:solidFill>
              </a:defRPr>
            </a:lvl3pPr>
            <a:lvl4pPr marL="1371472" indent="0">
              <a:buNone/>
              <a:defRPr sz="1400">
                <a:solidFill>
                  <a:schemeClr val="tx1">
                    <a:tint val="75000"/>
                  </a:schemeClr>
                </a:solidFill>
              </a:defRPr>
            </a:lvl4pPr>
            <a:lvl5pPr marL="1828630" indent="0">
              <a:buNone/>
              <a:defRPr sz="1400">
                <a:solidFill>
                  <a:schemeClr val="tx1">
                    <a:tint val="75000"/>
                  </a:schemeClr>
                </a:solidFill>
              </a:defRPr>
            </a:lvl5pPr>
            <a:lvl6pPr marL="2285787" indent="0">
              <a:buNone/>
              <a:defRPr sz="1400">
                <a:solidFill>
                  <a:schemeClr val="tx1">
                    <a:tint val="75000"/>
                  </a:schemeClr>
                </a:solidFill>
              </a:defRPr>
            </a:lvl6pPr>
            <a:lvl7pPr marL="2742945" indent="0">
              <a:buNone/>
              <a:defRPr sz="1400">
                <a:solidFill>
                  <a:schemeClr val="tx1">
                    <a:tint val="75000"/>
                  </a:schemeClr>
                </a:solidFill>
              </a:defRPr>
            </a:lvl7pPr>
            <a:lvl8pPr marL="3200103" indent="0">
              <a:buNone/>
              <a:defRPr sz="1400">
                <a:solidFill>
                  <a:schemeClr val="tx1">
                    <a:tint val="75000"/>
                  </a:schemeClr>
                </a:solidFill>
              </a:defRPr>
            </a:lvl8pPr>
            <a:lvl9pPr marL="365726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13642-B1F1-43F4-A8E5-2FF194E728FE}"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C13642-B1F1-43F4-A8E5-2FF194E728FE}"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7" indent="0">
              <a:buNone/>
              <a:defRPr sz="2000" b="1"/>
            </a:lvl2pPr>
            <a:lvl3pPr marL="914315" indent="0">
              <a:buNone/>
              <a:defRPr sz="1800" b="1"/>
            </a:lvl3pPr>
            <a:lvl4pPr marL="1371472" indent="0">
              <a:buNone/>
              <a:defRPr sz="1600" b="1"/>
            </a:lvl4pPr>
            <a:lvl5pPr marL="1828630" indent="0">
              <a:buNone/>
              <a:defRPr sz="1600" b="1"/>
            </a:lvl5pPr>
            <a:lvl6pPr marL="2285787" indent="0">
              <a:buNone/>
              <a:defRPr sz="1600" b="1"/>
            </a:lvl6pPr>
            <a:lvl7pPr marL="2742945" indent="0">
              <a:buNone/>
              <a:defRPr sz="1600" b="1"/>
            </a:lvl7pPr>
            <a:lvl8pPr marL="3200103" indent="0">
              <a:buNone/>
              <a:defRPr sz="1600" b="1"/>
            </a:lvl8pPr>
            <a:lvl9pPr marL="365726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7" indent="0">
              <a:buNone/>
              <a:defRPr sz="2000" b="1"/>
            </a:lvl2pPr>
            <a:lvl3pPr marL="914315" indent="0">
              <a:buNone/>
              <a:defRPr sz="1800" b="1"/>
            </a:lvl3pPr>
            <a:lvl4pPr marL="1371472" indent="0">
              <a:buNone/>
              <a:defRPr sz="1600" b="1"/>
            </a:lvl4pPr>
            <a:lvl5pPr marL="1828630" indent="0">
              <a:buNone/>
              <a:defRPr sz="1600" b="1"/>
            </a:lvl5pPr>
            <a:lvl6pPr marL="2285787" indent="0">
              <a:buNone/>
              <a:defRPr sz="1600" b="1"/>
            </a:lvl6pPr>
            <a:lvl7pPr marL="2742945" indent="0">
              <a:buNone/>
              <a:defRPr sz="1600" b="1"/>
            </a:lvl7pPr>
            <a:lvl8pPr marL="3200103" indent="0">
              <a:buNone/>
              <a:defRPr sz="1600" b="1"/>
            </a:lvl8pPr>
            <a:lvl9pPr marL="365726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C13642-B1F1-43F4-A8E5-2FF194E728FE}" type="datetimeFigureOut">
              <a:rPr lang="en-US" smtClean="0"/>
              <a:pPr/>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C13642-B1F1-43F4-A8E5-2FF194E728FE}" type="datetimeFigureOut">
              <a:rPr lang="en-US" smtClean="0"/>
              <a:pPr/>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13642-B1F1-43F4-A8E5-2FF194E728FE}"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157" indent="0">
              <a:buNone/>
              <a:defRPr sz="1200"/>
            </a:lvl2pPr>
            <a:lvl3pPr marL="914315" indent="0">
              <a:buNone/>
              <a:defRPr sz="1000"/>
            </a:lvl3pPr>
            <a:lvl4pPr marL="1371472" indent="0">
              <a:buNone/>
              <a:defRPr sz="900"/>
            </a:lvl4pPr>
            <a:lvl5pPr marL="1828630" indent="0">
              <a:buNone/>
              <a:defRPr sz="900"/>
            </a:lvl5pPr>
            <a:lvl6pPr marL="2285787" indent="0">
              <a:buNone/>
              <a:defRPr sz="900"/>
            </a:lvl6pPr>
            <a:lvl7pPr marL="2742945" indent="0">
              <a:buNone/>
              <a:defRPr sz="900"/>
            </a:lvl7pPr>
            <a:lvl8pPr marL="3200103" indent="0">
              <a:buNone/>
              <a:defRPr sz="900"/>
            </a:lvl8pPr>
            <a:lvl9pPr marL="365726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3642-B1F1-43F4-A8E5-2FF194E728FE}"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7" indent="0">
              <a:buNone/>
              <a:defRPr sz="2800"/>
            </a:lvl2pPr>
            <a:lvl3pPr marL="914315" indent="0">
              <a:buNone/>
              <a:defRPr sz="2400"/>
            </a:lvl3pPr>
            <a:lvl4pPr marL="1371472" indent="0">
              <a:buNone/>
              <a:defRPr sz="2000"/>
            </a:lvl4pPr>
            <a:lvl5pPr marL="1828630" indent="0">
              <a:buNone/>
              <a:defRPr sz="2000"/>
            </a:lvl5pPr>
            <a:lvl6pPr marL="2285787" indent="0">
              <a:buNone/>
              <a:defRPr sz="2000"/>
            </a:lvl6pPr>
            <a:lvl7pPr marL="2742945" indent="0">
              <a:buNone/>
              <a:defRPr sz="2000"/>
            </a:lvl7pPr>
            <a:lvl8pPr marL="3200103" indent="0">
              <a:buNone/>
              <a:defRPr sz="2000"/>
            </a:lvl8pPr>
            <a:lvl9pPr marL="365726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7" indent="0">
              <a:buNone/>
              <a:defRPr sz="1200"/>
            </a:lvl2pPr>
            <a:lvl3pPr marL="914315" indent="0">
              <a:buNone/>
              <a:defRPr sz="1000"/>
            </a:lvl3pPr>
            <a:lvl4pPr marL="1371472" indent="0">
              <a:buNone/>
              <a:defRPr sz="900"/>
            </a:lvl4pPr>
            <a:lvl5pPr marL="1828630" indent="0">
              <a:buNone/>
              <a:defRPr sz="900"/>
            </a:lvl5pPr>
            <a:lvl6pPr marL="2285787" indent="0">
              <a:buNone/>
              <a:defRPr sz="900"/>
            </a:lvl6pPr>
            <a:lvl7pPr marL="2742945" indent="0">
              <a:buNone/>
              <a:defRPr sz="900"/>
            </a:lvl7pPr>
            <a:lvl8pPr marL="3200103" indent="0">
              <a:buNone/>
              <a:defRPr sz="900"/>
            </a:lvl8pPr>
            <a:lvl9pPr marL="365726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3642-B1F1-43F4-A8E5-2FF194E728FE}"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7537-DE42-43F0-9DEE-837AEF5886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2" tIns="45715" rIns="91432" bIns="45715"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32" tIns="45715" rIns="91432" bIns="457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32" tIns="45715" rIns="91432" bIns="45715" rtlCol="0" anchor="ctr"/>
          <a:lstStyle>
            <a:lvl1pPr algn="l">
              <a:defRPr sz="1200">
                <a:solidFill>
                  <a:schemeClr val="tx1">
                    <a:tint val="75000"/>
                  </a:schemeClr>
                </a:solidFill>
              </a:defRPr>
            </a:lvl1pPr>
          </a:lstStyle>
          <a:p>
            <a:fld id="{89C13642-B1F1-43F4-A8E5-2FF194E728FE}" type="datetimeFigureOut">
              <a:rPr lang="en-US" smtClean="0"/>
              <a:pPr/>
              <a:t>8/24/2020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32" tIns="45715" rIns="91432" bIns="45715"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32" tIns="45715" rIns="91432" bIns="45715" rtlCol="0" anchor="ctr"/>
          <a:lstStyle>
            <a:lvl1pPr algn="r">
              <a:defRPr sz="1200">
                <a:solidFill>
                  <a:schemeClr val="tx1">
                    <a:tint val="75000"/>
                  </a:schemeClr>
                </a:solidFill>
              </a:defRPr>
            </a:lvl1pPr>
          </a:lstStyle>
          <a:p>
            <a:fld id="{DFDE7537-DE42-43F0-9DEE-837AEF5886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15" rtl="0" eaLnBrk="1" latinLnBrk="0" hangingPunct="1">
        <a:spcBef>
          <a:spcPct val="0"/>
        </a:spcBef>
        <a:buNone/>
        <a:defRPr sz="4400" kern="1200">
          <a:solidFill>
            <a:schemeClr val="tx1"/>
          </a:solidFill>
          <a:latin typeface="+mj-lt"/>
          <a:ea typeface="+mj-ea"/>
          <a:cs typeface="+mj-cs"/>
        </a:defRPr>
      </a:lvl1pPr>
    </p:titleStyle>
    <p:bodyStyle>
      <a:lvl1pPr marL="342868" indent="-342868" algn="l" defTabSz="91431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81" indent="-285724" algn="l" defTabSz="91431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94" indent="-228579" algn="l" defTabSz="91431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51"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08"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66"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4"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82"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9" indent="-228579" algn="l" defTabSz="91431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5" rtl="0" eaLnBrk="1" latinLnBrk="0" hangingPunct="1">
        <a:defRPr sz="1800" kern="1200">
          <a:solidFill>
            <a:schemeClr val="tx1"/>
          </a:solidFill>
          <a:latin typeface="+mn-lt"/>
          <a:ea typeface="+mn-ea"/>
          <a:cs typeface="+mn-cs"/>
        </a:defRPr>
      </a:lvl1pPr>
      <a:lvl2pPr marL="457157" algn="l" defTabSz="914315" rtl="0" eaLnBrk="1" latinLnBrk="0" hangingPunct="1">
        <a:defRPr sz="1800" kern="1200">
          <a:solidFill>
            <a:schemeClr val="tx1"/>
          </a:solidFill>
          <a:latin typeface="+mn-lt"/>
          <a:ea typeface="+mn-ea"/>
          <a:cs typeface="+mn-cs"/>
        </a:defRPr>
      </a:lvl2pPr>
      <a:lvl3pPr marL="914315" algn="l" defTabSz="914315" rtl="0" eaLnBrk="1" latinLnBrk="0" hangingPunct="1">
        <a:defRPr sz="1800" kern="1200">
          <a:solidFill>
            <a:schemeClr val="tx1"/>
          </a:solidFill>
          <a:latin typeface="+mn-lt"/>
          <a:ea typeface="+mn-ea"/>
          <a:cs typeface="+mn-cs"/>
        </a:defRPr>
      </a:lvl3pPr>
      <a:lvl4pPr marL="1371472" algn="l" defTabSz="914315" rtl="0" eaLnBrk="1" latinLnBrk="0" hangingPunct="1">
        <a:defRPr sz="1800" kern="1200">
          <a:solidFill>
            <a:schemeClr val="tx1"/>
          </a:solidFill>
          <a:latin typeface="+mn-lt"/>
          <a:ea typeface="+mn-ea"/>
          <a:cs typeface="+mn-cs"/>
        </a:defRPr>
      </a:lvl4pPr>
      <a:lvl5pPr marL="1828630" algn="l" defTabSz="914315" rtl="0" eaLnBrk="1" latinLnBrk="0" hangingPunct="1">
        <a:defRPr sz="1800" kern="1200">
          <a:solidFill>
            <a:schemeClr val="tx1"/>
          </a:solidFill>
          <a:latin typeface="+mn-lt"/>
          <a:ea typeface="+mn-ea"/>
          <a:cs typeface="+mn-cs"/>
        </a:defRPr>
      </a:lvl5pPr>
      <a:lvl6pPr marL="2285787" algn="l" defTabSz="914315" rtl="0" eaLnBrk="1" latinLnBrk="0" hangingPunct="1">
        <a:defRPr sz="1800" kern="1200">
          <a:solidFill>
            <a:schemeClr val="tx1"/>
          </a:solidFill>
          <a:latin typeface="+mn-lt"/>
          <a:ea typeface="+mn-ea"/>
          <a:cs typeface="+mn-cs"/>
        </a:defRPr>
      </a:lvl6pPr>
      <a:lvl7pPr marL="2742945" algn="l" defTabSz="914315" rtl="0" eaLnBrk="1" latinLnBrk="0" hangingPunct="1">
        <a:defRPr sz="1800" kern="1200">
          <a:solidFill>
            <a:schemeClr val="tx1"/>
          </a:solidFill>
          <a:latin typeface="+mn-lt"/>
          <a:ea typeface="+mn-ea"/>
          <a:cs typeface="+mn-cs"/>
        </a:defRPr>
      </a:lvl7pPr>
      <a:lvl8pPr marL="3200103" algn="l" defTabSz="914315" rtl="0" eaLnBrk="1" latinLnBrk="0" hangingPunct="1">
        <a:defRPr sz="1800" kern="1200">
          <a:solidFill>
            <a:schemeClr val="tx1"/>
          </a:solidFill>
          <a:latin typeface="+mn-lt"/>
          <a:ea typeface="+mn-ea"/>
          <a:cs typeface="+mn-cs"/>
        </a:defRPr>
      </a:lvl8pPr>
      <a:lvl9pPr marL="3657260" algn="l" defTabSz="9143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458200" cy="1506378"/>
          </a:xfrm>
          <a:effectLst>
            <a:reflection stA="0" dist="50800" dir="5400000" sy="-100000" algn="bl" rotWithShape="0"/>
          </a:effectLst>
        </p:spPr>
        <p:txBody>
          <a:bodyPr>
            <a:normAutofit/>
          </a:bodyPr>
          <a:lstStyle/>
          <a:p>
            <a:r>
              <a:rPr lang="en-US" sz="2400" b="1" u="sng" dirty="0">
                <a:effectLst>
                  <a:outerShdw blurRad="38100" dist="38100" dir="2700000" algn="tl">
                    <a:srgbClr val="000000">
                      <a:alpha val="43137"/>
                    </a:srgbClr>
                  </a:outerShdw>
                </a:effectLst>
                <a:latin typeface="Times New Roman" pitchFamily="18" charset="0"/>
                <a:cs typeface="Times New Roman" pitchFamily="18" charset="0"/>
              </a:rPr>
              <a:t>ACHIEVING T-CLOSENESS USING </a:t>
            </a:r>
            <a:r>
              <a:rPr lang="en-US" sz="2400" b="1" u="sng" dirty="0" smtClean="0">
                <a:effectLst>
                  <a:outerShdw blurRad="38100" dist="38100" dir="2700000" algn="tl">
                    <a:srgbClr val="000000">
                      <a:alpha val="43137"/>
                    </a:srgbClr>
                  </a:outerShdw>
                </a:effectLst>
                <a:latin typeface="Times New Roman" pitchFamily="18" charset="0"/>
                <a:cs typeface="Times New Roman" pitchFamily="18" charset="0"/>
              </a:rPr>
              <a:t>PSO AND VALUE SWAPPING METHOD</a:t>
            </a:r>
            <a:endParaRPr lang="en-US" sz="24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2400" u="sng"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685800" y="1447800"/>
            <a:ext cx="8229600" cy="1828799"/>
          </a:xfrm>
        </p:spPr>
        <p:txBody>
          <a:bodyPr>
            <a:normAutofit fontScale="55000" lnSpcReduction="20000"/>
          </a:bodyPr>
          <a:lstStyle/>
          <a:p>
            <a:pPr marL="0" indent="0" algn="just">
              <a:buNone/>
            </a:pPr>
            <a:r>
              <a:rPr lang="en-US" dirty="0">
                <a:latin typeface="Times New Roman" pitchFamily="18" charset="0"/>
                <a:cs typeface="Times New Roman" pitchFamily="18" charset="0"/>
              </a:rPr>
              <a:t>Our objective is to find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optimum solution using particle swarm optimization to limit disclosure risk of patient’s data to an acceptable level while maximizing the benefit. This is achieved by anonymizing the data before release. The goal is to provide a technique that is easy to understand and it should prevent maximum of background knowledge attacks and should be easily enforceable. Our work in this project can be used in the future to solve problems in privacy preserving data publishing and the work can be further polished in possible directions for future work in this domain.</a:t>
            </a:r>
          </a:p>
          <a:p>
            <a:pPr marL="0" indent="0" algn="just">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79438"/>
          </a:xfrm>
        </p:spPr>
        <p:txBody>
          <a:bodyPr>
            <a:normAutofit/>
          </a:bodyPr>
          <a:lstStyle/>
          <a:p>
            <a:r>
              <a:rPr lang="en-IN" sz="2400" u="sng" dirty="0" smtClean="0">
                <a:latin typeface="Times New Roman" pitchFamily="18" charset="0"/>
                <a:cs typeface="Times New Roman" pitchFamily="18" charset="0"/>
              </a:rPr>
              <a:t>PROPOSED SOLUTION</a:t>
            </a:r>
            <a:endParaRPr lang="en-US" sz="2400" u="sng" dirty="0">
              <a:latin typeface="Times New Roman" pitchFamily="18" charset="0"/>
              <a:cs typeface="Times New Roman" pitchFamily="18" charset="0"/>
            </a:endParaRPr>
          </a:p>
        </p:txBody>
      </p:sp>
      <p:pic>
        <p:nvPicPr>
          <p:cNvPr id="34820" name="Picture 4"/>
          <p:cNvPicPr>
            <a:picLocks noGrp="1" noChangeAspect="1" noChangeArrowheads="1"/>
          </p:cNvPicPr>
          <p:nvPr>
            <p:ph idx="1"/>
          </p:nvPr>
        </p:nvPicPr>
        <p:blipFill>
          <a:blip r:embed="rId2" cstate="print"/>
          <a:srcRect/>
          <a:stretch>
            <a:fillRect/>
          </a:stretch>
        </p:blipFill>
        <p:spPr bwMode="auto">
          <a:xfrm>
            <a:off x="2133600" y="685799"/>
            <a:ext cx="5181600" cy="613820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4419600" cy="4525963"/>
          </a:xfrm>
        </p:spPr>
        <p:txBody>
          <a:bodyPr>
            <a:noAutofit/>
          </a:bodyPr>
          <a:lstStyle/>
          <a:p>
            <a:pPr marL="0" indent="0" algn="just" fontAlgn="base">
              <a:buNone/>
            </a:pPr>
            <a:r>
              <a:rPr lang="en-US" sz="1800" b="1" dirty="0" smtClean="0">
                <a:latin typeface="Times New Roman" panose="02020603050405020304" pitchFamily="18" charset="0"/>
                <a:cs typeface="Times New Roman" panose="02020603050405020304" pitchFamily="18" charset="0"/>
              </a:rPr>
              <a:t>Step 1:</a:t>
            </a:r>
          </a:p>
          <a:p>
            <a:pPr marL="0" indent="0" algn="just" fontAlgn="base">
              <a:buNone/>
            </a:pPr>
            <a:r>
              <a:rPr lang="en-US" sz="1800" b="1" dirty="0" smtClean="0">
                <a:latin typeface="Times New Roman" panose="02020603050405020304" pitchFamily="18" charset="0"/>
                <a:cs typeface="Times New Roman" panose="02020603050405020304" pitchFamily="18" charset="0"/>
              </a:rPr>
              <a:t>USING PSO TO FIND OPTIMAL CLUSTERS:</a:t>
            </a:r>
          </a:p>
          <a:p>
            <a:pPr marL="0" indent="0" algn="just" fontAlgn="base">
              <a:buNone/>
            </a:pPr>
            <a:r>
              <a:rPr lang="en-US" sz="1800" dirty="0">
                <a:latin typeface="Times New Roman" panose="02020603050405020304" pitchFamily="18" charset="0"/>
                <a:cs typeface="Times New Roman" panose="02020603050405020304" pitchFamily="18" charset="0"/>
              </a:rPr>
              <a:t>Particle swarm optimization (PSO) has been proven to be a promising technique for solving complex optimization problems. In PSO, each particle in the search space represents a solution to a given problem. Each particle is associated with a position and velocity. Fitness function evaluates the positions of particles. The velocities of the particles are calculated according to the historical best positions of the population and positions of particles are updated in each iteration. The particles </a:t>
            </a:r>
            <a:r>
              <a:rPr lang="en-US" sz="1800" dirty="0" smtClean="0">
                <a:latin typeface="Times New Roman" panose="02020603050405020304" pitchFamily="18" charset="0"/>
                <a:cs typeface="Times New Roman" panose="02020603050405020304" pitchFamily="18" charset="0"/>
              </a:rPr>
              <a:t>move </a:t>
            </a:r>
            <a:r>
              <a:rPr lang="en-US" sz="1800" dirty="0">
                <a:latin typeface="Times New Roman" panose="02020603050405020304" pitchFamily="18" charset="0"/>
                <a:cs typeface="Times New Roman" panose="02020603050405020304" pitchFamily="18" charset="0"/>
              </a:rPr>
              <a:t>towards better </a:t>
            </a:r>
            <a:r>
              <a:rPr lang="en-US" sz="1800" dirty="0" smtClean="0">
                <a:latin typeface="Times New Roman" panose="02020603050405020304" pitchFamily="18" charset="0"/>
                <a:cs typeface="Times New Roman" panose="02020603050405020304" pitchFamily="18" charset="0"/>
              </a:rPr>
              <a:t>centroid </a:t>
            </a:r>
            <a:r>
              <a:rPr lang="en-US" sz="1800" dirty="0">
                <a:latin typeface="Times New Roman" panose="02020603050405020304" pitchFamily="18" charset="0"/>
                <a:cs typeface="Times New Roman" panose="02020603050405020304" pitchFamily="18" charset="0"/>
              </a:rPr>
              <a:t>through their own effort and with the cooperation of other </a:t>
            </a:r>
            <a:r>
              <a:rPr lang="en-US" sz="1800" dirty="0" smtClean="0">
                <a:latin typeface="Times New Roman" panose="02020603050405020304" pitchFamily="18" charset="0"/>
                <a:cs typeface="Times New Roman" panose="02020603050405020304" pitchFamily="18" charset="0"/>
              </a:rPr>
              <a:t>particles.</a:t>
            </a:r>
            <a:endParaRPr lang="en-US" sz="1800" dirty="0">
              <a:latin typeface="Times New Roman" panose="02020603050405020304" pitchFamily="18" charset="0"/>
              <a:cs typeface="Times New Roman" panose="02020603050405020304" pitchFamily="18" charset="0"/>
            </a:endParaRPr>
          </a:p>
        </p:txBody>
      </p:sp>
      <p:pic>
        <p:nvPicPr>
          <p:cNvPr id="4" name="Picture 3" descr="Flowchart of PSO clustering. "/>
          <p:cNvPicPr/>
          <p:nvPr/>
        </p:nvPicPr>
        <p:blipFill>
          <a:blip r:embed="rId2" cstate="print"/>
          <a:srcRect/>
          <a:stretch>
            <a:fillRect/>
          </a:stretch>
        </p:blipFill>
        <p:spPr bwMode="auto">
          <a:xfrm>
            <a:off x="5105400" y="1143000"/>
            <a:ext cx="3481137" cy="4800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61681"/>
            <a:ext cx="8229600" cy="4525963"/>
          </a:xfrm>
        </p:spPr>
        <p:txBody>
          <a:bodyPr>
            <a:noAutofit/>
          </a:bodyPr>
          <a:lstStyle/>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0B7A6367-C414-4CB8-9D4E-EAF79C691C1E}"/>
              </a:ext>
            </a:extLst>
          </p:cNvPr>
          <p:cNvSpPr/>
          <p:nvPr/>
        </p:nvSpPr>
        <p:spPr>
          <a:xfrm>
            <a:off x="533400" y="457200"/>
            <a:ext cx="8077200" cy="6709529"/>
          </a:xfrm>
          <a:prstGeom prst="rect">
            <a:avLst/>
          </a:prstGeom>
        </p:spPr>
        <p:txBody>
          <a:bodyPr wrap="square">
            <a:spAutoFit/>
          </a:bodyPr>
          <a:lstStyle/>
          <a:p>
            <a:pPr algn="just"/>
            <a:r>
              <a:rPr lang="en-IN" b="1" dirty="0" smtClean="0">
                <a:latin typeface="Times New Roman" pitchFamily="18" charset="0"/>
                <a:cs typeface="Times New Roman" pitchFamily="18" charset="0"/>
              </a:rPr>
              <a:t>STEP 2:</a:t>
            </a:r>
          </a:p>
          <a:p>
            <a:pPr algn="just"/>
            <a:r>
              <a:rPr lang="en-US" b="1" dirty="0">
                <a:latin typeface="Times New Roman" pitchFamily="18" charset="0"/>
                <a:cs typeface="Times New Roman" pitchFamily="18" charset="0"/>
              </a:rPr>
              <a:t>CALCULATING DISTRIBUTION OF HIGHLY SENSITIVE </a:t>
            </a:r>
            <a:r>
              <a:rPr lang="en-US" b="1" dirty="0" smtClean="0">
                <a:latin typeface="Times New Roman" pitchFamily="18" charset="0"/>
                <a:cs typeface="Times New Roman" pitchFamily="18" charset="0"/>
              </a:rPr>
              <a:t>DISEASE:</a:t>
            </a:r>
          </a:p>
          <a:p>
            <a:pPr lvl="0" algn="just"/>
            <a:r>
              <a:rPr lang="en-US" dirty="0" smtClean="0">
                <a:latin typeface="Times New Roman" pitchFamily="18" charset="0"/>
                <a:cs typeface="Times New Roman" pitchFamily="18" charset="0"/>
              </a:rPr>
              <a:t>Calculate distribution of the highly sensitive disease in the entire dataset and select </a:t>
            </a:r>
            <a:r>
              <a:rPr lang="en-US" dirty="0" err="1" smtClean="0">
                <a:latin typeface="Times New Roman" pitchFamily="18" charset="0"/>
                <a:cs typeface="Times New Roman" pitchFamily="18" charset="0"/>
              </a:rPr>
              <a:t>threshold_value</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gn="just"/>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calculate the distribution of the highly sensitive disease in each cluster, we use the formula</a:t>
            </a:r>
            <a:r>
              <a:rPr lang="en-US" dirty="0" smtClean="0">
                <a:latin typeface="Times New Roman" pitchFamily="18" charset="0"/>
                <a:cs typeface="Times New Roman" pitchFamily="18" charset="0"/>
              </a:rPr>
              <a:t>:</a:t>
            </a:r>
          </a:p>
          <a:p>
            <a:pPr algn="just"/>
            <a:r>
              <a:rPr lang="en-IN" dirty="0" err="1" smtClean="0">
                <a:latin typeface="Times New Roman" pitchFamily="18" charset="0"/>
                <a:cs typeface="Times New Roman" pitchFamily="18" charset="0"/>
              </a:rPr>
              <a:t>Cluster_distribution</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No</a:t>
            </a:r>
            <a:r>
              <a:rPr lang="en-IN" dirty="0">
                <a:latin typeface="Times New Roman" pitchFamily="18" charset="0"/>
                <a:cs typeface="Times New Roman" pitchFamily="18" charset="0"/>
              </a:rPr>
              <a:t>. of records having highly sensitive </a:t>
            </a:r>
            <a:r>
              <a:rPr lang="en-IN" dirty="0" smtClean="0">
                <a:latin typeface="Times New Roman" pitchFamily="18" charset="0"/>
                <a:cs typeface="Times New Roman" pitchFamily="18" charset="0"/>
              </a:rPr>
              <a:t>disease/Total </a:t>
            </a:r>
            <a:r>
              <a:rPr lang="en-IN" dirty="0">
                <a:latin typeface="Times New Roman" pitchFamily="18" charset="0"/>
                <a:cs typeface="Times New Roman" pitchFamily="18" charset="0"/>
              </a:rPr>
              <a:t>no. of records in the cluster</a:t>
            </a:r>
          </a:p>
          <a:p>
            <a:pPr algn="just"/>
            <a:endParaRPr lang="en-US" dirty="0" smtClean="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STEP 3:</a:t>
            </a:r>
          </a:p>
          <a:p>
            <a:pPr lvl="0" algn="just"/>
            <a:r>
              <a:rPr lang="en-US" b="1" dirty="0">
                <a:latin typeface="Times New Roman" pitchFamily="18" charset="0"/>
                <a:cs typeface="Times New Roman" pitchFamily="18" charset="0"/>
              </a:rPr>
              <a:t>REORDERING RECORDS IN THE </a:t>
            </a:r>
            <a:r>
              <a:rPr lang="en-US" b="1" dirty="0" smtClean="0">
                <a:latin typeface="Times New Roman" pitchFamily="18" charset="0"/>
                <a:cs typeface="Times New Roman" pitchFamily="18" charset="0"/>
              </a:rPr>
              <a:t>CLUSTERS:</a:t>
            </a:r>
          </a:p>
          <a:p>
            <a:pPr algn="just"/>
            <a:r>
              <a:rPr lang="en-US" dirty="0">
                <a:latin typeface="Times New Roman" pitchFamily="18" charset="0"/>
                <a:cs typeface="Times New Roman" pitchFamily="18" charset="0"/>
              </a:rPr>
              <a:t>To achieve t-closeness, we have to ensure that the </a:t>
            </a:r>
            <a:r>
              <a:rPr lang="en-US" dirty="0" err="1">
                <a:latin typeface="Times New Roman" pitchFamily="18" charset="0"/>
                <a:cs typeface="Times New Roman" pitchFamily="18" charset="0"/>
              </a:rPr>
              <a:t>cluster_distribution</a:t>
            </a:r>
            <a:r>
              <a:rPr lang="en-US" dirty="0">
                <a:latin typeface="Times New Roman" pitchFamily="18" charset="0"/>
                <a:cs typeface="Times New Roman" pitchFamily="18" charset="0"/>
              </a:rPr>
              <a:t> of each cluster is less than the threshold value. If the </a:t>
            </a:r>
            <a:r>
              <a:rPr lang="en-US" dirty="0" err="1">
                <a:latin typeface="Times New Roman" pitchFamily="18" charset="0"/>
                <a:cs typeface="Times New Roman" pitchFamily="18" charset="0"/>
              </a:rPr>
              <a:t>cluster_distribution</a:t>
            </a:r>
            <a:r>
              <a:rPr lang="en-US" dirty="0">
                <a:latin typeface="Times New Roman" pitchFamily="18" charset="0"/>
                <a:cs typeface="Times New Roman" pitchFamily="18" charset="0"/>
              </a:rPr>
              <a:t> of any cluster is greater than the threshold value, we reorder the records of that cluster to achieve the optimum </a:t>
            </a:r>
            <a:r>
              <a:rPr lang="en-US" dirty="0" err="1">
                <a:latin typeface="Times New Roman" pitchFamily="18" charset="0"/>
                <a:cs typeface="Times New Roman" pitchFamily="18" charset="0"/>
              </a:rPr>
              <a:t>cluster_distribution</a:t>
            </a:r>
            <a:r>
              <a:rPr lang="en-US" dirty="0">
                <a:latin typeface="Times New Roman" pitchFamily="18" charset="0"/>
                <a:cs typeface="Times New Roman" pitchFamily="18" charset="0"/>
              </a:rPr>
              <a:t>. For this, we select only those records  from the current cluster (source cluster), whose non sensitive attributes are most similar to next cluster (destination cluster). We then append the selected records to the destination cluster and also drop these records from the source cluster. Now, the </a:t>
            </a:r>
            <a:r>
              <a:rPr lang="en-US" dirty="0" err="1">
                <a:latin typeface="Times New Roman" pitchFamily="18" charset="0"/>
                <a:cs typeface="Times New Roman" pitchFamily="18" charset="0"/>
              </a:rPr>
              <a:t>cluster_distribution</a:t>
            </a:r>
            <a:r>
              <a:rPr lang="en-US" dirty="0">
                <a:latin typeface="Times New Roman" pitchFamily="18" charset="0"/>
                <a:cs typeface="Times New Roman" pitchFamily="18" charset="0"/>
              </a:rPr>
              <a:t> is calculated again and the process is repeated till we get </a:t>
            </a:r>
            <a:r>
              <a:rPr lang="en-US" dirty="0" err="1">
                <a:latin typeface="Times New Roman" pitchFamily="18" charset="0"/>
                <a:cs typeface="Times New Roman" pitchFamily="18" charset="0"/>
              </a:rPr>
              <a:t>cluster_distribution</a:t>
            </a:r>
            <a:r>
              <a:rPr lang="en-US" dirty="0">
                <a:latin typeface="Times New Roman" pitchFamily="18" charset="0"/>
                <a:cs typeface="Times New Roman" pitchFamily="18" charset="0"/>
              </a:rPr>
              <a:t> &lt; threshold value. </a:t>
            </a:r>
            <a:endParaRPr lang="en-IN" dirty="0">
              <a:latin typeface="Times New Roman" pitchFamily="18" charset="0"/>
              <a:cs typeface="Times New Roman" pitchFamily="18" charset="0"/>
            </a:endParaRPr>
          </a:p>
          <a:p>
            <a:pPr lvl="0" algn="just"/>
            <a:endParaRPr lang="en-IN" dirty="0">
              <a:latin typeface="Times New Roman" pitchFamily="18" charset="0"/>
              <a:cs typeface="Times New Roman" pitchFamily="18" charset="0"/>
            </a:endParaRPr>
          </a:p>
          <a:p>
            <a:pPr algn="just"/>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IMPLEMENTATION</a:t>
            </a:r>
            <a:endParaRPr lang="en-IN"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entire process of implementation are as follows:-</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Form clusters using PSO clustering algorithm.</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Calculate distribution of the highly sensitive disease in the entire dataset and select </a:t>
            </a:r>
            <a:r>
              <a:rPr lang="en-US" sz="1800" dirty="0" err="1">
                <a:latin typeface="Times New Roman" panose="02020603050405020304" pitchFamily="18" charset="0"/>
                <a:cs typeface="Times New Roman" panose="02020603050405020304" pitchFamily="18" charset="0"/>
              </a:rPr>
              <a:t>threshold_value</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Calculate distribution of  the highly sensitive disease in each cluster i.e. </a:t>
            </a:r>
            <a:r>
              <a:rPr lang="en-US" sz="1800" dirty="0" err="1">
                <a:latin typeface="Times New Roman" panose="02020603050405020304" pitchFamily="18" charset="0"/>
                <a:cs typeface="Times New Roman" panose="02020603050405020304" pitchFamily="18" charset="0"/>
              </a:rPr>
              <a:t>cluster_distribution</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For each cluster check if </a:t>
            </a:r>
            <a:r>
              <a:rPr lang="en-US" sz="1800" dirty="0" smtClean="0">
                <a:latin typeface="Times New Roman" panose="02020603050405020304" pitchFamily="18" charset="0"/>
                <a:cs typeface="Times New Roman" panose="02020603050405020304" pitchFamily="18" charset="0"/>
              </a:rPr>
              <a:t>the </a:t>
            </a:r>
            <a:r>
              <a:rPr lang="en-US" sz="1800" dirty="0" err="1" smtClean="0">
                <a:latin typeface="Times New Roman" panose="02020603050405020304" pitchFamily="18" charset="0"/>
                <a:cs typeface="Times New Roman" panose="02020603050405020304" pitchFamily="18" charset="0"/>
              </a:rPr>
              <a:t>cluster_distribution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&lt; </a:t>
            </a:r>
            <a:r>
              <a:rPr lang="en-US" sz="1800" dirty="0" err="1">
                <a:latin typeface="Times New Roman" panose="02020603050405020304" pitchFamily="18" charset="0"/>
                <a:cs typeface="Times New Roman" panose="02020603050405020304" pitchFamily="18" charset="0"/>
              </a:rPr>
              <a:t>threshold_value</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If yes, check for next cluster.</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If no, Select a record from current cluster having </a:t>
            </a:r>
            <a:r>
              <a:rPr lang="en-US" sz="1800" dirty="0" err="1">
                <a:latin typeface="Times New Roman" panose="02020603050405020304" pitchFamily="18" charset="0"/>
                <a:cs typeface="Times New Roman" panose="02020603050405020304" pitchFamily="18" charset="0"/>
              </a:rPr>
              <a:t>highly_sensitive_disease</a:t>
            </a:r>
            <a:r>
              <a:rPr lang="en-US" sz="1800" dirty="0">
                <a:latin typeface="Times New Roman" panose="02020603050405020304" pitchFamily="18" charset="0"/>
                <a:cs typeface="Times New Roman" panose="02020603050405020304" pitchFamily="18" charset="0"/>
              </a:rPr>
              <a:t> and maximum similar quasi identifier with the next cluster.</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Append selected record to the next cluster and delete from current cluster.</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Calculate the </a:t>
            </a:r>
            <a:r>
              <a:rPr lang="en-US" sz="1800" dirty="0" err="1">
                <a:latin typeface="Times New Roman" panose="02020603050405020304" pitchFamily="18" charset="0"/>
                <a:cs typeface="Times New Roman" panose="02020603050405020304" pitchFamily="18" charset="0"/>
              </a:rPr>
              <a:t>cluster_distribution</a:t>
            </a:r>
            <a:r>
              <a:rPr lang="en-US" sz="1800" dirty="0">
                <a:latin typeface="Times New Roman" panose="02020603050405020304" pitchFamily="18" charset="0"/>
                <a:cs typeface="Times New Roman" panose="02020603050405020304" pitchFamily="18" charset="0"/>
              </a:rPr>
              <a:t> of current cluster again and check if the value is less than threshold. </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Repeat steps 4-8 till an optimum </a:t>
            </a:r>
            <a:r>
              <a:rPr lang="en-US" sz="1800" dirty="0" err="1">
                <a:latin typeface="Times New Roman" panose="02020603050405020304" pitchFamily="18" charset="0"/>
                <a:cs typeface="Times New Roman" panose="02020603050405020304" pitchFamily="18" charset="0"/>
              </a:rPr>
              <a:t>cluster_distribution</a:t>
            </a:r>
            <a:r>
              <a:rPr lang="en-US" sz="1800" dirty="0">
                <a:latin typeface="Times New Roman" panose="02020603050405020304" pitchFamily="18" charset="0"/>
                <a:cs typeface="Times New Roman" panose="02020603050405020304" pitchFamily="18" charset="0"/>
              </a:rPr>
              <a:t> is reached. </a:t>
            </a:r>
            <a:endParaRPr lang="en-IN" sz="18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29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u="sng" dirty="0" smtClean="0">
                <a:latin typeface="Times New Roman" panose="02020603050405020304" pitchFamily="18" charset="0"/>
                <a:cs typeface="Times New Roman" panose="02020603050405020304" pitchFamily="18" charset="0"/>
              </a:rPr>
              <a:t>RESULTS AND ANALYSIS</a:t>
            </a:r>
            <a:endParaRPr lang="en-IN"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3810000" cy="4525963"/>
          </a:xfrm>
        </p:spPr>
        <p:txBody>
          <a:bodyPr>
            <a:normAutofit lnSpcReduction="10000"/>
          </a:bodyPr>
          <a:lstStyle/>
          <a:p>
            <a:pPr marL="0" indent="0" algn="just">
              <a:buNone/>
            </a:pPr>
            <a:r>
              <a:rPr lang="en-US" sz="1800" b="1" dirty="0">
                <a:latin typeface="Times New Roman" panose="02020603050405020304" pitchFamily="18" charset="0"/>
                <a:cs typeface="Times New Roman" panose="02020603050405020304" pitchFamily="18" charset="0"/>
              </a:rPr>
              <a:t>THE GBEST SCORES OBTAINED</a:t>
            </a:r>
            <a:r>
              <a:rPr lang="en-US" sz="1800" b="1" dirty="0" smtClean="0">
                <a:latin typeface="Times New Roman" panose="02020603050405020304" pitchFamily="18" charset="0"/>
                <a:cs typeface="Times New Roman" panose="02020603050405020304" pitchFamily="18" charset="0"/>
              </a:rPr>
              <a:t>:</a:t>
            </a:r>
          </a:p>
          <a:p>
            <a:pPr algn="just"/>
            <a:endParaRPr lang="en-US" sz="1800" b="1" dirty="0">
              <a:latin typeface="Times New Roman" panose="02020603050405020304" pitchFamily="18" charset="0"/>
              <a:cs typeface="Times New Roman" panose="02020603050405020304" pitchFamily="18" charset="0"/>
            </a:endParaRPr>
          </a:p>
          <a:p>
            <a:pPr algn="just"/>
            <a:endParaRPr lang="en-US" sz="1800" b="1" dirty="0" smtClean="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sz="1800" b="1" dirty="0" smtClean="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sz="1800" b="1" dirty="0" smtClean="0">
              <a:latin typeface="Times New Roman" panose="02020603050405020304" pitchFamily="18" charset="0"/>
              <a:cs typeface="Times New Roman" panose="02020603050405020304" pitchFamily="18" charset="0"/>
            </a:endParaRPr>
          </a:p>
          <a:p>
            <a:pPr algn="just"/>
            <a:endParaRPr lang="en-US" sz="1800" b="1" dirty="0" smtClean="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smtClean="0">
                <a:latin typeface="Times New Roman" panose="02020603050405020304" pitchFamily="18" charset="0"/>
                <a:cs typeface="Times New Roman" panose="02020603050405020304" pitchFamily="18" charset="0"/>
              </a:rPr>
              <a:t>GRAPHICAL </a:t>
            </a:r>
            <a:r>
              <a:rPr lang="en-US" sz="1800" b="1" dirty="0">
                <a:latin typeface="Times New Roman" panose="02020603050405020304" pitchFamily="18" charset="0"/>
                <a:cs typeface="Times New Roman" panose="02020603050405020304" pitchFamily="18" charset="0"/>
              </a:rPr>
              <a:t>REPRESENTATION OF THE GBEST SCORES </a:t>
            </a:r>
            <a:r>
              <a:rPr lang="en-US" sz="1800" b="1" dirty="0" smtClean="0">
                <a:latin typeface="Times New Roman" panose="02020603050405020304" pitchFamily="18" charset="0"/>
                <a:cs typeface="Times New Roman" panose="02020603050405020304" pitchFamily="18" charset="0"/>
              </a:rPr>
              <a:t>OBTAINED:</a:t>
            </a:r>
            <a:endParaRPr lang="en-IN"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gbest</a:t>
            </a:r>
            <a:r>
              <a:rPr lang="en-US" sz="1800" dirty="0">
                <a:latin typeface="Times New Roman" panose="02020603050405020304" pitchFamily="18" charset="0"/>
                <a:cs typeface="Times New Roman" panose="02020603050405020304" pitchFamily="18" charset="0"/>
              </a:rPr>
              <a:t> score is decreasing, the similarity score for our data points in a particular cluster is increasing.)</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4" name="image3.jpeg"/>
          <p:cNvPicPr/>
          <p:nvPr/>
        </p:nvPicPr>
        <p:blipFill>
          <a:blip r:embed="rId2" cstate="print"/>
          <a:stretch>
            <a:fillRect/>
          </a:stretch>
        </p:blipFill>
        <p:spPr>
          <a:xfrm>
            <a:off x="4419600" y="1608222"/>
            <a:ext cx="4353560" cy="2354178"/>
          </a:xfrm>
          <a:prstGeom prst="rect">
            <a:avLst/>
          </a:prstGeom>
        </p:spPr>
      </p:pic>
      <p:pic>
        <p:nvPicPr>
          <p:cNvPr id="5" name="image4.jpeg"/>
          <p:cNvPicPr/>
          <p:nvPr/>
        </p:nvPicPr>
        <p:blipFill>
          <a:blip r:embed="rId3" cstate="print"/>
          <a:stretch>
            <a:fillRect/>
          </a:stretch>
        </p:blipFill>
        <p:spPr>
          <a:xfrm>
            <a:off x="4267200" y="3962400"/>
            <a:ext cx="4592320" cy="2705100"/>
          </a:xfrm>
          <a:prstGeom prst="rect">
            <a:avLst/>
          </a:prstGeom>
        </p:spPr>
      </p:pic>
    </p:spTree>
    <p:extLst>
      <p:ext uri="{BB962C8B-B14F-4D97-AF65-F5344CB8AC3E}">
        <p14:creationId xmlns:p14="http://schemas.microsoft.com/office/powerpoint/2010/main" val="55583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914399"/>
          </a:xfrm>
        </p:spPr>
        <p:txBody>
          <a:bodyPr>
            <a:normAutofit/>
          </a:bodyPr>
          <a:lstStyle/>
          <a:p>
            <a:pPr algn="just">
              <a:buNone/>
            </a:pPr>
            <a:endParaRPr lang="en-US" sz="1800" b="1"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EVERY DATA POINT ASSIGNED TO ITS CORRESPONDING CLUSTER:</a:t>
            </a:r>
            <a:endParaRPr lang="en-US" sz="18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l="25000" t="28889" r="31875" b="31111"/>
          <a:stretch>
            <a:fillRect/>
          </a:stretch>
        </p:blipFill>
        <p:spPr bwMode="auto">
          <a:xfrm>
            <a:off x="838200" y="1295400"/>
            <a:ext cx="6934200" cy="3429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7772400" cy="4299639"/>
          </a:xfrm>
          <a:prstGeom prst="rect">
            <a:avLst/>
          </a:prstGeom>
        </p:spPr>
        <p:txBody>
          <a:bodyPr wrap="square">
            <a:spAutoFit/>
          </a:bodyPr>
          <a:lstStyle/>
          <a:p>
            <a:pPr marR="23495" algn="just">
              <a:lnSpc>
                <a:spcPct val="115000"/>
              </a:lnSpc>
              <a:spcAft>
                <a:spcPts val="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DISTRIBUTION </a:t>
            </a:r>
            <a:r>
              <a:rPr lang="en-US" b="1" dirty="0">
                <a:latin typeface="Times New Roman" panose="02020603050405020304" pitchFamily="18" charset="0"/>
                <a:ea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SENSITIVE ATTRIBUTE IN EVERY </a:t>
            </a:r>
            <a:r>
              <a:rPr lang="en-US" b="1" dirty="0">
                <a:latin typeface="Times New Roman" panose="02020603050405020304" pitchFamily="18" charset="0"/>
                <a:ea typeface="Times New Roman" panose="02020603050405020304" pitchFamily="18" charset="0"/>
                <a:cs typeface="Times New Roman" panose="02020603050405020304" pitchFamily="18" charset="0"/>
              </a:rPr>
              <a:t>CLUSTER BEFORE REORDERING OF RECORDS: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(Threshold value – 0.18</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spcAft>
                <a:spcPts val="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DISTRIBUTION </a:t>
            </a:r>
            <a:r>
              <a:rPr lang="en-US" b="1" dirty="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SENSITIVE ATTRIBUTE IN EVERY </a:t>
            </a:r>
            <a:r>
              <a:rPr lang="en-US" b="1" dirty="0">
                <a:latin typeface="Times New Roman" panose="02020603050405020304" pitchFamily="18" charset="0"/>
                <a:cs typeface="Times New Roman" panose="02020603050405020304" pitchFamily="18" charset="0"/>
              </a:rPr>
              <a:t>CLUSTER AFTER REORDERING OF RECORDS:</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(Threshold value – 0.18)</a:t>
            </a:r>
            <a:endParaRPr lang="en-IN" dirty="0">
              <a:latin typeface="Times New Roman" panose="02020603050405020304" pitchFamily="18" charset="0"/>
              <a:cs typeface="Times New Roman" panose="02020603050405020304" pitchFamily="18" charset="0"/>
            </a:endParaRPr>
          </a:p>
          <a:p>
            <a:pPr>
              <a:spcAft>
                <a:spcPts val="0"/>
              </a:spcAft>
            </a:pPr>
            <a:endParaRPr lang="en-IN" sz="1600" dirty="0">
              <a:latin typeface="Times New Roman" panose="02020603050405020304" pitchFamily="18" charset="0"/>
              <a:ea typeface="Times New Roman" panose="02020603050405020304" pitchFamily="18" charset="0"/>
            </a:endParaRPr>
          </a:p>
        </p:txBody>
      </p:sp>
      <p:pic>
        <p:nvPicPr>
          <p:cNvPr id="4" name="Picture 3" descr="C:\Users\umesh\Downloads\before.PNG"/>
          <p:cNvPicPr/>
          <p:nvPr/>
        </p:nvPicPr>
        <p:blipFill>
          <a:blip r:embed="rId2" cstate="print"/>
          <a:srcRect/>
          <a:stretch>
            <a:fillRect/>
          </a:stretch>
        </p:blipFill>
        <p:spPr bwMode="auto">
          <a:xfrm>
            <a:off x="1447800" y="1524000"/>
            <a:ext cx="5829300" cy="1657350"/>
          </a:xfrm>
          <a:prstGeom prst="rect">
            <a:avLst/>
          </a:prstGeom>
          <a:noFill/>
          <a:ln w="9525">
            <a:noFill/>
            <a:miter lim="800000"/>
            <a:headEnd/>
            <a:tailEnd/>
          </a:ln>
        </p:spPr>
      </p:pic>
      <p:pic>
        <p:nvPicPr>
          <p:cNvPr id="5" name="Picture 4" descr="C:\Users\umesh\Downloads\after.PNG"/>
          <p:cNvPicPr/>
          <p:nvPr/>
        </p:nvPicPr>
        <p:blipFill>
          <a:blip r:embed="rId3" cstate="print"/>
          <a:srcRect/>
          <a:stretch>
            <a:fillRect/>
          </a:stretch>
        </p:blipFill>
        <p:spPr bwMode="auto">
          <a:xfrm>
            <a:off x="1566862" y="4639139"/>
            <a:ext cx="5857875" cy="1685925"/>
          </a:xfrm>
          <a:prstGeom prst="rect">
            <a:avLst/>
          </a:prstGeom>
          <a:noFill/>
          <a:ln w="9525">
            <a:noFill/>
            <a:miter lim="800000"/>
            <a:headEnd/>
            <a:tailEnd/>
          </a:ln>
        </p:spPr>
      </p:pic>
    </p:spTree>
    <p:extLst>
      <p:ext uri="{BB962C8B-B14F-4D97-AF65-F5344CB8AC3E}">
        <p14:creationId xmlns:p14="http://schemas.microsoft.com/office/powerpoint/2010/main" val="135896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6133089" cy="369332"/>
          </a:xfrm>
          <a:prstGeom prst="rect">
            <a:avLst/>
          </a:prstGeom>
          <a:noFill/>
        </p:spPr>
        <p:txBody>
          <a:bodyPr wrap="none" rtlCol="0">
            <a:spAutoFit/>
          </a:bodyPr>
          <a:lstStyle/>
          <a:p>
            <a:pPr algn="just"/>
            <a:r>
              <a:rPr lang="en-US" b="1" dirty="0" smtClean="0">
                <a:latin typeface="Times New Roman" pitchFamily="18" charset="0"/>
                <a:cs typeface="Times New Roman" pitchFamily="18" charset="0"/>
              </a:rPr>
              <a:t>RECORDS OF A CLUSTER – A BEFORE REORDERING:</a:t>
            </a: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l="25625" t="16666" r="35000" b="13333"/>
          <a:stretch>
            <a:fillRect/>
          </a:stretch>
        </p:blipFill>
        <p:spPr bwMode="auto">
          <a:xfrm>
            <a:off x="457200" y="762000"/>
            <a:ext cx="5791200" cy="5791200"/>
          </a:xfrm>
          <a:prstGeom prst="rect">
            <a:avLst/>
          </a:prstGeom>
          <a:noFill/>
          <a:ln w="9525">
            <a:noFill/>
            <a:miter lim="800000"/>
            <a:headEnd/>
            <a:tailEnd/>
          </a:ln>
          <a:effectLst/>
        </p:spPr>
      </p:pic>
      <p:sp>
        <p:nvSpPr>
          <p:cNvPr id="4" name="TextBox 3"/>
          <p:cNvSpPr txBox="1"/>
          <p:nvPr/>
        </p:nvSpPr>
        <p:spPr>
          <a:xfrm>
            <a:off x="6553200" y="1219200"/>
            <a:ext cx="2362200" cy="1754326"/>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(Here, disease 2 is the highly sensitive disease. In this cluster, there is a high concentration of disease 2 ) </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5613588" cy="369332"/>
          </a:xfrm>
          <a:prstGeom prst="rect">
            <a:avLst/>
          </a:prstGeom>
          <a:noFill/>
        </p:spPr>
        <p:txBody>
          <a:bodyPr wrap="none" rtlCol="0">
            <a:spAutoFit/>
          </a:bodyPr>
          <a:lstStyle/>
          <a:p>
            <a:pPr algn="just"/>
            <a:r>
              <a:rPr lang="en-US" b="1" dirty="0" smtClean="0">
                <a:latin typeface="Times New Roman" pitchFamily="18" charset="0"/>
                <a:cs typeface="Times New Roman" pitchFamily="18" charset="0"/>
              </a:rPr>
              <a:t>RECORDS OF CLUSTER-A AFTER REORDERING:</a:t>
            </a:r>
            <a:endParaRPr lang="en-US"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l="25000" t="24444" r="34375" b="18889"/>
          <a:stretch>
            <a:fillRect/>
          </a:stretch>
        </p:blipFill>
        <p:spPr bwMode="auto">
          <a:xfrm>
            <a:off x="381000" y="838200"/>
            <a:ext cx="5715000" cy="5638800"/>
          </a:xfrm>
          <a:prstGeom prst="rect">
            <a:avLst/>
          </a:prstGeom>
          <a:noFill/>
          <a:ln w="9525">
            <a:noFill/>
            <a:miter lim="800000"/>
            <a:headEnd/>
            <a:tailEnd/>
          </a:ln>
          <a:effectLst/>
        </p:spPr>
      </p:pic>
      <p:sp>
        <p:nvSpPr>
          <p:cNvPr id="4" name="TextBox 3"/>
          <p:cNvSpPr txBox="1"/>
          <p:nvPr/>
        </p:nvSpPr>
        <p:spPr>
          <a:xfrm>
            <a:off x="6324600" y="1600200"/>
            <a:ext cx="2667000" cy="147732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(After reordering, some records with disease 2 have been shifted decreasing the distribution of disease 2 in this cluster)</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143000"/>
          </a:xfrm>
        </p:spPr>
        <p:txBody>
          <a:bodyPr>
            <a:normAutofit/>
          </a:bodyPr>
          <a:lstStyle/>
          <a:p>
            <a:r>
              <a:rPr lang="en-US" sz="2400" u="sng" dirty="0">
                <a:latin typeface="Times New Roman" pitchFamily="18" charset="0"/>
                <a:cs typeface="Times New Roman" pitchFamily="18" charset="0"/>
              </a:rPr>
              <a:t>PROBLEM STATEMENT</a:t>
            </a:r>
            <a:endParaRPr lang="en-US" sz="2400" u="sng" dirty="0"/>
          </a:p>
        </p:txBody>
      </p:sp>
      <p:sp>
        <p:nvSpPr>
          <p:cNvPr id="3" name="Content Placeholder 2"/>
          <p:cNvSpPr>
            <a:spLocks noGrp="1"/>
          </p:cNvSpPr>
          <p:nvPr>
            <p:ph idx="1"/>
          </p:nvPr>
        </p:nvSpPr>
        <p:spPr/>
        <p:txBody>
          <a:bodyPr>
            <a:normAutofit/>
          </a:bodyPr>
          <a:lstStyle/>
          <a:p>
            <a:pPr marL="0" indent="0" algn="just">
              <a:lnSpc>
                <a:spcPct val="170000"/>
              </a:lnSpc>
            </a:pPr>
            <a:r>
              <a:rPr lang="en-US" sz="1800" dirty="0">
                <a:latin typeface="Times New Roman" pitchFamily="18" charset="0"/>
                <a:cs typeface="Times New Roman" pitchFamily="18" charset="0"/>
              </a:rPr>
              <a:t>Past two decades have seen a growing interest in methods for providing privacy preserving data publishing. Several models, algorithms and system designs have been proposed in the literature to protect identities in the published data. </a:t>
            </a:r>
            <a:endParaRPr lang="en-US" sz="1800" dirty="0" smtClean="0">
              <a:latin typeface="Times New Roman" pitchFamily="18" charset="0"/>
              <a:cs typeface="Times New Roman" pitchFamily="18" charset="0"/>
            </a:endParaRPr>
          </a:p>
          <a:p>
            <a:pPr marL="0" indent="0" algn="just">
              <a:lnSpc>
                <a:spcPct val="170000"/>
              </a:lnSpc>
            </a:pP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number of these have been implemented and are successfully in use by diverse applications such as medical, supermarkets and e-commerce. </a:t>
            </a:r>
            <a:endParaRPr lang="en-US" sz="1800" dirty="0" smtClean="0">
              <a:latin typeface="Times New Roman" pitchFamily="18" charset="0"/>
              <a:cs typeface="Times New Roman" pitchFamily="18" charset="0"/>
            </a:endParaRPr>
          </a:p>
          <a:p>
            <a:pPr marL="0" indent="0" algn="just">
              <a:lnSpc>
                <a:spcPct val="170000"/>
              </a:lnSpc>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most prevalent and famous technique is k- anonymity. But it has some limitations. To overcome these limitations, we have two techniques – l diversity and t closeness. </a:t>
            </a:r>
            <a:endParaRPr lang="en-US" sz="1800" dirty="0" smtClean="0">
              <a:latin typeface="Times New Roman" pitchFamily="18" charset="0"/>
              <a:cs typeface="Times New Roman" pitchFamily="18" charset="0"/>
            </a:endParaRPr>
          </a:p>
          <a:p>
            <a:pPr marL="0" indent="0" algn="just">
              <a:lnSpc>
                <a:spcPct val="170000"/>
              </a:lnSpc>
            </a:pPr>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this project we emphasize on t closeness and how we can achieve t closeness using </a:t>
            </a:r>
            <a:r>
              <a:rPr lang="en-US" sz="1800" dirty="0" smtClean="0">
                <a:latin typeface="Times New Roman" pitchFamily="18" charset="0"/>
                <a:cs typeface="Times New Roman" pitchFamily="18" charset="0"/>
              </a:rPr>
              <a:t>PSO clustering algorithm and value swapping method.</a:t>
            </a:r>
            <a:endParaRPr lang="en-US" sz="1800" dirty="0">
              <a:latin typeface="Times New Roman" pitchFamily="18" charset="0"/>
              <a:cs typeface="Times New Roman" pitchFamily="18" charset="0"/>
            </a:endParaRPr>
          </a:p>
          <a:p>
            <a:pPr algn="just">
              <a:lnSpc>
                <a:spcPct val="170000"/>
              </a:lnSpc>
            </a:pP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sz="2400" u="sng" dirty="0" smtClean="0">
                <a:latin typeface="Times New Roman" pitchFamily="18" charset="0"/>
                <a:cs typeface="Times New Roman" pitchFamily="18" charset="0"/>
              </a:rPr>
              <a:t>ANALYSIS USING CLUSTER SIZE AND ITS IMPACT ON DATA UTILITY</a:t>
            </a:r>
            <a:endParaRPr lang="en-US" sz="2400" u="sng" dirty="0">
              <a:latin typeface="Times New Roman" pitchFamily="18" charset="0"/>
              <a:cs typeface="Times New Roman" pitchFamily="18" charset="0"/>
            </a:endParaRPr>
          </a:p>
        </p:txBody>
      </p:sp>
      <p:sp>
        <p:nvSpPr>
          <p:cNvPr id="4" name="TextBox 3"/>
          <p:cNvSpPr txBox="1"/>
          <p:nvPr/>
        </p:nvSpPr>
        <p:spPr>
          <a:xfrm>
            <a:off x="533400" y="948690"/>
            <a:ext cx="8305800" cy="6186309"/>
          </a:xfrm>
          <a:prstGeom prst="rect">
            <a:avLst/>
          </a:prstGeom>
          <a:noFill/>
        </p:spPr>
        <p:txBody>
          <a:bodyPr wrap="square" rtlCol="0">
            <a:spAutoFit/>
          </a:bodyPr>
          <a:lstStyle/>
          <a:p>
            <a:r>
              <a:rPr lang="en-US" dirty="0" smtClean="0">
                <a:latin typeface="Times New Roman" pitchFamily="18" charset="0"/>
                <a:cs typeface="Times New Roman" pitchFamily="18" charset="0"/>
              </a:rPr>
              <a:t>The variation in cluster sizes of the clusters formed after applying t-closeness should be small. Huge cluster size is undesirable because the larger the cluster size, the higher the information loss.</a:t>
            </a:r>
          </a:p>
          <a:p>
            <a:r>
              <a:rPr lang="en-IN" dirty="0" smtClean="0">
                <a:latin typeface="Times New Roman" pitchFamily="18" charset="0"/>
                <a:cs typeface="Times New Roman" pitchFamily="18" charset="0"/>
              </a:rPr>
              <a:t>To calculate the  variation in cluster sizes, the following steps were implemented:</a:t>
            </a:r>
          </a:p>
          <a:p>
            <a:endParaRPr lang="en-IN" dirty="0" smtClean="0">
              <a:latin typeface="Times New Roman" pitchFamily="18" charset="0"/>
              <a:cs typeface="Times New Roman" pitchFamily="18" charset="0"/>
            </a:endParaRPr>
          </a:p>
          <a:p>
            <a:pPr marL="342900" indent="-342900">
              <a:buAutoNum type="arabicPeriod"/>
            </a:pPr>
            <a:r>
              <a:rPr lang="en-IN" dirty="0" smtClean="0">
                <a:latin typeface="Times New Roman" pitchFamily="18" charset="0"/>
                <a:cs typeface="Times New Roman" pitchFamily="18" charset="0"/>
              </a:rPr>
              <a:t>For 15 iterations of our code, we noted the minimum and average cluster size out of the resultant clusters.</a:t>
            </a:r>
          </a:p>
          <a:p>
            <a:pPr marL="342900" indent="-342900">
              <a:buAutoNum type="arabicPeriod"/>
            </a:pPr>
            <a:endParaRPr lang="en-IN" dirty="0" smtClean="0">
              <a:latin typeface="Times New Roman" pitchFamily="18" charset="0"/>
              <a:cs typeface="Times New Roman" pitchFamily="18" charset="0"/>
            </a:endParaRPr>
          </a:p>
          <a:p>
            <a:pPr marL="342900" indent="-342900">
              <a:buAutoNum type="arabicPeriod"/>
            </a:pPr>
            <a:r>
              <a:rPr lang="en-IN" dirty="0" smtClean="0">
                <a:latin typeface="Times New Roman" pitchFamily="18" charset="0"/>
                <a:cs typeface="Times New Roman" pitchFamily="18" charset="0"/>
              </a:rPr>
              <a:t>The mean of the minimum and average values is calculated:</a:t>
            </a:r>
          </a:p>
          <a:p>
            <a:pPr marL="342900" indent="-342900"/>
            <a:r>
              <a:rPr lang="en-IN" dirty="0" smtClean="0">
                <a:latin typeface="Times New Roman" pitchFamily="18" charset="0"/>
                <a:cs typeface="Times New Roman" pitchFamily="18" charset="0"/>
              </a:rPr>
              <a:t>		 mean(min) = summation of minimum values for 15 iterations/ 15 </a:t>
            </a:r>
          </a:p>
          <a:p>
            <a:pPr marL="342900" indent="-342900"/>
            <a:r>
              <a:rPr lang="en-IN" dirty="0" smtClean="0">
                <a:latin typeface="Times New Roman" pitchFamily="18" charset="0"/>
                <a:cs typeface="Times New Roman" pitchFamily="18" charset="0"/>
              </a:rPr>
              <a:t>                 mean(</a:t>
            </a:r>
            <a:r>
              <a:rPr lang="en-IN" dirty="0" err="1" smtClean="0">
                <a:latin typeface="Times New Roman" pitchFamily="18" charset="0"/>
                <a:cs typeface="Times New Roman" pitchFamily="18" charset="0"/>
              </a:rPr>
              <a:t>avg</a:t>
            </a:r>
            <a:r>
              <a:rPr lang="en-IN" dirty="0" smtClean="0">
                <a:latin typeface="Times New Roman" pitchFamily="18" charset="0"/>
                <a:cs typeface="Times New Roman" pitchFamily="18" charset="0"/>
              </a:rPr>
              <a:t>) = summation of average values for 15 iterations/ 15</a:t>
            </a:r>
          </a:p>
          <a:p>
            <a:pPr marL="342900" indent="-342900"/>
            <a:endParaRPr lang="en-IN" dirty="0" smtClean="0">
              <a:latin typeface="Times New Roman" pitchFamily="18" charset="0"/>
              <a:cs typeface="Times New Roman" pitchFamily="18" charset="0"/>
            </a:endParaRPr>
          </a:p>
          <a:p>
            <a:pPr marL="342900" indent="-342900">
              <a:buAutoNum type="arabicPeriod" startAt="3"/>
            </a:pPr>
            <a:r>
              <a:rPr lang="en-IN" dirty="0" smtClean="0">
                <a:latin typeface="Times New Roman" pitchFamily="18" charset="0"/>
                <a:cs typeface="Times New Roman" pitchFamily="18" charset="0"/>
              </a:rPr>
              <a:t>We calculated the ratio of the minimum and average cluster sizes to the size of the entire dataset :</a:t>
            </a:r>
          </a:p>
          <a:p>
            <a:pPr marL="342900" indent="-342900"/>
            <a:r>
              <a:rPr lang="en-IN" dirty="0" smtClean="0">
                <a:latin typeface="Times New Roman" pitchFamily="18" charset="0"/>
                <a:cs typeface="Times New Roman" pitchFamily="18" charset="0"/>
              </a:rPr>
              <a:t>			Ratio(min) = mean(min)/size of dataset</a:t>
            </a:r>
          </a:p>
          <a:p>
            <a:pPr marL="342900" indent="-342900"/>
            <a:r>
              <a:rPr lang="en-IN" dirty="0" smtClean="0">
                <a:latin typeface="Times New Roman" pitchFamily="18" charset="0"/>
                <a:cs typeface="Times New Roman" pitchFamily="18" charset="0"/>
              </a:rPr>
              <a:t>			Ratio(</a:t>
            </a:r>
            <a:r>
              <a:rPr lang="en-IN" dirty="0" err="1" smtClean="0">
                <a:latin typeface="Times New Roman" pitchFamily="18" charset="0"/>
                <a:cs typeface="Times New Roman" pitchFamily="18" charset="0"/>
              </a:rPr>
              <a:t>avg</a:t>
            </a:r>
            <a:r>
              <a:rPr lang="en-IN" dirty="0" smtClean="0">
                <a:latin typeface="Times New Roman" pitchFamily="18" charset="0"/>
                <a:cs typeface="Times New Roman" pitchFamily="18" charset="0"/>
              </a:rPr>
              <a:t>) = mean(</a:t>
            </a:r>
            <a:r>
              <a:rPr lang="en-IN" dirty="0" err="1" smtClean="0">
                <a:latin typeface="Times New Roman" pitchFamily="18" charset="0"/>
                <a:cs typeface="Times New Roman" pitchFamily="18" charset="0"/>
              </a:rPr>
              <a:t>avg</a:t>
            </a:r>
            <a:r>
              <a:rPr lang="en-IN" dirty="0" smtClean="0">
                <a:latin typeface="Times New Roman" pitchFamily="18" charset="0"/>
                <a:cs typeface="Times New Roman" pitchFamily="18" charset="0"/>
              </a:rPr>
              <a:t>)/size of dataset </a:t>
            </a:r>
          </a:p>
          <a:p>
            <a:pPr marL="342900" indent="-342900">
              <a:buAutoNum type="arabicPeriod" startAt="3"/>
            </a:pPr>
            <a:endParaRPr lang="en-IN" dirty="0" smtClean="0">
              <a:latin typeface="Times New Roman" pitchFamily="18" charset="0"/>
              <a:cs typeface="Times New Roman" pitchFamily="18" charset="0"/>
            </a:endParaRPr>
          </a:p>
          <a:p>
            <a:pPr marL="342900" indent="-342900"/>
            <a:r>
              <a:rPr lang="en-IN" dirty="0" smtClean="0">
                <a:latin typeface="Times New Roman" pitchFamily="18" charset="0"/>
                <a:cs typeface="Times New Roman" pitchFamily="18" charset="0"/>
              </a:rPr>
              <a:t> 4.	The variation in the minimum and average cluster sizes is calculated as : </a:t>
            </a:r>
          </a:p>
          <a:p>
            <a:pPr marL="342900" indent="-342900"/>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Variation_value</a:t>
            </a:r>
            <a:r>
              <a:rPr lang="en-IN" dirty="0" smtClean="0">
                <a:latin typeface="Times New Roman" pitchFamily="18" charset="0"/>
                <a:cs typeface="Times New Roman" pitchFamily="18" charset="0"/>
              </a:rPr>
              <a:t> = Ratio(</a:t>
            </a:r>
            <a:r>
              <a:rPr lang="en-IN" dirty="0" err="1" smtClean="0">
                <a:latin typeface="Times New Roman" pitchFamily="18" charset="0"/>
                <a:cs typeface="Times New Roman" pitchFamily="18" charset="0"/>
              </a:rPr>
              <a:t>avg</a:t>
            </a:r>
            <a:r>
              <a:rPr lang="en-IN" dirty="0" smtClean="0">
                <a:latin typeface="Times New Roman" pitchFamily="18" charset="0"/>
                <a:cs typeface="Times New Roman" pitchFamily="18" charset="0"/>
              </a:rPr>
              <a:t>)/ Ratio(min) </a:t>
            </a:r>
          </a:p>
          <a:p>
            <a:pPr marL="342900" indent="-342900"/>
            <a:r>
              <a:rPr lang="en-IN" dirty="0" smtClean="0">
                <a:latin typeface="Times New Roman" pitchFamily="18" charset="0"/>
                <a:cs typeface="Times New Roman" pitchFamily="18" charset="0"/>
              </a:rPr>
              <a:t>	The  nearer the </a:t>
            </a:r>
            <a:r>
              <a:rPr lang="en-IN" dirty="0" err="1" smtClean="0">
                <a:latin typeface="Times New Roman" pitchFamily="18" charset="0"/>
                <a:cs typeface="Times New Roman" pitchFamily="18" charset="0"/>
              </a:rPr>
              <a:t>variation_value</a:t>
            </a:r>
            <a:r>
              <a:rPr lang="en-IN" dirty="0" smtClean="0">
                <a:latin typeface="Times New Roman" pitchFamily="18" charset="0"/>
                <a:cs typeface="Times New Roman" pitchFamily="18" charset="0"/>
              </a:rPr>
              <a:t> is to 1, the lesser the variation.</a:t>
            </a:r>
          </a:p>
          <a:p>
            <a:pPr marL="342900" indent="-342900"/>
            <a:r>
              <a:rPr lang="en-IN" dirty="0" smtClean="0"/>
              <a:t>	</a:t>
            </a:r>
          </a:p>
          <a:p>
            <a:pPr marL="342900" indent="-342900"/>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228600"/>
            <a:ext cx="7848600" cy="7848302"/>
          </a:xfrm>
          <a:prstGeom prst="rect">
            <a:avLst/>
          </a:prstGeom>
          <a:noFill/>
        </p:spPr>
        <p:txBody>
          <a:bodyPr wrap="square" rtlCol="0">
            <a:spAutoFit/>
          </a:bodyPr>
          <a:lstStyle/>
          <a:p>
            <a:r>
              <a:rPr lang="en-IN" dirty="0" smtClean="0">
                <a:latin typeface="Times New Roman" pitchFamily="18" charset="0"/>
                <a:cs typeface="Times New Roman" pitchFamily="18" charset="0"/>
              </a:rPr>
              <a:t>After 15 iterations, values  at threshold = 0.09 were:</a:t>
            </a:r>
          </a:p>
          <a:p>
            <a:r>
              <a:rPr lang="en-IN" dirty="0" smtClean="0">
                <a:latin typeface="Times New Roman" pitchFamily="18" charset="0"/>
                <a:cs typeface="Times New Roman" pitchFamily="18" charset="0"/>
              </a:rPr>
              <a:t>Mean(min) =  384.0</a:t>
            </a:r>
          </a:p>
          <a:p>
            <a:r>
              <a:rPr lang="en-IN" dirty="0" smtClean="0">
                <a:latin typeface="Times New Roman" pitchFamily="18" charset="0"/>
                <a:cs typeface="Times New Roman" pitchFamily="18" charset="0"/>
              </a:rPr>
              <a:t>Mean(</a:t>
            </a:r>
            <a:r>
              <a:rPr lang="en-IN" dirty="0" err="1" smtClean="0">
                <a:latin typeface="Times New Roman" pitchFamily="18" charset="0"/>
                <a:cs typeface="Times New Roman" pitchFamily="18" charset="0"/>
              </a:rPr>
              <a:t>avg</a:t>
            </a:r>
            <a:r>
              <a:rPr lang="en-IN" dirty="0" smtClean="0">
                <a:latin typeface="Times New Roman" pitchFamily="18" charset="0"/>
                <a:cs typeface="Times New Roman" pitchFamily="18" charset="0"/>
              </a:rPr>
              <a:t>) =  600.0</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Ratio(min) =  384.0/3000 = 0.128</a:t>
            </a:r>
          </a:p>
          <a:p>
            <a:r>
              <a:rPr lang="en-IN" dirty="0" smtClean="0">
                <a:latin typeface="Times New Roman" pitchFamily="18" charset="0"/>
                <a:cs typeface="Times New Roman" pitchFamily="18" charset="0"/>
              </a:rPr>
              <a:t>Ratio(</a:t>
            </a:r>
            <a:r>
              <a:rPr lang="en-IN" dirty="0" err="1" smtClean="0">
                <a:latin typeface="Times New Roman" pitchFamily="18" charset="0"/>
                <a:cs typeface="Times New Roman" pitchFamily="18" charset="0"/>
              </a:rPr>
              <a:t>avg</a:t>
            </a:r>
            <a:r>
              <a:rPr lang="en-IN" dirty="0" smtClean="0">
                <a:latin typeface="Times New Roman" pitchFamily="18" charset="0"/>
                <a:cs typeface="Times New Roman" pitchFamily="18" charset="0"/>
              </a:rPr>
              <a:t>) =  600.0/3000 = 0.200</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Thus, </a:t>
            </a:r>
          </a:p>
          <a:p>
            <a:r>
              <a:rPr lang="en-IN" dirty="0" err="1" smtClean="0">
                <a:latin typeface="Times New Roman" pitchFamily="18" charset="0"/>
                <a:cs typeface="Times New Roman" pitchFamily="18" charset="0"/>
              </a:rPr>
              <a:t>Variation_value</a:t>
            </a:r>
            <a:r>
              <a:rPr lang="en-IN" dirty="0" smtClean="0">
                <a:latin typeface="Times New Roman" pitchFamily="18" charset="0"/>
                <a:cs typeface="Times New Roman" pitchFamily="18" charset="0"/>
              </a:rPr>
              <a:t> =  0.200/0.128 = 1.562</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For  comparison, the research paper we selected is : “</a:t>
            </a:r>
            <a:r>
              <a:rPr lang="en-US" dirty="0" smtClean="0">
                <a:latin typeface="Times New Roman" pitchFamily="18" charset="0"/>
                <a:cs typeface="Times New Roman" pitchFamily="18" charset="0"/>
              </a:rPr>
              <a:t>t-Closeness through </a:t>
            </a:r>
            <a:r>
              <a:rPr lang="en-US" dirty="0" err="1" smtClean="0">
                <a:latin typeface="Times New Roman" pitchFamily="18" charset="0"/>
                <a:cs typeface="Times New Roman" pitchFamily="18" charset="0"/>
              </a:rPr>
              <a:t>Microaggregation</a:t>
            </a:r>
            <a:r>
              <a:rPr lang="en-US" dirty="0" smtClean="0">
                <a:latin typeface="Times New Roman" pitchFamily="18" charset="0"/>
                <a:cs typeface="Times New Roman" pitchFamily="18" charset="0"/>
              </a:rPr>
              <a:t>: Strict Privacy with Enhanced Utility Preservation” whose authors are : “</a:t>
            </a:r>
            <a:r>
              <a:rPr lang="en-US" dirty="0" err="1" smtClean="0">
                <a:latin typeface="Times New Roman" pitchFamily="18" charset="0"/>
                <a:cs typeface="Times New Roman" pitchFamily="18" charset="0"/>
              </a:rPr>
              <a:t>jordi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Soria</a:t>
            </a:r>
            <a:r>
              <a:rPr lang="en-US" dirty="0" smtClean="0">
                <a:latin typeface="Times New Roman" pitchFamily="18" charset="0"/>
                <a:cs typeface="Times New Roman" pitchFamily="18" charset="0"/>
              </a:rPr>
              <a:t>-Comas, and </a:t>
            </a:r>
            <a:r>
              <a:rPr lang="en-US" dirty="0" err="1" smtClean="0">
                <a:latin typeface="Times New Roman" pitchFamily="18" charset="0"/>
                <a:cs typeface="Times New Roman" pitchFamily="18" charset="0"/>
              </a:rPr>
              <a:t>Josep</a:t>
            </a:r>
            <a:r>
              <a:rPr lang="en-US" dirty="0" smtClean="0">
                <a:latin typeface="Times New Roman" pitchFamily="18" charset="0"/>
                <a:cs typeface="Times New Roman" pitchFamily="18" charset="0"/>
              </a:rPr>
              <a:t> Domingo-</a:t>
            </a:r>
            <a:r>
              <a:rPr lang="en-US" dirty="0" err="1" smtClean="0">
                <a:latin typeface="Times New Roman" pitchFamily="18" charset="0"/>
                <a:cs typeface="Times New Roman" pitchFamily="18" charset="0"/>
              </a:rPr>
              <a:t>Ferrer</a:t>
            </a:r>
            <a:r>
              <a:rPr lang="en-US" dirty="0" smtClean="0">
                <a:latin typeface="Times New Roman" pitchFamily="18" charset="0"/>
                <a:cs typeface="Times New Roman" pitchFamily="18" charset="0"/>
              </a:rPr>
              <a:t>”</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For threshold = 0.09 and size of dataset considered = 1080, the values recorded in the paper are as follows:</a:t>
            </a:r>
          </a:p>
          <a:p>
            <a:r>
              <a:rPr lang="en-IN" dirty="0" smtClean="0">
                <a:latin typeface="Times New Roman" pitchFamily="18" charset="0"/>
                <a:cs typeface="Times New Roman" pitchFamily="18" charset="0"/>
              </a:rPr>
              <a:t>Mean(min) =  330.0</a:t>
            </a:r>
          </a:p>
          <a:p>
            <a:r>
              <a:rPr lang="en-IN" dirty="0" smtClean="0">
                <a:latin typeface="Times New Roman" pitchFamily="18" charset="0"/>
                <a:cs typeface="Times New Roman" pitchFamily="18" charset="0"/>
              </a:rPr>
              <a:t>Mean(</a:t>
            </a:r>
            <a:r>
              <a:rPr lang="en-IN" dirty="0" err="1" smtClean="0">
                <a:latin typeface="Times New Roman" pitchFamily="18" charset="0"/>
                <a:cs typeface="Times New Roman" pitchFamily="18" charset="0"/>
              </a:rPr>
              <a:t>avg</a:t>
            </a:r>
            <a:r>
              <a:rPr lang="en-IN" dirty="0" smtClean="0">
                <a:latin typeface="Times New Roman" pitchFamily="18" charset="0"/>
                <a:cs typeface="Times New Roman" pitchFamily="18" charset="0"/>
              </a:rPr>
              <a:t>) =  540.0</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Ratio(min) =  330.0/1080 =  0.305</a:t>
            </a:r>
          </a:p>
          <a:p>
            <a:r>
              <a:rPr lang="en-IN" dirty="0" smtClean="0">
                <a:latin typeface="Times New Roman" pitchFamily="18" charset="0"/>
                <a:cs typeface="Times New Roman" pitchFamily="18" charset="0"/>
              </a:rPr>
              <a:t>Ratio(</a:t>
            </a:r>
            <a:r>
              <a:rPr lang="en-IN" dirty="0" err="1" smtClean="0">
                <a:latin typeface="Times New Roman" pitchFamily="18" charset="0"/>
                <a:cs typeface="Times New Roman" pitchFamily="18" charset="0"/>
              </a:rPr>
              <a:t>avg</a:t>
            </a:r>
            <a:r>
              <a:rPr lang="en-IN" dirty="0" smtClean="0">
                <a:latin typeface="Times New Roman" pitchFamily="18" charset="0"/>
                <a:cs typeface="Times New Roman" pitchFamily="18" charset="0"/>
              </a:rPr>
              <a:t>) =  540.0/1080 =  0.500</a:t>
            </a:r>
          </a:p>
          <a:p>
            <a:endParaRPr lang="en-IN" dirty="0" smtClean="0">
              <a:latin typeface="Times New Roman" pitchFamily="18" charset="0"/>
              <a:cs typeface="Times New Roman" pitchFamily="18" charset="0"/>
            </a:endParaRPr>
          </a:p>
          <a:p>
            <a:r>
              <a:rPr lang="en-IN" dirty="0" err="1" smtClean="0">
                <a:latin typeface="Times New Roman" pitchFamily="18" charset="0"/>
                <a:cs typeface="Times New Roman" pitchFamily="18" charset="0"/>
              </a:rPr>
              <a:t>Variation_value</a:t>
            </a:r>
            <a:r>
              <a:rPr lang="en-IN" dirty="0" smtClean="0">
                <a:latin typeface="Times New Roman" pitchFamily="18" charset="0"/>
                <a:cs typeface="Times New Roman" pitchFamily="18" charset="0"/>
              </a:rPr>
              <a:t> = 0.500/0.305 = 1.639</a:t>
            </a:r>
          </a:p>
          <a:p>
            <a:endParaRPr lang="en-IN" dirty="0" smtClean="0"/>
          </a:p>
          <a:p>
            <a:endParaRPr lang="en-IN" dirty="0" smtClean="0"/>
          </a:p>
          <a:p>
            <a:endParaRPr lang="en-IN" dirty="0" smtClean="0"/>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8305800" cy="2585323"/>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The </a:t>
            </a:r>
            <a:r>
              <a:rPr lang="en-IN" dirty="0" err="1" smtClean="0">
                <a:latin typeface="Times New Roman" pitchFamily="18" charset="0"/>
                <a:cs typeface="Times New Roman" pitchFamily="18" charset="0"/>
              </a:rPr>
              <a:t>variation_value</a:t>
            </a:r>
            <a:r>
              <a:rPr lang="en-IN" dirty="0" smtClean="0">
                <a:latin typeface="Times New Roman" pitchFamily="18" charset="0"/>
                <a:cs typeface="Times New Roman" pitchFamily="18" charset="0"/>
              </a:rPr>
              <a:t> achieved by our proposed algorithm  &lt;  the </a:t>
            </a:r>
            <a:r>
              <a:rPr lang="en-IN" dirty="0" err="1" smtClean="0">
                <a:latin typeface="Times New Roman" pitchFamily="18" charset="0"/>
                <a:cs typeface="Times New Roman" pitchFamily="18" charset="0"/>
              </a:rPr>
              <a:t>variation_value</a:t>
            </a:r>
            <a:r>
              <a:rPr lang="en-IN" dirty="0" smtClean="0">
                <a:latin typeface="Times New Roman" pitchFamily="18" charset="0"/>
                <a:cs typeface="Times New Roman" pitchFamily="18" charset="0"/>
              </a:rPr>
              <a:t> achieved in the past. This means, the sizes of the clusters formed by our algorithm have less variation and so provide lesser information loss. </a:t>
            </a:r>
          </a:p>
          <a:p>
            <a:pPr algn="just"/>
            <a:r>
              <a:rPr lang="en-IN" dirty="0" smtClean="0">
                <a:latin typeface="Times New Roman" pitchFamily="18" charset="0"/>
                <a:cs typeface="Times New Roman" pitchFamily="18" charset="0"/>
              </a:rPr>
              <a:t>If the variation in cluster sizes is more i.e. one cluster has a huge number of records, the data utility decreases which deviates us from the main aim of privacy preserving data publishing. </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Thus we conclude that our algorithm provides an efficient solution for achieving t-closeness with decreased information loss and increased data utility.</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295400"/>
            <a:ext cx="8229600" cy="4525963"/>
          </a:xfrm>
        </p:spPr>
        <p:txBody>
          <a:bodyPr>
            <a:normAutofit/>
          </a:bodyPr>
          <a:lstStyle/>
          <a:p>
            <a:pPr marL="0" indent="0">
              <a:buNone/>
            </a:pPr>
            <a:endParaRPr lang="en-US" dirty="0"/>
          </a:p>
          <a:p>
            <a:pPr algn="just">
              <a:buNone/>
            </a:pPr>
            <a:r>
              <a:rPr lang="en-US" sz="1800" dirty="0" smtClean="0">
                <a:latin typeface="Times New Roman" pitchFamily="18" charset="0"/>
                <a:cs typeface="Times New Roman" pitchFamily="18" charset="0"/>
              </a:rPr>
              <a:t>      While </a:t>
            </a:r>
            <a:r>
              <a:rPr lang="en-US" sz="1800" dirty="0">
                <a:latin typeface="Times New Roman" pitchFamily="18" charset="0"/>
                <a:cs typeface="Times New Roman" pitchFamily="18" charset="0"/>
              </a:rPr>
              <a:t>k-anonymity protects against identity disclosure, it does not provide sufficient protection against attribute disclosure. The notion of l - diversity attempts to solve this problem by requiring that each equivalence class has at least  well-represented values for each sensitive attribute. L - diversity has a number of limitations and thus a novel privacy notion called t-closeness is used, which requires that the distribution of a sensitive attribute in any equivalence class is close to the distribution of the attribute in the overall table (i.e., the distance between the two distributions should be no more than a threshold t). Using the PSO approach we aim to propose a solution which could cluster the patients data in such a way that the similarity between the non-sensitive attributes in a cluster is minimized making it more and more difficult for the attacker to get into patient’s sensitive information.</a:t>
            </a:r>
          </a:p>
          <a:p>
            <a:endParaRPr lang="en-US" sz="18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u="sng" dirty="0">
                <a:latin typeface="Times New Roman" pitchFamily="18" charset="0"/>
                <a:cs typeface="Times New Roman" pitchFamily="18" charset="0"/>
              </a:rPr>
              <a:t>FUTURE SCOPE</a:t>
            </a:r>
          </a:p>
        </p:txBody>
      </p:sp>
      <p:sp>
        <p:nvSpPr>
          <p:cNvPr id="3" name="Content Placeholder 2"/>
          <p:cNvSpPr>
            <a:spLocks noGrp="1"/>
          </p:cNvSpPr>
          <p:nvPr>
            <p:ph idx="1"/>
          </p:nvPr>
        </p:nvSpPr>
        <p:spPr>
          <a:xfrm>
            <a:off x="457200" y="1828800"/>
            <a:ext cx="8229600" cy="4525963"/>
          </a:xfrm>
        </p:spPr>
        <p:txBody>
          <a:bodyPr>
            <a:normAutofit/>
          </a:bodyPr>
          <a:lstStyle/>
          <a:p>
            <a:pPr algn="just"/>
            <a:r>
              <a:rPr lang="en-US" sz="1800" dirty="0">
                <a:latin typeface="Times New Roman" panose="02020603050405020304" pitchFamily="18" charset="0"/>
                <a:cs typeface="Times New Roman" pitchFamily="18" charset="0"/>
              </a:rPr>
              <a:t>Our work in this project can be used in the future to solve problems in privacy preserving data publishing and the work can be further polished in possible directions for future work in this domain.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a:bodyPr>
          <a:lstStyle/>
          <a:p>
            <a:r>
              <a:rPr lang="en-US" sz="2400" u="sng" dirty="0">
                <a:latin typeface="Times New Roman" pitchFamily="18" charset="0"/>
                <a:cs typeface="Times New Roman" pitchFamily="18" charset="0"/>
              </a:rPr>
              <a:t>STATE OF ART</a:t>
            </a:r>
          </a:p>
        </p:txBody>
      </p:sp>
      <p:sp>
        <p:nvSpPr>
          <p:cNvPr id="4" name="TextBox 3"/>
          <p:cNvSpPr txBox="1"/>
          <p:nvPr/>
        </p:nvSpPr>
        <p:spPr>
          <a:xfrm>
            <a:off x="457200" y="1524000"/>
            <a:ext cx="8153400" cy="4247317"/>
          </a:xfrm>
          <a:prstGeom prst="rect">
            <a:avLst/>
          </a:prstGeom>
          <a:noFill/>
        </p:spPr>
        <p:txBody>
          <a:bodyPr wrap="square" rtlCol="0">
            <a:spAutoFit/>
          </a:bodyPr>
          <a:lstStyle/>
          <a:p>
            <a:pPr algn="just">
              <a:buFont typeface="Arial" pitchFamily="34" charset="0"/>
              <a:buChar char="•"/>
            </a:pPr>
            <a:r>
              <a:rPr lang="en-US" dirty="0" smtClean="0">
                <a:latin typeface="Times New Roman" pitchFamily="18" charset="0"/>
                <a:cs typeface="Times New Roman" pitchFamily="18" charset="0"/>
              </a:rPr>
              <a:t> SABRE  is one of the  approach specifically designed for t-closeness.</a:t>
            </a:r>
          </a:p>
          <a:p>
            <a:pPr algn="just"/>
            <a:r>
              <a:rPr lang="en-US" dirty="0" smtClean="0">
                <a:latin typeface="Times New Roman" pitchFamily="18" charset="0"/>
                <a:cs typeface="Times New Roman" pitchFamily="18" charset="0"/>
              </a:rPr>
              <a:t>In SABRE the data set is first partitioned into a set of buckets and then the equivalence classes are generated by taking an appropriate number of records from each of the buckets. Both the buckets and the number of records from each bucket that are included in each equivalence class are selected with t-closeness in mind. </a:t>
            </a:r>
          </a:p>
          <a:p>
            <a:pPr algn="just"/>
            <a:endParaRPr lang="en-US" dirty="0" smtClean="0">
              <a:latin typeface="Times New Roman" pitchFamily="18" charset="0"/>
              <a:cs typeface="Times New Roman" pitchFamily="18" charset="0"/>
            </a:endParaRPr>
          </a:p>
          <a:p>
            <a:pPr algn="just">
              <a:buFont typeface="Arial" pitchFamily="34" charset="0"/>
              <a:buChar char="•"/>
            </a:pPr>
            <a:r>
              <a:rPr lang="en-US" dirty="0" smtClean="0">
                <a:latin typeface="Times New Roman" pitchFamily="18" charset="0"/>
                <a:cs typeface="Times New Roman" pitchFamily="18" charset="0"/>
              </a:rPr>
              <a:t> Another approach is </a:t>
            </a:r>
            <a:r>
              <a:rPr lang="en-US" dirty="0" err="1" smtClean="0">
                <a:latin typeface="Times New Roman" pitchFamily="18" charset="0"/>
                <a:cs typeface="Times New Roman" pitchFamily="18" charset="0"/>
              </a:rPr>
              <a:t>Microaggregation</a:t>
            </a:r>
            <a:r>
              <a:rPr lang="en-US" dirty="0" smtClean="0">
                <a:latin typeface="Times New Roman" pitchFamily="18" charset="0"/>
                <a:cs typeface="Times New Roman" pitchFamily="18" charset="0"/>
              </a:rPr>
              <a:t> which has several advantages over generalization/recoding for k-anonymity that are mostly related to data utility preservation .The </a:t>
            </a:r>
            <a:r>
              <a:rPr lang="en-US" dirty="0" err="1" smtClean="0">
                <a:latin typeface="Times New Roman" pitchFamily="18" charset="0"/>
                <a:cs typeface="Times New Roman" pitchFamily="18" charset="0"/>
              </a:rPr>
              <a:t>microaggregation</a:t>
            </a:r>
            <a:r>
              <a:rPr lang="en-US" dirty="0" smtClean="0">
                <a:latin typeface="Times New Roman" pitchFamily="18" charset="0"/>
                <a:cs typeface="Times New Roman" pitchFamily="18" charset="0"/>
              </a:rPr>
              <a:t> algorithm is run on the quasi-identifier attributes of the original data set; this step produces a k-anonymous data set. Then, clusters of </a:t>
            </a:r>
            <a:r>
              <a:rPr lang="en-US" dirty="0" err="1" smtClean="0">
                <a:latin typeface="Times New Roman" pitchFamily="18" charset="0"/>
                <a:cs typeface="Times New Roman" pitchFamily="18" charset="0"/>
              </a:rPr>
              <a:t>microaggregated</a:t>
            </a:r>
            <a:r>
              <a:rPr lang="en-US" dirty="0" smtClean="0">
                <a:latin typeface="Times New Roman" pitchFamily="18" charset="0"/>
                <a:cs typeface="Times New Roman" pitchFamily="18" charset="0"/>
              </a:rPr>
              <a:t> records are merged until t-closeness is satisfied. We iteratively improve the level of t-closeness by: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selecting the cluster whose confidential attribute distribution is most different from the confidential attribute distribution in the entire data set (that is, the cluster farthest from satisfying t-closeness); and ii) merging it with the cluster closest to it in terms of quasi identifiers. </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u="sng" dirty="0" smtClean="0">
                <a:latin typeface="Times New Roman" pitchFamily="18" charset="0"/>
                <a:cs typeface="Times New Roman" pitchFamily="18" charset="0"/>
              </a:rPr>
              <a:t>INTRODUCTION</a:t>
            </a:r>
            <a:endParaRPr lang="en-US" sz="24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smtClean="0">
                <a:latin typeface="Times New Roman" panose="02020603050405020304" pitchFamily="18" charset="0"/>
                <a:cs typeface="Times New Roman" panose="02020603050405020304" pitchFamily="18" charset="0"/>
              </a:rPr>
              <a:t>The need for data privacy is orthogonal to the extent of data utility. When data related to an individual is published and made available online, it increases the avenues of use of this data but the privacy concerns get elevated too. </a:t>
            </a:r>
          </a:p>
          <a:p>
            <a:pPr algn="just"/>
            <a:r>
              <a:rPr lang="en-US" sz="1800" dirty="0" smtClean="0">
                <a:latin typeface="Times New Roman" panose="02020603050405020304" pitchFamily="18" charset="0"/>
                <a:cs typeface="Times New Roman" panose="02020603050405020304" pitchFamily="18" charset="0"/>
              </a:rPr>
              <a:t>This is especially true for medical data of individuals which may contain information related to their demographics, DNA, discharge summaries or clinical information. </a:t>
            </a:r>
          </a:p>
          <a:p>
            <a:pPr algn="just"/>
            <a:r>
              <a:rPr lang="en-US" sz="1800" dirty="0" smtClean="0">
                <a:latin typeface="Times New Roman" panose="02020603050405020304" pitchFamily="18" charset="0"/>
                <a:cs typeface="Times New Roman" panose="02020603050405020304" pitchFamily="18" charset="0"/>
              </a:rPr>
              <a:t>Even though this data, if shared or published, can facilitate future research, yet a patient’s data contains sensitive information, like her diagnosis details, laboratory test results. These details, if shared, are susceptible to attacks, which is against legislation.</a:t>
            </a:r>
          </a:p>
          <a:p>
            <a:pPr algn="just"/>
            <a:r>
              <a:rPr lang="en-US" sz="1800" dirty="0" smtClean="0">
                <a:latin typeface="Times New Roman" panose="02020603050405020304" pitchFamily="18" charset="0"/>
                <a:cs typeface="Times New Roman" panose="02020603050405020304" pitchFamily="18" charset="0"/>
              </a:rPr>
              <a:t>With reference to relational data, researchers have proposed many methods such as k-anonymity, l-diversity, t-closeness etc. to </a:t>
            </a:r>
            <a:r>
              <a:rPr lang="en-US" sz="1800" dirty="0" err="1" smtClean="0">
                <a:latin typeface="Times New Roman" panose="02020603050405020304" pitchFamily="18" charset="0"/>
                <a:cs typeface="Times New Roman" panose="02020603050405020304" pitchFamily="18" charset="0"/>
              </a:rPr>
              <a:t>anonymize</a:t>
            </a:r>
            <a:r>
              <a:rPr lang="en-US" sz="1800" dirty="0" smtClean="0">
                <a:latin typeface="Times New Roman" panose="02020603050405020304" pitchFamily="18" charset="0"/>
                <a:cs typeface="Times New Roman" panose="02020603050405020304" pitchFamily="18" charset="0"/>
              </a:rPr>
              <a:t> such kind of data.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u="sng" dirty="0" smtClean="0">
                <a:latin typeface="Times New Roman" pitchFamily="18" charset="0"/>
                <a:cs typeface="Times New Roman" pitchFamily="18" charset="0"/>
              </a:rPr>
              <a:t>K - ANONIMITY</a:t>
            </a:r>
            <a:endParaRPr lang="en-US" sz="2400"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229600" cy="4525963"/>
          </a:xfrm>
        </p:spPr>
        <p:txBody>
          <a:bodyPr/>
          <a:lstStyle/>
          <a:p>
            <a:pPr algn="just">
              <a:buNone/>
            </a:pPr>
            <a:r>
              <a:rPr lang="en-US" dirty="0" smtClean="0"/>
              <a:t>	</a:t>
            </a:r>
            <a:r>
              <a:rPr lang="en-US" sz="1800" dirty="0" smtClean="0">
                <a:latin typeface="Times New Roman" pitchFamily="18" charset="0"/>
                <a:cs typeface="Times New Roman" pitchFamily="18" charset="0"/>
              </a:rPr>
              <a:t>The k-anonymity model guarantees that the information of each user stored in the published dataset cannot be differentiated from at least k-1 records which is captured in the same dataset.</a:t>
            </a:r>
            <a:endParaRPr lang="en-US" sz="1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457200" y="2590800"/>
            <a:ext cx="3886200" cy="36576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4495800" y="2514600"/>
            <a:ext cx="4419600" cy="373379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u="sng" dirty="0" smtClean="0">
                <a:latin typeface="Times New Roman" pitchFamily="18" charset="0"/>
                <a:cs typeface="Times New Roman" pitchFamily="18" charset="0"/>
              </a:rPr>
              <a:t>DRAWBACK OF K-ANONIMITY</a:t>
            </a:r>
            <a:endParaRPr lang="en-US" sz="2400" u="sng" dirty="0">
              <a:latin typeface="Times New Roman" pitchFamily="18" charset="0"/>
              <a:cs typeface="Times New Roman" pitchFamily="18" charset="0"/>
            </a:endParaRPr>
          </a:p>
        </p:txBody>
      </p:sp>
      <p:sp>
        <p:nvSpPr>
          <p:cNvPr id="5" name="Content Placeholder 4"/>
          <p:cNvSpPr>
            <a:spLocks noGrp="1"/>
          </p:cNvSpPr>
          <p:nvPr>
            <p:ph idx="1"/>
          </p:nvPr>
        </p:nvSpPr>
        <p:spPr>
          <a:xfrm>
            <a:off x="457200" y="1295401"/>
            <a:ext cx="8229600" cy="4830764"/>
          </a:xfrm>
        </p:spPr>
        <p:txBody>
          <a:bodyPr>
            <a:normAutofit/>
          </a:bodyPr>
          <a:lstStyle/>
          <a:p>
            <a:pPr algn="just">
              <a:buNone/>
            </a:pPr>
            <a:r>
              <a:rPr lang="en-US" sz="1800" dirty="0" smtClean="0">
                <a:latin typeface="Times New Roman" pitchFamily="18" charset="0"/>
                <a:cs typeface="Times New Roman" pitchFamily="18" charset="0"/>
              </a:rPr>
              <a:t>K-Anonymity does not provide privacy if: </a:t>
            </a:r>
          </a:p>
          <a:p>
            <a:pPr algn="just">
              <a:buNone/>
            </a:pPr>
            <a:r>
              <a:rPr lang="en-US" sz="1800" dirty="0" smtClean="0">
                <a:latin typeface="Times New Roman" pitchFamily="18" charset="0"/>
                <a:cs typeface="Times New Roman" pitchFamily="18" charset="0"/>
              </a:rPr>
              <a:t>1.  Sensitive values in an equivalence class lack diversity </a:t>
            </a:r>
          </a:p>
          <a:p>
            <a:pPr algn="just">
              <a:buNone/>
            </a:pPr>
            <a:r>
              <a:rPr lang="en-US" sz="1800" dirty="0" smtClean="0">
                <a:latin typeface="Times New Roman" pitchFamily="18" charset="0"/>
                <a:cs typeface="Times New Roman" pitchFamily="18" charset="0"/>
              </a:rPr>
              <a:t>2.  The attacker has background knowledge </a:t>
            </a:r>
            <a:endParaRPr lang="en-US" sz="18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685799" y="2514600"/>
            <a:ext cx="7894431" cy="3886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u="sng" dirty="0" smtClean="0">
                <a:latin typeface="Times New Roman" pitchFamily="18" charset="0"/>
                <a:cs typeface="Times New Roman" pitchFamily="18" charset="0"/>
              </a:rPr>
              <a:t>L-DIVERSITY</a:t>
            </a:r>
            <a:r>
              <a:rPr lang="en-IN" dirty="0" smtClean="0"/>
              <a:t> </a:t>
            </a:r>
            <a:endParaRPr lang="en-US" dirty="0"/>
          </a:p>
        </p:txBody>
      </p:sp>
      <p:sp>
        <p:nvSpPr>
          <p:cNvPr id="3" name="Content Placeholder 2"/>
          <p:cNvSpPr>
            <a:spLocks noGrp="1"/>
          </p:cNvSpPr>
          <p:nvPr>
            <p:ph idx="1"/>
          </p:nvPr>
        </p:nvSpPr>
        <p:spPr/>
        <p:txBody>
          <a:bodyPr/>
          <a:lstStyle/>
          <a:p>
            <a:pPr algn="just">
              <a:buNone/>
            </a:pPr>
            <a:r>
              <a:rPr lang="en-US" dirty="0" smtClean="0"/>
              <a:t>	</a:t>
            </a:r>
            <a:r>
              <a:rPr lang="en-US" sz="1800" dirty="0" smtClean="0">
                <a:latin typeface="Times New Roman" pitchFamily="18" charset="0"/>
                <a:cs typeface="Times New Roman" pitchFamily="18" charset="0"/>
              </a:rPr>
              <a:t>A block is l-diverse if it contains at least l ‘well represented” values for the sensitive attribute S. A table is l-diverse if every block is l-diverse Each equivalence class has at least l well-represented sensitive values.</a:t>
            </a:r>
            <a:endParaRPr lang="en-US" sz="1800" dirty="0">
              <a:latin typeface="Times New Roman" pitchFamily="18" charset="0"/>
              <a:cs typeface="Times New Roman" pitchFamily="18" charset="0"/>
            </a:endParaRPr>
          </a:p>
        </p:txBody>
      </p:sp>
      <p:pic>
        <p:nvPicPr>
          <p:cNvPr id="4098" name="Picture 2" descr="k-Anonymity and cluster based methods for privacy | ~elf11.github.io"/>
          <p:cNvPicPr>
            <a:picLocks noChangeAspect="1" noChangeArrowheads="1"/>
          </p:cNvPicPr>
          <p:nvPr/>
        </p:nvPicPr>
        <p:blipFill>
          <a:blip r:embed="rId2" cstate="print"/>
          <a:srcRect l="48416"/>
          <a:stretch>
            <a:fillRect/>
          </a:stretch>
        </p:blipFill>
        <p:spPr bwMode="auto">
          <a:xfrm>
            <a:off x="2667000" y="2819400"/>
            <a:ext cx="4191000" cy="339378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u="sng" dirty="0" smtClean="0">
                <a:latin typeface="Times New Roman" pitchFamily="18" charset="0"/>
                <a:cs typeface="Times New Roman" pitchFamily="18" charset="0"/>
              </a:rPr>
              <a:t>DRAWBACKS OF L-DIVERSITY</a:t>
            </a:r>
            <a:endParaRPr lang="en-US" sz="24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rmAutofit/>
          </a:bodyPr>
          <a:lstStyle/>
          <a:p>
            <a:pPr algn="just">
              <a:buNone/>
            </a:pPr>
            <a:r>
              <a:rPr lang="en-US" dirty="0" smtClean="0"/>
              <a:t>	</a:t>
            </a:r>
            <a:r>
              <a:rPr lang="en-US" sz="1800" dirty="0" smtClean="0">
                <a:latin typeface="Times New Roman" pitchFamily="18" charset="0"/>
                <a:cs typeface="Times New Roman" pitchFamily="18" charset="0"/>
              </a:rPr>
              <a:t>Doesn’t prevent the probabilistic inference attacks.</a:t>
            </a:r>
          </a:p>
          <a:p>
            <a:pPr algn="just">
              <a:buNone/>
            </a:pPr>
            <a:r>
              <a:rPr lang="en-US" sz="1800" dirty="0" smtClean="0">
                <a:latin typeface="Times New Roman" pitchFamily="18" charset="0"/>
                <a:cs typeface="Times New Roman" pitchFamily="18" charset="0"/>
              </a:rPr>
              <a:t>	 Ex. In one equivalent class, there are ten </a:t>
            </a:r>
            <a:r>
              <a:rPr lang="en-US" sz="1800" dirty="0" err="1" smtClean="0">
                <a:latin typeface="Times New Roman" pitchFamily="18" charset="0"/>
                <a:cs typeface="Times New Roman" pitchFamily="18" charset="0"/>
              </a:rPr>
              <a:t>tuples</a:t>
            </a:r>
            <a:r>
              <a:rPr lang="en-US" sz="1800" dirty="0" smtClean="0">
                <a:latin typeface="Times New Roman" pitchFamily="18" charset="0"/>
                <a:cs typeface="Times New Roman" pitchFamily="18" charset="0"/>
              </a:rPr>
              <a:t>. In the “Disease” area, one of them is “Cancer”, one is “Heart Disease” and the remaining eight are “Flu”. This satisfies 3-diversity, but the attacker can  still affirm that the target person’s disease is “Flu” with the accuracy of 80%.</a:t>
            </a:r>
            <a:endParaRPr lang="en-US" sz="1800" dirty="0">
              <a:latin typeface="Times New Roman" pitchFamily="18" charset="0"/>
              <a:cs typeface="Times New Roman" pitchFamily="18" charset="0"/>
            </a:endParaRPr>
          </a:p>
        </p:txBody>
      </p:sp>
      <p:pic>
        <p:nvPicPr>
          <p:cNvPr id="4098" name="Picture 2" descr="C:\Users\TEMP.LAPTOP-7HAM3G5U.000.001.002.003.004.005.006.007.008.009.010.011.012.013\Downloads\slide_19.jpg"/>
          <p:cNvPicPr>
            <a:picLocks noChangeAspect="1" noChangeArrowheads="1"/>
          </p:cNvPicPr>
          <p:nvPr/>
        </p:nvPicPr>
        <p:blipFill>
          <a:blip r:embed="rId2" cstate="print"/>
          <a:srcRect t="25000" r="1250" b="10000"/>
          <a:stretch>
            <a:fillRect/>
          </a:stretch>
        </p:blipFill>
        <p:spPr bwMode="auto">
          <a:xfrm>
            <a:off x="1676400" y="3200400"/>
            <a:ext cx="6019800" cy="2971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u="sng" dirty="0" smtClean="0">
                <a:latin typeface="Times New Roman" pitchFamily="18" charset="0"/>
                <a:cs typeface="Times New Roman" pitchFamily="18" charset="0"/>
              </a:rPr>
              <a:t>T-CLOSENESS</a:t>
            </a:r>
            <a:endParaRPr lang="en-US" sz="24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R="699135" algn="just">
              <a:lnSpc>
                <a:spcPct val="118000"/>
              </a:lnSpc>
            </a:pPr>
            <a:r>
              <a:rPr lang="en-US" sz="1800" dirty="0" smtClean="0">
                <a:latin typeface="Times New Roman" panose="02020603050405020304" pitchFamily="18" charset="0"/>
                <a:ea typeface="Times New Roman" panose="02020603050405020304" pitchFamily="18" charset="0"/>
              </a:rPr>
              <a:t>Distribution that have the same level of diversity may provide very different levels of privacy, because different values have very different levels of sensitivity.</a:t>
            </a:r>
          </a:p>
          <a:p>
            <a:pPr marR="699135" algn="just">
              <a:lnSpc>
                <a:spcPct val="118000"/>
              </a:lnSpc>
              <a:spcAft>
                <a:spcPts val="0"/>
              </a:spcAft>
            </a:pPr>
            <a:endParaRPr lang="en-US" sz="1800" dirty="0" smtClean="0">
              <a:latin typeface="Times New Roman" panose="02020603050405020304" pitchFamily="18" charset="0"/>
              <a:ea typeface="Times New Roman" panose="02020603050405020304" pitchFamily="18" charset="0"/>
            </a:endParaRPr>
          </a:p>
          <a:p>
            <a:pPr marR="699135" algn="just">
              <a:lnSpc>
                <a:spcPct val="118000"/>
              </a:lnSpc>
            </a:pPr>
            <a:r>
              <a:rPr lang="en-US" sz="1800" dirty="0" smtClean="0">
                <a:latin typeface="Times New Roman" panose="02020603050405020304" pitchFamily="18" charset="0"/>
                <a:ea typeface="Times New Roman" panose="02020603050405020304" pitchFamily="18" charset="0"/>
              </a:rPr>
              <a:t>Thus, comes into picture the t closeness. It requires that the distribution of a sensitive attribute in any eq. class is close to the distribution of a sensitive attribute in the overall table. An equivalence class is said to have t-closeness if the distance between the distribution of a sensitive attribute in this class and the distribution of the attribute in the whole table is no more than a threshold t. A table is said to have </a:t>
            </a:r>
            <a:r>
              <a:rPr lang="en-US" sz="1800" dirty="0" err="1" smtClean="0">
                <a:latin typeface="Times New Roman" panose="02020603050405020304" pitchFamily="18" charset="0"/>
                <a:ea typeface="Times New Roman" panose="02020603050405020304" pitchFamily="18" charset="0"/>
              </a:rPr>
              <a:t>tcloseness</a:t>
            </a:r>
            <a:r>
              <a:rPr lang="en-US" sz="1800" dirty="0" smtClean="0">
                <a:latin typeface="Times New Roman" panose="02020603050405020304" pitchFamily="18" charset="0"/>
                <a:ea typeface="Times New Roman" panose="02020603050405020304" pitchFamily="18" charset="0"/>
              </a:rPr>
              <a:t> if all equivalence classes have t-closeness. </a:t>
            </a:r>
            <a:endParaRPr lang="en-IN" sz="1800" dirty="0" smtClean="0">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2795</TotalTime>
  <Words>1783</Words>
  <Application>Microsoft Office PowerPoint</Application>
  <PresentationFormat>On-screen Show (4:3)</PresentationFormat>
  <Paragraphs>147</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ACHIEVING T-CLOSENESS USING PSO AND VALUE SWAPPING METHOD</vt:lpstr>
      <vt:lpstr>PROBLEM STATEMENT</vt:lpstr>
      <vt:lpstr>STATE OF ART</vt:lpstr>
      <vt:lpstr>INTRODUCTION</vt:lpstr>
      <vt:lpstr>K - ANONIMITY</vt:lpstr>
      <vt:lpstr>DRAWBACK OF K-ANONIMITY</vt:lpstr>
      <vt:lpstr>L-DIVERSITY </vt:lpstr>
      <vt:lpstr>DRAWBACKS OF L-DIVERSITY</vt:lpstr>
      <vt:lpstr>T-CLOSENESS</vt:lpstr>
      <vt:lpstr>OBJECTIVE</vt:lpstr>
      <vt:lpstr>PROPOSED SOLUTION</vt:lpstr>
      <vt:lpstr>PowerPoint Presentation</vt:lpstr>
      <vt:lpstr>PowerPoint Presentation</vt:lpstr>
      <vt:lpstr>IMPLEMENTATION</vt:lpstr>
      <vt:lpstr>RESULTS AND ANALYSIS</vt:lpstr>
      <vt:lpstr>PowerPoint Presentation</vt:lpstr>
      <vt:lpstr>PowerPoint Presentation</vt:lpstr>
      <vt:lpstr>PowerPoint Presentation</vt:lpstr>
      <vt:lpstr>PowerPoint Presentation</vt:lpstr>
      <vt:lpstr>ANALYSIS USING CLUSTER SIZE AND ITS IMPACT ON DATA UTILITY</vt:lpstr>
      <vt:lpstr>PowerPoint Presentation</vt:lpstr>
      <vt:lpstr>PowerPoint Presentation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LEARNING APPROACH TO CALCULATE CALORIES IN A FOOD IMAGE</dc:title>
  <dc:creator>Manish singhal</dc:creator>
  <cp:lastModifiedBy>Pranav</cp:lastModifiedBy>
  <cp:revision>94</cp:revision>
  <dcterms:created xsi:type="dcterms:W3CDTF">2018-10-04T06:29:06Z</dcterms:created>
  <dcterms:modified xsi:type="dcterms:W3CDTF">2020-08-24T17:51:18Z</dcterms:modified>
</cp:coreProperties>
</file>